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336" r:id="rId3"/>
    <p:sldId id="447" r:id="rId4"/>
    <p:sldId id="449" r:id="rId5"/>
    <p:sldId id="450" r:id="rId6"/>
    <p:sldId id="451" r:id="rId7"/>
    <p:sldId id="453" r:id="rId8"/>
    <p:sldId id="448" r:id="rId9"/>
    <p:sldId id="456" r:id="rId10"/>
    <p:sldId id="452" r:id="rId11"/>
    <p:sldId id="454" r:id="rId12"/>
    <p:sldId id="457" r:id="rId13"/>
    <p:sldId id="458" r:id="rId14"/>
    <p:sldId id="459" r:id="rId15"/>
    <p:sldId id="455" r:id="rId16"/>
    <p:sldId id="44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anov" initials="v" lastIdx="1" clrIdx="0">
    <p:extLst>
      <p:ext uri="{19B8F6BF-5375-455C-9EA6-DF929625EA0E}">
        <p15:presenceInfo xmlns:p15="http://schemas.microsoft.com/office/powerpoint/2012/main" userId="vivan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F41"/>
    <a:srgbClr val="B1B3B3"/>
    <a:srgbClr val="FF66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C4775-4527-449B-A47F-81E7CCAB6FC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A206-5071-4972-9144-45EC0195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0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858D-BA76-4D85-8CF4-4E2E709F0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19F55-0C40-4ADD-9F2C-5F1955656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50FEF-A11A-4C0C-AB46-EFB71CD8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36CD0-ECE2-480D-A137-DAB2141F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94B84-12F8-454A-A363-627C114A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2FFC8-B445-4A6F-804B-3721E31D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8576-E774-48CA-B4B3-4ACC1C828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42650-B3A6-400F-AF6A-EF832732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DA16E-E2B1-497D-AF60-D3700603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DD778-5944-4F09-96A7-399FBEFB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E3346-54CB-4864-8AE3-35C82961D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95A7E-667B-4B53-B1B6-614D5A05C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552D1-8BAF-4864-AA3F-CA59646F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0AEB-317B-4862-AB20-92E909B3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A9E7-00D5-4608-922A-AABEF2ED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6270-F1B3-4C4D-8567-2F009105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354F5-C3C7-49EA-86BC-3FB7A4DAE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F056D-510A-4C03-B780-A19CF313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8C464-ABC6-4C5A-8C59-8243506D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17E0-D244-4C8B-A94D-032B2A31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8329-C9BF-4DCE-AF51-29CAD3FB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1B2CE-43E8-4050-B197-C1D88D74D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3BA57-AE94-470B-AB6D-D8A74B68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6E905-F50F-42D5-AB41-9B535AF5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3866A-4AD2-44A2-9244-E6713AD1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73BE-3038-4BC4-9107-A31C6E65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1D8BE-9AA7-4CB0-802D-507CB2478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BF5EB-AB16-4C8C-A19E-0FCBB754F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5FD5-346A-4FCD-82E5-3A636933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10E69-4666-452E-A2E9-87E0EC2A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8C4B2-E6CE-4066-A5DB-D11ABBAB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1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9BFC-F5A5-4368-92A6-4843A2EE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6D3AC-845F-4B05-A424-765361685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4B78-4AD4-435F-912E-994697983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8C9C5-BD3D-47F7-AC3E-838F84A10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678A5-A992-48B5-8E31-8AF829193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DCC3A-ECAF-4128-8710-A074A1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628D5-14B6-4609-A390-8AD6FA86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7310D-886C-47AC-AF09-33ED89DC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9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BAF5-0668-4EA9-9447-4B78D8E6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1254C-A762-488F-8D90-6B501BDF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133D1-3E82-49D8-B4CE-A59FB2B9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82D47-112D-472D-B025-89A83331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AEA5D-A91C-4712-B2ED-A1451ED2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8226B-A4AB-424B-AB92-3FDA6EE7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910A9-368D-45E4-9120-9131ECFF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E29D-A9CA-4696-90B5-E118D0C1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5B2D-7B69-45A5-BE55-7ECE59B16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B927F-2D48-47AE-81B4-730399767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4C756-B497-42BD-A27F-0D7CE20A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792BE-AD32-4C5A-AA81-11A83C35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A0B4F-08C8-4255-9BC0-E6364520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3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46F3-F010-4C00-ACC7-775D3F80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4CA20-6E1B-421E-8CAE-50E19C62D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9B097-6366-4DCD-A950-DC99F364A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84B4B-C478-4312-88CC-2E8E09FD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09E7E-B00C-413F-9B6C-2AB3B44A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68844-64E5-4639-AD7C-912C72EE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4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5E4B9-C2B9-4778-8943-FFF57308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606FB-EC72-49E9-92A9-AF665A949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FA8CE-FEB6-4074-9005-819E60DEE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48A25-46A6-42EF-A3CE-D890926DA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742A7-AF3C-43F5-9D16-55307E807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www.condensedmatter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0FF36F1-C05F-47AF-8FE5-154DE29CD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28" y="5926494"/>
            <a:ext cx="3904001" cy="715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379C9-82E6-4584-8962-8C22EBC94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589" y="1846245"/>
            <a:ext cx="9780814" cy="892277"/>
          </a:xfrm>
        </p:spPr>
        <p:txBody>
          <a:bodyPr>
            <a:noAutofit/>
          </a:bodyPr>
          <a:lstStyle/>
          <a:p>
            <a:r>
              <a:rPr lang="en-US" sz="3000" b="0" i="0" dirty="0">
                <a:solidFill>
                  <a:schemeClr val="bg1"/>
                </a:solidFill>
                <a:effectLst/>
                <a:latin typeface="Acherus Grotesque" panose="02000505000000020004" pitchFamily="50" charset="0"/>
              </a:rPr>
              <a:t>First-principles Spin and Optical Properties of Vacancy Clusters in Lithium Fluoride</a:t>
            </a:r>
            <a:endParaRPr lang="en-US" sz="3000" dirty="0">
              <a:solidFill>
                <a:schemeClr val="bg1"/>
              </a:solidFill>
              <a:latin typeface="Acherus Grotesque" panose="0200050500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24882-E1DC-4A1A-9878-7927026C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1801" y="3238808"/>
            <a:ext cx="5988398" cy="1070314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rimson Text" panose="02000503000000000000" pitchFamily="2" charset="0"/>
              </a:rPr>
              <a:t>Vsevolod</a:t>
            </a:r>
            <a:r>
              <a:rPr lang="en-US" dirty="0">
                <a:solidFill>
                  <a:schemeClr val="bg1"/>
                </a:solidFill>
                <a:latin typeface="Crimson Text" panose="02000503000000000000" pitchFamily="2" charset="0"/>
              </a:rPr>
              <a:t> Ivanov</a:t>
            </a:r>
          </a:p>
          <a:p>
            <a:r>
              <a:rPr lang="en-US" sz="2000" dirty="0">
                <a:solidFill>
                  <a:schemeClr val="bg1"/>
                </a:solidFill>
                <a:latin typeface="Crimson Text" panose="02000503000000000000" pitchFamily="2" charset="0"/>
              </a:rPr>
              <a:t>Virginia Tech NSI &amp; Department of Physics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DF9B7-7FE5-4695-B66D-99C380E446F3}"/>
              </a:ext>
            </a:extLst>
          </p:cNvPr>
          <p:cNvSpPr txBox="1"/>
          <p:nvPr/>
        </p:nvSpPr>
        <p:spPr>
          <a:xfrm>
            <a:off x="5084692" y="2852730"/>
            <a:ext cx="201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cherus Grotesque" panose="02000505000000020004" pitchFamily="50" charset="0"/>
              </a:rPr>
              <a:t>January 16, 2025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C79C2D-B67F-41D6-8B80-70A53BC0D179}"/>
              </a:ext>
            </a:extLst>
          </p:cNvPr>
          <p:cNvCxnSpPr>
            <a:cxnSpLocks/>
          </p:cNvCxnSpPr>
          <p:nvPr/>
        </p:nvCxnSpPr>
        <p:spPr>
          <a:xfrm>
            <a:off x="3091796" y="2775499"/>
            <a:ext cx="5998403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SF GCR MDDM">
            <a:extLst>
              <a:ext uri="{FF2B5EF4-FFF2-40B4-BE49-F238E27FC236}">
                <a16:creationId xmlns:a16="http://schemas.microsoft.com/office/drawing/2014/main" id="{2FDB0BE7-2064-4138-8F76-79C1E0385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71" y="4675199"/>
            <a:ext cx="5810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0A26DF-4A62-4BD6-B143-0CD9A2F93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758" y="5451329"/>
            <a:ext cx="2594414" cy="14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8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7/10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Spin-dependent Jahn-Teller (excited state)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4" y="838232"/>
            <a:ext cx="1197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Exciting electrons using ∆SCF → charge transfer that leads to instability in electronic convergence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E8F419-6785-434C-84FB-1BBD90D26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22" y="1617362"/>
            <a:ext cx="7609952" cy="36859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7FC647-E523-4AB3-ADA9-DE288FB128CD}"/>
              </a:ext>
            </a:extLst>
          </p:cNvPr>
          <p:cNvSpPr txBox="1"/>
          <p:nvPr/>
        </p:nvSpPr>
        <p:spPr>
          <a:xfrm>
            <a:off x="8870998" y="5650435"/>
            <a:ext cx="326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https://arxiv.org/abs/2412.21060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15B304-E9DA-437E-8522-A5B280E57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8" y="1447700"/>
            <a:ext cx="3072762" cy="415337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7307ABE-DC14-495B-B9D4-C14F02A82226}"/>
              </a:ext>
            </a:extLst>
          </p:cNvPr>
          <p:cNvSpPr/>
          <p:nvPr/>
        </p:nvSpPr>
        <p:spPr>
          <a:xfrm>
            <a:off x="657043" y="3581400"/>
            <a:ext cx="2692587" cy="386648"/>
          </a:xfrm>
          <a:prstGeom prst="ellipse">
            <a:avLst/>
          </a:prstGeom>
          <a:noFill/>
          <a:ln w="25400">
            <a:solidFill>
              <a:srgbClr val="8B1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B554BA-E4F4-4AB0-85CE-8DA8440C62AB}"/>
              </a:ext>
            </a:extLst>
          </p:cNvPr>
          <p:cNvCxnSpPr>
            <a:stCxn id="18" idx="6"/>
          </p:cNvCxnSpPr>
          <p:nvPr/>
        </p:nvCxnSpPr>
        <p:spPr>
          <a:xfrm flipV="1">
            <a:off x="3349630" y="3581400"/>
            <a:ext cx="920919" cy="193324"/>
          </a:xfrm>
          <a:prstGeom prst="straightConnector1">
            <a:avLst/>
          </a:prstGeom>
          <a:ln w="25400">
            <a:solidFill>
              <a:srgbClr val="8B1F4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B7AB4BF-C83C-4E2F-9702-434C361C000E}"/>
              </a:ext>
            </a:extLst>
          </p:cNvPr>
          <p:cNvSpPr/>
          <p:nvPr/>
        </p:nvSpPr>
        <p:spPr>
          <a:xfrm>
            <a:off x="657043" y="2859438"/>
            <a:ext cx="2692587" cy="386648"/>
          </a:xfrm>
          <a:prstGeom prst="ellipse">
            <a:avLst/>
          </a:prstGeom>
          <a:noFill/>
          <a:ln w="25400">
            <a:solidFill>
              <a:srgbClr val="8B1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C0C434-C151-40B0-B259-589CCFC03235}"/>
              </a:ext>
            </a:extLst>
          </p:cNvPr>
          <p:cNvCxnSpPr>
            <a:cxnSpLocks/>
            <a:stCxn id="21" idx="6"/>
          </p:cNvCxnSpPr>
          <p:nvPr/>
        </p:nvCxnSpPr>
        <p:spPr>
          <a:xfrm>
            <a:off x="3349630" y="3052762"/>
            <a:ext cx="4757715" cy="488600"/>
          </a:xfrm>
          <a:prstGeom prst="straightConnector1">
            <a:avLst/>
          </a:prstGeom>
          <a:ln w="25400">
            <a:solidFill>
              <a:srgbClr val="8B1F4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4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8/10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Data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5155B8-4A04-47E6-9345-DE6A20974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4" y="879413"/>
            <a:ext cx="11408229" cy="45449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508710-78DB-463D-B0A5-29F32E0301D1}"/>
              </a:ext>
            </a:extLst>
          </p:cNvPr>
          <p:cNvSpPr txBox="1"/>
          <p:nvPr/>
        </p:nvSpPr>
        <p:spPr>
          <a:xfrm>
            <a:off x="8870998" y="5650435"/>
            <a:ext cx="326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https://arxiv.org/abs/2412.21060</a:t>
            </a:r>
          </a:p>
        </p:txBody>
      </p:sp>
    </p:spTree>
    <p:extLst>
      <p:ext uri="{BB962C8B-B14F-4D97-AF65-F5344CB8AC3E}">
        <p14:creationId xmlns:p14="http://schemas.microsoft.com/office/powerpoint/2010/main" val="311166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8/10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Data: The Good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08710-78DB-463D-B0A5-29F32E0301D1}"/>
              </a:ext>
            </a:extLst>
          </p:cNvPr>
          <p:cNvSpPr txBox="1"/>
          <p:nvPr/>
        </p:nvSpPr>
        <p:spPr>
          <a:xfrm>
            <a:off x="8870998" y="5650435"/>
            <a:ext cx="326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https://arxiv.org/abs/2412.21060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F5BE48-53B3-4DDF-88C3-55DF2536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4" y="1025883"/>
            <a:ext cx="6376276" cy="46245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919FBD-2396-4466-A5FA-9984B0A99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15" y="1123770"/>
            <a:ext cx="5132682" cy="407272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2059E10-3A9E-4A7F-918E-9FF8844CD49A}"/>
              </a:ext>
            </a:extLst>
          </p:cNvPr>
          <p:cNvSpPr/>
          <p:nvPr/>
        </p:nvSpPr>
        <p:spPr>
          <a:xfrm>
            <a:off x="834014" y="1416818"/>
            <a:ext cx="4019340" cy="984738"/>
          </a:xfrm>
          <a:prstGeom prst="ellipse">
            <a:avLst/>
          </a:prstGeom>
          <a:noFill/>
          <a:ln w="25400">
            <a:solidFill>
              <a:srgbClr val="8B1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F6B422-7930-4078-B1CC-488BC86BB00B}"/>
              </a:ext>
            </a:extLst>
          </p:cNvPr>
          <p:cNvSpPr/>
          <p:nvPr/>
        </p:nvSpPr>
        <p:spPr>
          <a:xfrm>
            <a:off x="1060654" y="3969099"/>
            <a:ext cx="2717526" cy="693336"/>
          </a:xfrm>
          <a:prstGeom prst="ellipse">
            <a:avLst/>
          </a:prstGeom>
          <a:noFill/>
          <a:ln w="25400">
            <a:solidFill>
              <a:srgbClr val="8B1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8/10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Data: The Bad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08710-78DB-463D-B0A5-29F32E0301D1}"/>
              </a:ext>
            </a:extLst>
          </p:cNvPr>
          <p:cNvSpPr txBox="1"/>
          <p:nvPr/>
        </p:nvSpPr>
        <p:spPr>
          <a:xfrm>
            <a:off x="8870998" y="5650435"/>
            <a:ext cx="326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https://arxiv.org/abs/2412.21060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F5BE48-53B3-4DDF-88C3-55DF2536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4" y="1025883"/>
            <a:ext cx="6376276" cy="46245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919FBD-2396-4466-A5FA-9984B0A99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15" y="1123770"/>
            <a:ext cx="5132682" cy="407272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2059E10-3A9E-4A7F-918E-9FF8844CD49A}"/>
              </a:ext>
            </a:extLst>
          </p:cNvPr>
          <p:cNvSpPr/>
          <p:nvPr/>
        </p:nvSpPr>
        <p:spPr>
          <a:xfrm>
            <a:off x="1256044" y="2545864"/>
            <a:ext cx="3205424" cy="425935"/>
          </a:xfrm>
          <a:prstGeom prst="ellipse">
            <a:avLst/>
          </a:prstGeom>
          <a:noFill/>
          <a:ln w="25400">
            <a:solidFill>
              <a:srgbClr val="8B1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8/10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Data: The Triplets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08710-78DB-463D-B0A5-29F32E0301D1}"/>
              </a:ext>
            </a:extLst>
          </p:cNvPr>
          <p:cNvSpPr txBox="1"/>
          <p:nvPr/>
        </p:nvSpPr>
        <p:spPr>
          <a:xfrm>
            <a:off x="8423369" y="5335464"/>
            <a:ext cx="235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Phys. Rev. B 54, 17508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F5BE48-53B3-4DDF-88C3-55DF2536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4" y="1025883"/>
            <a:ext cx="6376276" cy="462455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2059E10-3A9E-4A7F-918E-9FF8844CD49A}"/>
              </a:ext>
            </a:extLst>
          </p:cNvPr>
          <p:cNvSpPr/>
          <p:nvPr/>
        </p:nvSpPr>
        <p:spPr>
          <a:xfrm>
            <a:off x="2774623" y="2859522"/>
            <a:ext cx="1702358" cy="417078"/>
          </a:xfrm>
          <a:prstGeom prst="ellipse">
            <a:avLst/>
          </a:prstGeom>
          <a:noFill/>
          <a:ln w="25400">
            <a:solidFill>
              <a:srgbClr val="8B1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F6B422-7930-4078-B1CC-488BC86BB00B}"/>
              </a:ext>
            </a:extLst>
          </p:cNvPr>
          <p:cNvSpPr/>
          <p:nvPr/>
        </p:nvSpPr>
        <p:spPr>
          <a:xfrm>
            <a:off x="1311235" y="4602519"/>
            <a:ext cx="597951" cy="331596"/>
          </a:xfrm>
          <a:prstGeom prst="ellipse">
            <a:avLst/>
          </a:prstGeom>
          <a:noFill/>
          <a:ln w="25400">
            <a:solidFill>
              <a:srgbClr val="8B1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DCFB26C-63B3-48BD-B2DD-F3D1635636F8}"/>
              </a:ext>
            </a:extLst>
          </p:cNvPr>
          <p:cNvSpPr/>
          <p:nvPr/>
        </p:nvSpPr>
        <p:spPr>
          <a:xfrm>
            <a:off x="1205504" y="3469122"/>
            <a:ext cx="1702358" cy="417078"/>
          </a:xfrm>
          <a:prstGeom prst="ellipse">
            <a:avLst/>
          </a:prstGeom>
          <a:noFill/>
          <a:ln w="25400">
            <a:solidFill>
              <a:srgbClr val="8B1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296BE5-E9EE-4E61-83D8-0A0AE89BDC13}"/>
              </a:ext>
            </a:extLst>
          </p:cNvPr>
          <p:cNvSpPr/>
          <p:nvPr/>
        </p:nvSpPr>
        <p:spPr>
          <a:xfrm>
            <a:off x="2907862" y="4602519"/>
            <a:ext cx="597951" cy="331596"/>
          </a:xfrm>
          <a:prstGeom prst="ellipse">
            <a:avLst/>
          </a:prstGeom>
          <a:noFill/>
          <a:ln w="25400">
            <a:solidFill>
              <a:srgbClr val="8B1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EF7F2C0-11C0-4DF4-9A1E-18FE5EC808DD}"/>
              </a:ext>
            </a:extLst>
          </p:cNvPr>
          <p:cNvSpPr/>
          <p:nvPr/>
        </p:nvSpPr>
        <p:spPr>
          <a:xfrm>
            <a:off x="2089450" y="4864898"/>
            <a:ext cx="597951" cy="331596"/>
          </a:xfrm>
          <a:prstGeom prst="ellipse">
            <a:avLst/>
          </a:prstGeom>
          <a:noFill/>
          <a:ln w="25400">
            <a:solidFill>
              <a:srgbClr val="8B1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865E744-354C-45EB-B951-3FFA30102DE3}"/>
              </a:ext>
            </a:extLst>
          </p:cNvPr>
          <p:cNvSpPr/>
          <p:nvPr/>
        </p:nvSpPr>
        <p:spPr>
          <a:xfrm>
            <a:off x="3767785" y="4602519"/>
            <a:ext cx="597951" cy="331596"/>
          </a:xfrm>
          <a:prstGeom prst="ellipse">
            <a:avLst/>
          </a:prstGeom>
          <a:noFill/>
          <a:ln w="25400">
            <a:solidFill>
              <a:srgbClr val="8B1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D845AB-48F6-4F99-89BC-DD1C6065F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351" y="1340592"/>
            <a:ext cx="4993761" cy="36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4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9/10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Data: The Triplets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4" y="795176"/>
            <a:ext cx="1054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F</a:t>
            </a:r>
            <a:r>
              <a:rPr lang="en-US" sz="2400" baseline="-25000" dirty="0">
                <a:latin typeface="Crimson Text" panose="02000503000000000000" pitchFamily="2" charset="0"/>
              </a:rPr>
              <a:t>3</a:t>
            </a:r>
            <a:r>
              <a:rPr lang="en-US" sz="2400" baseline="30000" dirty="0">
                <a:latin typeface="Crimson Text" panose="02000503000000000000" pitchFamily="2" charset="0"/>
              </a:rPr>
              <a:t>-</a:t>
            </a:r>
            <a:r>
              <a:rPr lang="en-US" sz="2400" dirty="0">
                <a:latin typeface="Crimson Text" panose="02000503000000000000" pitchFamily="2" charset="0"/>
              </a:rPr>
              <a:t> triplet is actually the ground state! </a:t>
            </a:r>
          </a:p>
          <a:p>
            <a:r>
              <a:rPr lang="en-US" sz="2400" dirty="0">
                <a:latin typeface="Crimson Text" panose="02000503000000000000" pitchFamily="2" charset="0"/>
              </a:rPr>
              <a:t>Other two triplets are &lt; 1 eV in energy -&gt;  may be involved in optics through ISC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AA3CF6-4CCE-45B3-8F31-BFE906CF7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7" y="1558549"/>
            <a:ext cx="11434045" cy="45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47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10/10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Thanks for Listening!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FB286A-63B6-4412-8399-8EE230D4A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53" y="1146297"/>
            <a:ext cx="4521141" cy="46615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2E5D7A3-7119-425D-A285-94FB14227FEE}"/>
              </a:ext>
            </a:extLst>
          </p:cNvPr>
          <p:cNvSpPr txBox="1"/>
          <p:nvPr/>
        </p:nvSpPr>
        <p:spPr>
          <a:xfrm>
            <a:off x="8814708" y="802796"/>
            <a:ext cx="326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https://arxiv.org/abs/2412.21060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3575AD-0EDF-4361-850F-CE6472CDEBFC}"/>
              </a:ext>
            </a:extLst>
          </p:cNvPr>
          <p:cNvSpPr txBox="1"/>
          <p:nvPr/>
        </p:nvSpPr>
        <p:spPr>
          <a:xfrm>
            <a:off x="254264" y="928180"/>
            <a:ext cx="3800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  <a:hlinkClick r:id="rId4"/>
              </a:rPr>
              <a:t>https://www.condensedmatters.com/</a:t>
            </a:r>
            <a:endParaRPr lang="en-US" dirty="0">
              <a:latin typeface="Crimson Text" panose="02000503000000000000" pitchFamily="2" charset="0"/>
            </a:endParaRPr>
          </a:p>
          <a:p>
            <a:endParaRPr lang="en-US" dirty="0">
              <a:latin typeface="Crimson Text" panose="02000503000000000000" pitchFamily="2" charset="0"/>
            </a:endParaRPr>
          </a:p>
          <a:p>
            <a:r>
              <a:rPr lang="en-US" dirty="0">
                <a:latin typeface="Crimson Text" panose="02000503000000000000" pitchFamily="2" charset="0"/>
              </a:rPr>
              <a:t>The group!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912299-10B5-4A3A-900F-CC730D6C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1" y="1793774"/>
            <a:ext cx="5754012" cy="277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rectory Page Title">
            <a:extLst>
              <a:ext uri="{FF2B5EF4-FFF2-40B4-BE49-F238E27FC236}">
                <a16:creationId xmlns:a16="http://schemas.microsoft.com/office/drawing/2014/main" id="{FF80CEC0-57A2-4DFC-9A0F-3DD74712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324397"/>
            <a:ext cx="1193542" cy="119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4AEEA84-EF24-4D24-BB00-BFE119E075F1}"/>
              </a:ext>
            </a:extLst>
          </p:cNvPr>
          <p:cNvSpPr txBox="1"/>
          <p:nvPr/>
        </p:nvSpPr>
        <p:spPr>
          <a:xfrm>
            <a:off x="5759209" y="4650943"/>
            <a:ext cx="169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rimson Text" panose="02000503000000000000" pitchFamily="2" charset="0"/>
              </a:rPr>
              <a:t>Pranshu</a:t>
            </a:r>
            <a:r>
              <a:rPr lang="en-US" dirty="0">
                <a:latin typeface="Crimson Text" panose="02000503000000000000" pitchFamily="2" charset="0"/>
              </a:rPr>
              <a:t> </a:t>
            </a:r>
            <a:r>
              <a:rPr lang="en-US" dirty="0" err="1">
                <a:latin typeface="Crimson Text" panose="02000503000000000000" pitchFamily="2" charset="0"/>
              </a:rPr>
              <a:t>Baumik</a:t>
            </a:r>
            <a:endParaRPr lang="en-US" dirty="0">
              <a:latin typeface="Crimson Text" panose="02000503000000000000" pitchFamily="2" charset="0"/>
            </a:endParaRPr>
          </a:p>
          <a:p>
            <a:pPr algn="ctr"/>
            <a:r>
              <a:rPr lang="en-US" dirty="0">
                <a:latin typeface="Crimson Text" panose="02000503000000000000" pitchFamily="2" charset="0"/>
              </a:rPr>
              <a:t>(W &amp; M)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5616FD-F34F-4C1A-AAC0-FC82A69FB0E6}"/>
              </a:ext>
            </a:extLst>
          </p:cNvPr>
          <p:cNvSpPr txBox="1"/>
          <p:nvPr/>
        </p:nvSpPr>
        <p:spPr>
          <a:xfrm>
            <a:off x="1605999" y="4791829"/>
            <a:ext cx="181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Jordan Chapman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668ACC-8108-4CEA-BF5B-C9C70F5278CB}"/>
              </a:ext>
            </a:extLst>
          </p:cNvPr>
          <p:cNvSpPr txBox="1"/>
          <p:nvPr/>
        </p:nvSpPr>
        <p:spPr>
          <a:xfrm>
            <a:off x="3632983" y="4697109"/>
            <a:ext cx="181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Mariano Guerrero-Perez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7DDEC4-1CB9-4267-9D3C-F3383D651818}"/>
              </a:ext>
            </a:extLst>
          </p:cNvPr>
          <p:cNvSpPr txBox="1"/>
          <p:nvPr/>
        </p:nvSpPr>
        <p:spPr>
          <a:xfrm>
            <a:off x="254263" y="5653893"/>
            <a:ext cx="725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Thank you Keegan, </a:t>
            </a:r>
            <a:r>
              <a:rPr lang="en-US" dirty="0" err="1">
                <a:latin typeface="Crimson Text" panose="02000503000000000000" pitchFamily="2" charset="0"/>
              </a:rPr>
              <a:t>Giti</a:t>
            </a:r>
            <a:r>
              <a:rPr lang="en-US" dirty="0">
                <a:latin typeface="Crimson Text" panose="02000503000000000000" pitchFamily="2" charset="0"/>
              </a:rPr>
              <a:t>, Brenden, &amp; Patrick for the experimental portion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3EC7D65-4D52-40DF-B335-1912E2414E44}"/>
              </a:ext>
            </a:extLst>
          </p:cNvPr>
          <p:cNvCxnSpPr>
            <a:cxnSpLocks/>
          </p:cNvCxnSpPr>
          <p:nvPr/>
        </p:nvCxnSpPr>
        <p:spPr>
          <a:xfrm flipV="1">
            <a:off x="3808325" y="3127873"/>
            <a:ext cx="246450" cy="1546281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DBBD026-6295-48FC-B263-F2241F0B493C}"/>
              </a:ext>
            </a:extLst>
          </p:cNvPr>
          <p:cNvCxnSpPr>
            <a:cxnSpLocks/>
          </p:cNvCxnSpPr>
          <p:nvPr/>
        </p:nvCxnSpPr>
        <p:spPr>
          <a:xfrm flipV="1">
            <a:off x="2801220" y="2933520"/>
            <a:ext cx="213285" cy="1930589"/>
          </a:xfrm>
          <a:prstGeom prst="straightConnector1">
            <a:avLst/>
          </a:prstGeom>
          <a:ln w="254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4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Irradiated Alkali Halides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312274" y="879119"/>
            <a:ext cx="5133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Goldstein (1896) – alkali halides bombarded by cathode rays change color!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5EFA22-6705-479E-A519-C1D010BA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73" y="917739"/>
            <a:ext cx="3579952" cy="47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3D0A888-D424-436B-A0AA-0A0A8DB6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74" y="3863322"/>
            <a:ext cx="4331540" cy="20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7C2BDE-2B7E-4047-8F07-3BC0E1BDD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5" y="2673804"/>
            <a:ext cx="6824172" cy="10588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AC9744-F8E3-4395-9CF3-64D153531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4" y="1702118"/>
            <a:ext cx="6779541" cy="7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2/10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Abundance of Color Centers!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0D307-EB1E-4121-A2BC-2DFCC35F4262}"/>
              </a:ext>
            </a:extLst>
          </p:cNvPr>
          <p:cNvSpPr txBox="1"/>
          <p:nvPr/>
        </p:nvSpPr>
        <p:spPr>
          <a:xfrm>
            <a:off x="108155" y="5682166"/>
            <a:ext cx="433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Journal of Luminescence 100 (2002) 333–343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DFF67A-9955-4372-A247-54BD36398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4" y="748781"/>
            <a:ext cx="6185604" cy="49082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84D8BA-C6E7-4F5D-8505-89D8AEFB7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88" y="869174"/>
            <a:ext cx="4643211" cy="512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4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3/10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Photoluminescence Spectrum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FBA67F-DE11-4276-8392-A60B6278A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905524"/>
            <a:ext cx="7862207" cy="49927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7704AF-7FBA-4525-B7D0-436EC0070EC1}"/>
              </a:ext>
            </a:extLst>
          </p:cNvPr>
          <p:cNvSpPr txBox="1"/>
          <p:nvPr/>
        </p:nvSpPr>
        <p:spPr>
          <a:xfrm>
            <a:off x="8870998" y="5650435"/>
            <a:ext cx="326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https://arxiv.org/abs/2412.21060</a:t>
            </a:r>
          </a:p>
        </p:txBody>
      </p:sp>
    </p:spTree>
    <p:extLst>
      <p:ext uri="{BB962C8B-B14F-4D97-AF65-F5344CB8AC3E}">
        <p14:creationId xmlns:p14="http://schemas.microsoft.com/office/powerpoint/2010/main" val="93136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4/10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Electronic Structures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7845878" y="892941"/>
            <a:ext cx="4091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Electronic structures – great!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How do we get accurate absorption/emission and formation energies?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0D307-EB1E-4121-A2BC-2DFCC35F4262}"/>
              </a:ext>
            </a:extLst>
          </p:cNvPr>
          <p:cNvSpPr txBox="1"/>
          <p:nvPr/>
        </p:nvSpPr>
        <p:spPr>
          <a:xfrm>
            <a:off x="8870998" y="5650435"/>
            <a:ext cx="326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https://arxiv.org/abs/2412.21060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601287-1637-4EDB-B7F8-D847409E1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9" y="928287"/>
            <a:ext cx="6934042" cy="48219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032759-D23A-49B6-8C40-D8A68AFC14F2}"/>
              </a:ext>
            </a:extLst>
          </p:cNvPr>
          <p:cNvSpPr txBox="1"/>
          <p:nvPr/>
        </p:nvSpPr>
        <p:spPr>
          <a:xfrm>
            <a:off x="1000910" y="3884322"/>
            <a:ext cx="39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2ED5D9-78AD-4161-B4EF-4A2AF0AE67A4}"/>
              </a:ext>
            </a:extLst>
          </p:cNvPr>
          <p:cNvSpPr txBox="1"/>
          <p:nvPr/>
        </p:nvSpPr>
        <p:spPr>
          <a:xfrm>
            <a:off x="2712687" y="1492479"/>
            <a:ext cx="62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F</a:t>
            </a:r>
            <a:r>
              <a:rPr lang="en-US" sz="2400" baseline="-25000" dirty="0">
                <a:latin typeface="Crimson Text" panose="02000503000000000000" pitchFamily="2" charset="0"/>
              </a:rPr>
              <a:t>2</a:t>
            </a:r>
            <a:r>
              <a:rPr lang="en-US" sz="2400" baseline="30000" dirty="0">
                <a:latin typeface="Crimson Text" panose="02000503000000000000" pitchFamily="2" charset="0"/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6AAD72-B8B8-487B-BA0C-7139C8813FBB}"/>
              </a:ext>
            </a:extLst>
          </p:cNvPr>
          <p:cNvSpPr txBox="1"/>
          <p:nvPr/>
        </p:nvSpPr>
        <p:spPr>
          <a:xfrm>
            <a:off x="4408137" y="1416279"/>
            <a:ext cx="62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F</a:t>
            </a:r>
            <a:r>
              <a:rPr lang="en-US" sz="2400" baseline="-25000" dirty="0">
                <a:latin typeface="Crimson Text" panose="02000503000000000000" pitchFamily="2" charset="0"/>
              </a:rPr>
              <a:t>2</a:t>
            </a:r>
            <a:r>
              <a:rPr lang="en-US" sz="2400" baseline="30000" dirty="0">
                <a:latin typeface="Crimson Text" panose="02000503000000000000" pitchFamily="2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F838FC-ED1A-4FEC-8EFA-55757818DBEF}"/>
              </a:ext>
            </a:extLst>
          </p:cNvPr>
          <p:cNvSpPr txBox="1"/>
          <p:nvPr/>
        </p:nvSpPr>
        <p:spPr>
          <a:xfrm>
            <a:off x="6160737" y="1486510"/>
            <a:ext cx="62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F</a:t>
            </a:r>
            <a:r>
              <a:rPr lang="en-US" sz="2400" baseline="-25000" dirty="0">
                <a:latin typeface="Crimson Text" panose="02000503000000000000" pitchFamily="2" charset="0"/>
              </a:rPr>
              <a:t>2</a:t>
            </a:r>
            <a:r>
              <a:rPr lang="en-US" sz="2400" baseline="30000" dirty="0">
                <a:latin typeface="Crimson Text" panose="02000503000000000000" pitchFamily="2" charset="0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25B12D-E19E-4781-9C7B-8853D154AEF7}"/>
              </a:ext>
            </a:extLst>
          </p:cNvPr>
          <p:cNvSpPr txBox="1"/>
          <p:nvPr/>
        </p:nvSpPr>
        <p:spPr>
          <a:xfrm>
            <a:off x="6168521" y="3725806"/>
            <a:ext cx="62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F</a:t>
            </a:r>
            <a:r>
              <a:rPr lang="en-US" sz="2400" baseline="-25000" dirty="0">
                <a:latin typeface="Crimson Text" panose="02000503000000000000" pitchFamily="2" charset="0"/>
              </a:rPr>
              <a:t>3</a:t>
            </a:r>
            <a:r>
              <a:rPr lang="en-US" sz="2400" baseline="30000" dirty="0">
                <a:latin typeface="Crimson Text" panose="02000503000000000000" pitchFamily="2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523E54-C142-4CD2-8D0D-38B78133D681}"/>
              </a:ext>
            </a:extLst>
          </p:cNvPr>
          <p:cNvSpPr txBox="1"/>
          <p:nvPr/>
        </p:nvSpPr>
        <p:spPr>
          <a:xfrm>
            <a:off x="4434828" y="3805693"/>
            <a:ext cx="62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F</a:t>
            </a:r>
            <a:r>
              <a:rPr lang="en-US" sz="2400" baseline="-25000" dirty="0">
                <a:latin typeface="Crimson Text" panose="02000503000000000000" pitchFamily="2" charset="0"/>
              </a:rPr>
              <a:t>3</a:t>
            </a:r>
            <a:r>
              <a:rPr lang="en-US" sz="2400" baseline="30000" dirty="0">
                <a:latin typeface="Crimson Text" panose="02000503000000000000" pitchFamily="2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E1351E-4C1C-40BC-A3CF-809A9986B5EE}"/>
              </a:ext>
            </a:extLst>
          </p:cNvPr>
          <p:cNvSpPr txBox="1"/>
          <p:nvPr/>
        </p:nvSpPr>
        <p:spPr>
          <a:xfrm>
            <a:off x="2701135" y="3895998"/>
            <a:ext cx="62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F</a:t>
            </a:r>
            <a:r>
              <a:rPr lang="en-US" sz="2400" baseline="-25000" dirty="0">
                <a:latin typeface="Crimson Text" panose="02000503000000000000" pitchFamily="2" charset="0"/>
              </a:rPr>
              <a:t>3</a:t>
            </a:r>
            <a:r>
              <a:rPr lang="en-US" sz="2400" baseline="30000" dirty="0">
                <a:latin typeface="Crimson Text" panose="02000503000000000000" pitchFamily="2" charset="0"/>
              </a:rPr>
              <a:t>-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E78C307-6144-49BA-924C-43C84084718E}"/>
              </a:ext>
            </a:extLst>
          </p:cNvPr>
          <p:cNvSpPr/>
          <p:nvPr/>
        </p:nvSpPr>
        <p:spPr>
          <a:xfrm>
            <a:off x="561377" y="3635501"/>
            <a:ext cx="547007" cy="170192"/>
          </a:xfrm>
          <a:prstGeom prst="rightArrow">
            <a:avLst/>
          </a:prstGeom>
          <a:solidFill>
            <a:srgbClr val="8B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455E960-4BDC-43C7-8596-5F2C6E1788CF}"/>
              </a:ext>
            </a:extLst>
          </p:cNvPr>
          <p:cNvSpPr/>
          <p:nvPr/>
        </p:nvSpPr>
        <p:spPr>
          <a:xfrm>
            <a:off x="5858757" y="4109039"/>
            <a:ext cx="547007" cy="170192"/>
          </a:xfrm>
          <a:prstGeom prst="rightArrow">
            <a:avLst/>
          </a:prstGeom>
          <a:solidFill>
            <a:srgbClr val="8B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5/10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Generalized Koopmans’ Theorem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5" y="795176"/>
            <a:ext cx="5578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Generalized Koopmans Theorem: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∆HOMO – position of the highest occupied level relative to the conduction band 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∆LUMO – position of the lowest unoccupied level relative to the conduction band 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∆IE – vertical ionization energy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pPr algn="ctr"/>
            <a:r>
              <a:rPr lang="en-US" sz="2400" dirty="0" err="1">
                <a:latin typeface="Crimson Text" panose="02000503000000000000" pitchFamily="2" charset="0"/>
              </a:rPr>
              <a:t>gKT</a:t>
            </a:r>
            <a:r>
              <a:rPr lang="en-US" sz="2400" dirty="0">
                <a:latin typeface="Crimson Text" panose="02000503000000000000" pitchFamily="2" charset="0"/>
              </a:rPr>
              <a:t>:     ∆HOMO = ∆LUMO = ∆IE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E109B9-B371-4094-ABB3-F473DFD14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89" y="748781"/>
            <a:ext cx="4521141" cy="466152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C7C7180-BFFB-42E6-8D57-A6CE9E391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55" y="5624302"/>
            <a:ext cx="6140245" cy="3047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44AAE9-42BD-4D38-8CE8-C471CD156E5E}"/>
              </a:ext>
            </a:extLst>
          </p:cNvPr>
          <p:cNvSpPr txBox="1"/>
          <p:nvPr/>
        </p:nvSpPr>
        <p:spPr>
          <a:xfrm>
            <a:off x="8870998" y="5650435"/>
            <a:ext cx="326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https://arxiv.org/abs/2412.21060</a:t>
            </a:r>
          </a:p>
        </p:txBody>
      </p:sp>
    </p:spTree>
    <p:extLst>
      <p:ext uri="{BB962C8B-B14F-4D97-AF65-F5344CB8AC3E}">
        <p14:creationId xmlns:p14="http://schemas.microsoft.com/office/powerpoint/2010/main" val="10604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5/10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Generalized Koopmans’ Theorem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5" y="795176"/>
            <a:ext cx="5578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Generalized Koopmans Theorem: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∆HOMO – position of the highest occupied level relative to the conduction band 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∆LUMO – position of the lowest unoccupied level relative to the conduction band 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∆IE – vertical ionization energy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pPr algn="ctr"/>
            <a:r>
              <a:rPr lang="en-US" sz="2400" dirty="0" err="1">
                <a:latin typeface="Crimson Text" panose="02000503000000000000" pitchFamily="2" charset="0"/>
              </a:rPr>
              <a:t>gKT</a:t>
            </a:r>
            <a:r>
              <a:rPr lang="en-US" sz="2400" dirty="0">
                <a:latin typeface="Crimson Text" panose="02000503000000000000" pitchFamily="2" charset="0"/>
              </a:rPr>
              <a:t>:     ∆HOMO = ∆LUMO = ∆IE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E109B9-B371-4094-ABB3-F473DFD14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89" y="748781"/>
            <a:ext cx="4521141" cy="466152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C7C7180-BFFB-42E6-8D57-A6CE9E391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55" y="5624302"/>
            <a:ext cx="6140245" cy="3047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44AAE9-42BD-4D38-8CE8-C471CD156E5E}"/>
              </a:ext>
            </a:extLst>
          </p:cNvPr>
          <p:cNvSpPr txBox="1"/>
          <p:nvPr/>
        </p:nvSpPr>
        <p:spPr>
          <a:xfrm>
            <a:off x="8870998" y="5650435"/>
            <a:ext cx="326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https://arxiv.org/abs/2412.21060</a:t>
            </a: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D6B99E6B-9AF0-4BC2-95BB-BAE8804FD6F8}"/>
              </a:ext>
            </a:extLst>
          </p:cNvPr>
          <p:cNvSpPr/>
          <p:nvPr/>
        </p:nvSpPr>
        <p:spPr>
          <a:xfrm rot="2700000">
            <a:off x="4399218" y="4319084"/>
            <a:ext cx="874550" cy="848237"/>
          </a:xfrm>
          <a:prstGeom prst="plus">
            <a:avLst>
              <a:gd name="adj" fmla="val 45774"/>
            </a:avLst>
          </a:prstGeom>
          <a:solidFill>
            <a:srgbClr val="8B1F41"/>
          </a:solidFill>
          <a:ln>
            <a:solidFill>
              <a:srgbClr val="8B1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4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6/10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Strong </a:t>
            </a:r>
            <a:r>
              <a:rPr lang="en-US" sz="3600" dirty="0" err="1">
                <a:solidFill>
                  <a:schemeClr val="bg1"/>
                </a:solidFill>
                <a:latin typeface="Crimson Text" panose="02000503000000000000" pitchFamily="2" charset="0"/>
              </a:rPr>
              <a:t>el-ph</a:t>
            </a:r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 Coupling!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7058684" y="5633925"/>
            <a:ext cx="51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J. Phys. Chem. Solids Vol. 52, No. I. pp. 249-297. 1991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4C5DA6-4D4A-4049-9595-407DE09D53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0"/>
          <a:stretch/>
        </p:blipFill>
        <p:spPr>
          <a:xfrm>
            <a:off x="417643" y="1474137"/>
            <a:ext cx="5216979" cy="3730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67D695-A6C1-41C4-B35C-56F03FA37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4"/>
          <a:stretch/>
        </p:blipFill>
        <p:spPr>
          <a:xfrm>
            <a:off x="5943600" y="1579277"/>
            <a:ext cx="5732787" cy="35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4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6/10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Strong </a:t>
            </a:r>
            <a:r>
              <a:rPr lang="en-US" sz="3600" dirty="0" err="1">
                <a:solidFill>
                  <a:schemeClr val="bg1"/>
                </a:solidFill>
                <a:latin typeface="Crimson Text" panose="02000503000000000000" pitchFamily="2" charset="0"/>
              </a:rPr>
              <a:t>el-ph</a:t>
            </a:r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 Coupling!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7058684" y="5633925"/>
            <a:ext cx="51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rimson Text" panose="02000503000000000000" pitchFamily="2" charset="0"/>
              </a:rPr>
              <a:t>J. Phys. Chem. Solids Vol. 52, No. I. pp. 249-297. 1991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4C5DA6-4D4A-4049-9595-407DE09D53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0"/>
          <a:stretch/>
        </p:blipFill>
        <p:spPr>
          <a:xfrm>
            <a:off x="417643" y="1474137"/>
            <a:ext cx="5216979" cy="3730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9EAF8E-7B13-4A40-BBC2-42F37A0A4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53910"/>
            <a:ext cx="4448223" cy="46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1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</TotalTime>
  <Words>568</Words>
  <Application>Microsoft Office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Acherus Grotesque</vt:lpstr>
      <vt:lpstr>Arial</vt:lpstr>
      <vt:lpstr>Calibri</vt:lpstr>
      <vt:lpstr>Calibri Light</vt:lpstr>
      <vt:lpstr>Crimson Text</vt:lpstr>
      <vt:lpstr>Office Theme</vt:lpstr>
      <vt:lpstr>First-principles Spin and Optical Properties of Vacancy Clusters in Lithium Fluoride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Tech National Security Insitute</dc:title>
  <dc:creator>vivanov</dc:creator>
  <cp:lastModifiedBy>vivanov</cp:lastModifiedBy>
  <cp:revision>149</cp:revision>
  <dcterms:created xsi:type="dcterms:W3CDTF">2023-09-26T15:58:43Z</dcterms:created>
  <dcterms:modified xsi:type="dcterms:W3CDTF">2025-01-16T15:40:51Z</dcterms:modified>
</cp:coreProperties>
</file>