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6" r:id="rId2"/>
    <p:sldMasterId id="2147483704" r:id="rId3"/>
    <p:sldMasterId id="2147483730" r:id="rId4"/>
    <p:sldMasterId id="2147483755" r:id="rId5"/>
  </p:sldMasterIdLst>
  <p:notesMasterIdLst>
    <p:notesMasterId r:id="rId46"/>
  </p:notesMasterIdLst>
  <p:sldIdLst>
    <p:sldId id="343" r:id="rId6"/>
    <p:sldId id="277" r:id="rId7"/>
    <p:sldId id="381" r:id="rId8"/>
    <p:sldId id="336" r:id="rId9"/>
    <p:sldId id="337" r:id="rId10"/>
    <p:sldId id="338" r:id="rId11"/>
    <p:sldId id="394" r:id="rId12"/>
    <p:sldId id="383" r:id="rId13"/>
    <p:sldId id="390" r:id="rId14"/>
    <p:sldId id="280" r:id="rId15"/>
    <p:sldId id="379" r:id="rId16"/>
    <p:sldId id="380" r:id="rId17"/>
    <p:sldId id="382" r:id="rId18"/>
    <p:sldId id="256" r:id="rId19"/>
    <p:sldId id="282" r:id="rId20"/>
    <p:sldId id="378" r:id="rId21"/>
    <p:sldId id="385" r:id="rId22"/>
    <p:sldId id="391" r:id="rId23"/>
    <p:sldId id="392" r:id="rId24"/>
    <p:sldId id="351" r:id="rId25"/>
    <p:sldId id="274" r:id="rId26"/>
    <p:sldId id="384" r:id="rId27"/>
    <p:sldId id="376" r:id="rId28"/>
    <p:sldId id="299" r:id="rId29"/>
    <p:sldId id="323" r:id="rId30"/>
    <p:sldId id="375" r:id="rId31"/>
    <p:sldId id="389" r:id="rId32"/>
    <p:sldId id="260" r:id="rId33"/>
    <p:sldId id="257" r:id="rId34"/>
    <p:sldId id="261" r:id="rId35"/>
    <p:sldId id="258" r:id="rId36"/>
    <p:sldId id="259" r:id="rId37"/>
    <p:sldId id="393" r:id="rId38"/>
    <p:sldId id="324" r:id="rId39"/>
    <p:sldId id="377" r:id="rId40"/>
    <p:sldId id="321" r:id="rId41"/>
    <p:sldId id="273" r:id="rId42"/>
    <p:sldId id="301" r:id="rId43"/>
    <p:sldId id="359" r:id="rId44"/>
    <p:sldId id="386"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9A9A"/>
    <a:srgbClr val="837A6B"/>
    <a:srgbClr val="FFFFFF"/>
    <a:srgbClr val="F1F3F1"/>
    <a:srgbClr val="FF6600"/>
    <a:srgbClr val="231F20"/>
    <a:srgbClr val="C8BFB8"/>
    <a:srgbClr val="595345"/>
    <a:srgbClr val="7F7F7F"/>
    <a:srgbClr val="C9C8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C810CD-C6B9-4613-BED5-54FEC8172C36}" v="518" dt="2025-01-14T19:42:25.8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5" autoAdjust="0"/>
    <p:restoredTop sz="94484" autoAdjust="0"/>
  </p:normalViewPr>
  <p:slideViewPr>
    <p:cSldViewPr snapToGrid="0">
      <p:cViewPr varScale="1">
        <p:scale>
          <a:sx n="75" d="100"/>
          <a:sy n="75" d="100"/>
        </p:scale>
        <p:origin x="248" y="48"/>
      </p:cViewPr>
      <p:guideLst/>
    </p:cSldViewPr>
  </p:slideViewPr>
  <p:notesTextViewPr>
    <p:cViewPr>
      <p:scale>
        <a:sx n="1" d="1"/>
        <a:sy n="1" d="1"/>
      </p:scale>
      <p:origin x="0" y="0"/>
    </p:cViewPr>
  </p:notesTextViewPr>
  <p:sorterViewPr>
    <p:cViewPr>
      <p:scale>
        <a:sx n="49" d="100"/>
        <a:sy n="49" d="100"/>
      </p:scale>
      <p:origin x="0" y="-25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4CB4F5-36B6-48EA-A9D0-4BCD4574A522}"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EF8F2-5EA7-4365-B6D9-D255E37AF292}" type="slidenum">
              <a:rPr lang="en-US" smtClean="0"/>
              <a:t>‹#›</a:t>
            </a:fld>
            <a:endParaRPr lang="en-US"/>
          </a:p>
        </p:txBody>
      </p:sp>
    </p:spTree>
    <p:extLst>
      <p:ext uri="{BB962C8B-B14F-4D97-AF65-F5344CB8AC3E}">
        <p14:creationId xmlns:p14="http://schemas.microsoft.com/office/powerpoint/2010/main" val="2917984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wikiwand.com/en/articles/Gemstone"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wikiwand.com/en/articles/Polarization_(waves)" TargetMode="External"/><Relationship Id="rId4" Type="http://schemas.openxmlformats.org/officeDocument/2006/relationships/hyperlink" Target="https://www.wikiwand.com/en/articles/Pleochrois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Kola_Superdeep_Borehole#cite_note-3" TargetMode="External"/><Relationship Id="rId13" Type="http://schemas.openxmlformats.org/officeDocument/2006/relationships/hyperlink" Target="https://en.wikipedia.org/wiki/Baltic_Shield" TargetMode="External"/><Relationship Id="rId18" Type="http://schemas.openxmlformats.org/officeDocument/2006/relationships/hyperlink" Target="https://en.wikipedia.org/wiki/Seismic" TargetMode="External"/><Relationship Id="rId26" Type="http://schemas.openxmlformats.org/officeDocument/2006/relationships/hyperlink" Target="https://en.wikipedia.org/wiki/Hydrogen" TargetMode="External"/><Relationship Id="rId3" Type="http://schemas.openxmlformats.org/officeDocument/2006/relationships/hyperlink" Target="https://commons.wikimedia.org/wiki/File:Subduction-en.svg##" TargetMode="External"/><Relationship Id="rId21" Type="http://schemas.openxmlformats.org/officeDocument/2006/relationships/hyperlink" Target="https://en.wikipedia.org/wiki/Basalt" TargetMode="External"/><Relationship Id="rId7" Type="http://schemas.openxmlformats.org/officeDocument/2006/relationships/hyperlink" Target="https://en.wikipedia.org/wiki/Washita_County,_Oklahoma" TargetMode="External"/><Relationship Id="rId12" Type="http://schemas.openxmlformats.org/officeDocument/2006/relationships/hyperlink" Target="https://en.wikipedia.org/wiki/Kola_Superdeep_Borehole#cite_note-factbook-6" TargetMode="External"/><Relationship Id="rId17" Type="http://schemas.openxmlformats.org/officeDocument/2006/relationships/hyperlink" Target="https://en.wikipedia.org/wiki/Geophysics" TargetMode="External"/><Relationship Id="rId25" Type="http://schemas.openxmlformats.org/officeDocument/2006/relationships/hyperlink" Target="https://en.wikipedia.org/wiki/Kola_Superdeep_Borehole#cite_note-:0-1" TargetMode="External"/><Relationship Id="rId2" Type="http://schemas.openxmlformats.org/officeDocument/2006/relationships/slide" Target="../slides/slide2.xml"/><Relationship Id="rId16" Type="http://schemas.openxmlformats.org/officeDocument/2006/relationships/hyperlink" Target="https://en.wikipedia.org/wiki/Kola_Superdeep_Borehole#cite_note-LBT-7" TargetMode="External"/><Relationship Id="rId20" Type="http://schemas.openxmlformats.org/officeDocument/2006/relationships/hyperlink" Target="https://en.wikipedia.org/wiki/Granite" TargetMode="External"/><Relationship Id="rId1" Type="http://schemas.openxmlformats.org/officeDocument/2006/relationships/notesMaster" Target="../notesMasters/notesMaster1.xml"/><Relationship Id="rId6" Type="http://schemas.openxmlformats.org/officeDocument/2006/relationships/hyperlink" Target="https://en.wikipedia.org/wiki/Bertha_Rogers" TargetMode="External"/><Relationship Id="rId11" Type="http://schemas.openxmlformats.org/officeDocument/2006/relationships/hyperlink" Target="https://en.wikipedia.org/wiki/Kola_Superdeep_Borehole#cite_note-5" TargetMode="External"/><Relationship Id="rId24" Type="http://schemas.openxmlformats.org/officeDocument/2006/relationships/hyperlink" Target="https://en.wikipedia.org/wiki/Kola_Superdeep_Borehole#cite_note-8" TargetMode="External"/><Relationship Id="rId5" Type="http://schemas.openxmlformats.org/officeDocument/2006/relationships/hyperlink" Target="https://creativecommons.org/licenses/by-sa/4.0/deed.en" TargetMode="External"/><Relationship Id="rId15" Type="http://schemas.openxmlformats.org/officeDocument/2006/relationships/hyperlink" Target="https://en.wikipedia.org/wiki/Archean" TargetMode="External"/><Relationship Id="rId23" Type="http://schemas.openxmlformats.org/officeDocument/2006/relationships/hyperlink" Target="https://en.wikipedia.org/wiki/Permeability_(fluid)" TargetMode="External"/><Relationship Id="rId28" Type="http://schemas.openxmlformats.org/officeDocument/2006/relationships/hyperlink" Target="https://en.wikipedia.org/wiki/Kola_Superdeep_Borehole#cite_note-9" TargetMode="External"/><Relationship Id="rId10" Type="http://schemas.openxmlformats.org/officeDocument/2006/relationships/hyperlink" Target="https://en.wikipedia.org/wiki/Drill_string" TargetMode="External"/><Relationship Id="rId19" Type="http://schemas.openxmlformats.org/officeDocument/2006/relationships/hyperlink" Target="https://en.wikipedia.org/wiki/Lithosphere" TargetMode="External"/><Relationship Id="rId4" Type="http://schemas.openxmlformats.org/officeDocument/2006/relationships/hyperlink" Target="https://commons.wikimedia.org/wiki/Main_Page" TargetMode="External"/><Relationship Id="rId9" Type="http://schemas.openxmlformats.org/officeDocument/2006/relationships/hyperlink" Target="https://en.wikipedia.org/wiki/Kola_Superdeep_Borehole#cite_note-NiZ-4" TargetMode="External"/><Relationship Id="rId14" Type="http://schemas.openxmlformats.org/officeDocument/2006/relationships/hyperlink" Target="https://en.wikipedia.org/wiki/Continental_crust" TargetMode="External"/><Relationship Id="rId22" Type="http://schemas.openxmlformats.org/officeDocument/2006/relationships/hyperlink" Target="https://en.wikipedia.org/wiki/Metamorphic_rock" TargetMode="External"/><Relationship Id="rId27" Type="http://schemas.openxmlformats.org/officeDocument/2006/relationships/hyperlink" Target="https://en.wikipedia.org/wiki/Drilling_fluid"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Noto Sans" panose="020B0502040504020204" pitchFamily="34" charset="0"/>
              </a:rPr>
              <a:t>Fe</a:t>
            </a:r>
            <a:r>
              <a:rPr lang="en-US" b="0" i="0" baseline="30000" dirty="0">
                <a:solidFill>
                  <a:srgbClr val="000000"/>
                </a:solidFill>
                <a:effectLst/>
                <a:latin typeface="Noto Sans" panose="020B0502040504020204" pitchFamily="34" charset="0"/>
              </a:rPr>
              <a:t>2+</a:t>
            </a:r>
            <a:r>
              <a:rPr lang="en-US" b="0" i="0" dirty="0">
                <a:solidFill>
                  <a:srgbClr val="000000"/>
                </a:solidFill>
                <a:effectLst/>
                <a:latin typeface="Noto Sans" panose="020B0502040504020204" pitchFamily="34" charset="0"/>
              </a:rPr>
              <a:t>Al</a:t>
            </a:r>
            <a:r>
              <a:rPr lang="en-US" b="0" i="0" baseline="-25000" dirty="0">
                <a:solidFill>
                  <a:srgbClr val="000000"/>
                </a:solidFill>
                <a:effectLst/>
                <a:latin typeface="Noto Sans" panose="020B0502040504020204" pitchFamily="34" charset="0"/>
              </a:rPr>
              <a:t>2</a:t>
            </a:r>
            <a:r>
              <a:rPr lang="en-US" b="0" i="0" dirty="0">
                <a:solidFill>
                  <a:srgbClr val="000000"/>
                </a:solidFill>
                <a:effectLst/>
                <a:latin typeface="Noto Sans" panose="020B0502040504020204" pitchFamily="34" charset="0"/>
              </a:rPr>
              <a:t>O(SiO</a:t>
            </a:r>
            <a:r>
              <a:rPr lang="en-US" b="0" i="0" baseline="-25000" dirty="0">
                <a:solidFill>
                  <a:srgbClr val="000000"/>
                </a:solidFill>
                <a:effectLst/>
                <a:latin typeface="Noto Sans" panose="020B0502040504020204" pitchFamily="34" charset="0"/>
              </a:rPr>
              <a:t>4</a:t>
            </a:r>
            <a:r>
              <a:rPr lang="en-US" b="0" i="0" dirty="0">
                <a:solidFill>
                  <a:srgbClr val="000000"/>
                </a:solidFill>
                <a:effectLst/>
                <a:latin typeface="Noto Sans" panose="020B0502040504020204" pitchFamily="34" charset="0"/>
              </a:rPr>
              <a:t>)(OH)</a:t>
            </a:r>
            <a:r>
              <a:rPr lang="en-US" b="0" i="0" baseline="-25000" dirty="0">
                <a:solidFill>
                  <a:srgbClr val="000000"/>
                </a:solidFill>
                <a:effectLst/>
                <a:latin typeface="Noto Sans" panose="020B0502040504020204" pitchFamily="34" charset="0"/>
              </a:rPr>
              <a:t>2</a:t>
            </a:r>
          </a:p>
          <a:p>
            <a:r>
              <a:rPr lang="en-US" sz="1200" b="0" i="0" dirty="0">
                <a:solidFill>
                  <a:srgbClr val="001D35"/>
                </a:solidFill>
                <a:effectLst/>
                <a:latin typeface="Google Sans"/>
              </a:rPr>
              <a:t>K(Mg, Fe)₃</a:t>
            </a:r>
            <a:r>
              <a:rPr lang="en-US" sz="1200" b="0" i="0" dirty="0" err="1">
                <a:solidFill>
                  <a:srgbClr val="001D35"/>
                </a:solidFill>
                <a:effectLst/>
                <a:latin typeface="Google Sans"/>
              </a:rPr>
              <a:t>AlSi₃O</a:t>
            </a:r>
            <a:r>
              <a:rPr lang="en-US" sz="1200" b="0" i="0" dirty="0">
                <a:solidFill>
                  <a:srgbClr val="001D35"/>
                </a:solidFill>
                <a:effectLst/>
                <a:latin typeface="Google Sans"/>
              </a:rPr>
              <a:t>₁₀(F, OH)₂</a:t>
            </a:r>
            <a:endParaRPr lang="en-US" sz="1200" b="0" i="0" baseline="-25000" dirty="0">
              <a:solidFill>
                <a:srgbClr val="000000"/>
              </a:solidFill>
              <a:effectLst/>
              <a:latin typeface="Noto Sans" panose="020B0502040504020204" pitchFamily="34" charset="0"/>
            </a:endParaRPr>
          </a:p>
          <a:p>
            <a:endParaRPr lang="en-US" b="0" i="0" baseline="-25000" dirty="0">
              <a:solidFill>
                <a:srgbClr val="000000"/>
              </a:solidFill>
              <a:effectLst/>
              <a:latin typeface="Noto Sans" panose="020B0502040504020204" pitchFamily="34" charset="0"/>
            </a:endParaRPr>
          </a:p>
          <a:p>
            <a:endParaRPr lang="en-US" dirty="0"/>
          </a:p>
        </p:txBody>
      </p:sp>
      <p:sp>
        <p:nvSpPr>
          <p:cNvPr id="4" name="Slide Number Placeholder 3"/>
          <p:cNvSpPr>
            <a:spLocks noGrp="1"/>
          </p:cNvSpPr>
          <p:nvPr>
            <p:ph type="sldNum" sz="quarter" idx="5"/>
          </p:nvPr>
        </p:nvSpPr>
        <p:spPr/>
        <p:txBody>
          <a:bodyPr/>
          <a:lstStyle/>
          <a:p>
            <a:fld id="{488EF8F2-5EA7-4365-B6D9-D255E37AF292}" type="slidenum">
              <a:rPr lang="en-US" smtClean="0"/>
              <a:t>1</a:t>
            </a:fld>
            <a:endParaRPr lang="en-US"/>
          </a:p>
        </p:txBody>
      </p:sp>
    </p:spTree>
    <p:extLst>
      <p:ext uri="{BB962C8B-B14F-4D97-AF65-F5344CB8AC3E}">
        <p14:creationId xmlns:p14="http://schemas.microsoft.com/office/powerpoint/2010/main" val="2122509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45D30A-4044-44FA-A6EE-374AD0B7AE8F}"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8915" name="Rectangle 2"/>
          <p:cNvSpPr>
            <a:spLocks noGrp="1" noRot="1" noChangeAspect="1" noChangeArrowheads="1" noTextEdit="1"/>
          </p:cNvSpPr>
          <p:nvPr>
            <p:ph type="sldImg"/>
          </p:nvPr>
        </p:nvSpPr>
        <p:spPr>
          <a:xfrm>
            <a:off x="685800" y="1143000"/>
            <a:ext cx="5486400" cy="3086100"/>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38% difference between sizes</a:t>
            </a:r>
          </a:p>
          <a:p>
            <a:pPr eaLnBrk="1" hangingPunct="1"/>
            <a:r>
              <a:rPr lang="en-US" altLang="en-US" dirty="0">
                <a:latin typeface="Arial" pitchFamily="34" charset="0"/>
              </a:rPr>
              <a:t>Ti is 62% larger than Si</a:t>
            </a:r>
          </a:p>
          <a:p>
            <a:pPr eaLnBrk="1" hangingPunct="1"/>
            <a:endParaRPr lang="en-US" altLang="en-US" dirty="0">
              <a:latin typeface="Arial" pitchFamily="34" charset="0"/>
            </a:endParaRPr>
          </a:p>
        </p:txBody>
      </p:sp>
    </p:spTree>
    <p:extLst>
      <p:ext uri="{BB962C8B-B14F-4D97-AF65-F5344CB8AC3E}">
        <p14:creationId xmlns:p14="http://schemas.microsoft.com/office/powerpoint/2010/main" val="253285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 igneous, metamorphic, sedimentary, geochemistry</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8EF8F2-5EA7-4365-B6D9-D255E37AF2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248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Kyanite=triclinic</a:t>
            </a:r>
          </a:p>
          <a:p>
            <a:r>
              <a:rPr lang="en-US" dirty="0"/>
              <a:t>Sillimanite=orthorhombic</a:t>
            </a:r>
          </a:p>
          <a:p>
            <a:r>
              <a:rPr lang="en-US" dirty="0"/>
              <a:t>Andalusite=orthorhombic</a:t>
            </a:r>
          </a:p>
        </p:txBody>
      </p:sp>
      <p:sp>
        <p:nvSpPr>
          <p:cNvPr id="4" name="Slide Number Placeholder 3"/>
          <p:cNvSpPr>
            <a:spLocks noGrp="1"/>
          </p:cNvSpPr>
          <p:nvPr>
            <p:ph type="sldNum" sz="quarter" idx="5"/>
          </p:nvPr>
        </p:nvSpPr>
        <p:spPr/>
        <p:txBody>
          <a:bodyPr/>
          <a:lstStyle/>
          <a:p>
            <a:fld id="{488EF8F2-5EA7-4365-B6D9-D255E37AF292}" type="slidenum">
              <a:rPr lang="en-US" smtClean="0"/>
              <a:t>28</a:t>
            </a:fld>
            <a:endParaRPr lang="en-US"/>
          </a:p>
        </p:txBody>
      </p:sp>
    </p:spTree>
    <p:extLst>
      <p:ext uri="{BB962C8B-B14F-4D97-AF65-F5344CB8AC3E}">
        <p14:creationId xmlns:p14="http://schemas.microsoft.com/office/powerpoint/2010/main" val="313771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Ring silicate, common in pelitic rocks, especially </a:t>
            </a:r>
            <a:r>
              <a:rPr lang="en-US" dirty="0" err="1"/>
              <a:t>hornsfels</a:t>
            </a:r>
            <a:r>
              <a:rPr lang="en-US" dirty="0"/>
              <a:t>.</a:t>
            </a:r>
          </a:p>
          <a:p>
            <a:endParaRPr lang="en-US" dirty="0"/>
          </a:p>
          <a:p>
            <a:pPr algn="l" fontAlgn="base"/>
            <a:r>
              <a:rPr lang="en-US" b="0" i="0" dirty="0">
                <a:solidFill>
                  <a:srgbClr val="212124"/>
                </a:solidFill>
                <a:effectLst/>
                <a:latin typeface="__IBM_Plex_Serif_cfe655"/>
              </a:rPr>
              <a:t>As the transparent variety iolite, it is often used as a </a:t>
            </a:r>
            <a:r>
              <a:rPr lang="en-US" b="0" i="0" dirty="0">
                <a:solidFill>
                  <a:srgbClr val="212124"/>
                </a:solidFill>
                <a:effectLst/>
                <a:latin typeface="inherit"/>
                <a:hlinkClick r:id="rId3" tooltip="Gemstone"/>
              </a:rPr>
              <a:t>gemstone</a:t>
            </a:r>
            <a:r>
              <a:rPr lang="en-US" b="0" i="0" dirty="0">
                <a:solidFill>
                  <a:srgbClr val="212124"/>
                </a:solidFill>
                <a:effectLst/>
                <a:latin typeface="__IBM_Plex_Serif_cfe655"/>
              </a:rPr>
              <a:t>. The name "iolite" comes from the Greek word for violet. Another old name is </a:t>
            </a:r>
            <a:r>
              <a:rPr lang="en-US" b="0" i="1" dirty="0">
                <a:solidFill>
                  <a:srgbClr val="212124"/>
                </a:solidFill>
                <a:effectLst/>
                <a:latin typeface="inherit"/>
              </a:rPr>
              <a:t>dichroite</a:t>
            </a:r>
            <a:r>
              <a:rPr lang="en-US" b="0" i="0" dirty="0">
                <a:solidFill>
                  <a:srgbClr val="212124"/>
                </a:solidFill>
                <a:effectLst/>
                <a:latin typeface="__IBM_Plex_Serif_cfe655"/>
              </a:rPr>
              <a:t>, a Greek word meaning "two-colored rock", a reference to cordierite's strong </a:t>
            </a:r>
            <a:r>
              <a:rPr lang="en-US" b="0" i="0" dirty="0">
                <a:solidFill>
                  <a:srgbClr val="212124"/>
                </a:solidFill>
                <a:effectLst/>
                <a:latin typeface="inherit"/>
                <a:hlinkClick r:id="rId4" tooltip="Pleochroism"/>
              </a:rPr>
              <a:t>pleochroism</a:t>
            </a:r>
            <a:r>
              <a:rPr lang="en-US" b="0" i="0" dirty="0">
                <a:solidFill>
                  <a:srgbClr val="212124"/>
                </a:solidFill>
                <a:effectLst/>
                <a:latin typeface="__IBM_Plex_Serif_cfe655"/>
              </a:rPr>
              <a:t>. It has also been called "water-sapphire" and "Vikings' Compass" because of its usefulness in determining the direction of the sun on overcast days, the Vikings having used it for this purpose. This works by determining the direction of </a:t>
            </a:r>
            <a:r>
              <a:rPr lang="en-US" b="0" i="0" dirty="0">
                <a:solidFill>
                  <a:srgbClr val="212124"/>
                </a:solidFill>
                <a:effectLst/>
                <a:latin typeface="inherit"/>
                <a:hlinkClick r:id="rId5" tooltip="Polarization (waves)"/>
              </a:rPr>
              <a:t>polarization</a:t>
            </a:r>
            <a:r>
              <a:rPr lang="en-US" b="0" i="0" dirty="0">
                <a:solidFill>
                  <a:srgbClr val="212124"/>
                </a:solidFill>
                <a:effectLst/>
                <a:latin typeface="__IBM_Plex_Serif_cfe655"/>
              </a:rPr>
              <a:t> of the sky overhead. Light scattered by air molecules is polarized, and the direction of the polarization is at right angles to a line to the sun, even when the sun's disk itself is obscured by dense fog or lies just below the horizon.</a:t>
            </a:r>
          </a:p>
          <a:p>
            <a:br>
              <a:rPr lang="en-US" dirty="0"/>
            </a:br>
            <a:endParaRPr lang="en-US" dirty="0"/>
          </a:p>
        </p:txBody>
      </p:sp>
      <p:sp>
        <p:nvSpPr>
          <p:cNvPr id="4" name="Slide Number Placeholder 3"/>
          <p:cNvSpPr>
            <a:spLocks noGrp="1"/>
          </p:cNvSpPr>
          <p:nvPr>
            <p:ph type="sldNum" sz="quarter" idx="5"/>
          </p:nvPr>
        </p:nvSpPr>
        <p:spPr/>
        <p:txBody>
          <a:bodyPr/>
          <a:lstStyle/>
          <a:p>
            <a:fld id="{488EF8F2-5EA7-4365-B6D9-D255E37AF292}" type="slidenum">
              <a:rPr lang="en-US" smtClean="0"/>
              <a:t>31</a:t>
            </a:fld>
            <a:endParaRPr lang="en-US"/>
          </a:p>
        </p:txBody>
      </p:sp>
    </p:spTree>
    <p:extLst>
      <p:ext uri="{BB962C8B-B14F-4D97-AF65-F5344CB8AC3E}">
        <p14:creationId xmlns:p14="http://schemas.microsoft.com/office/powerpoint/2010/main" val="1806662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1D35"/>
                </a:solidFill>
                <a:effectLst/>
                <a:latin typeface="Google Sans"/>
              </a:rPr>
              <a:t>Staurolite=</a:t>
            </a:r>
            <a:r>
              <a:rPr lang="en-US" sz="1200" b="0" i="0" dirty="0">
                <a:solidFill>
                  <a:srgbClr val="212124"/>
                </a:solidFill>
                <a:effectLst/>
                <a:latin typeface="__IBM_Plex_Sans_620f7a"/>
              </a:rPr>
              <a:t>Fe</a:t>
            </a:r>
            <a:r>
              <a:rPr lang="en-US" sz="1200" b="0" i="0" baseline="30000" dirty="0">
                <a:solidFill>
                  <a:srgbClr val="212124"/>
                </a:solidFill>
                <a:effectLst/>
                <a:latin typeface="__IBM_Plex_Sans_620f7a"/>
              </a:rPr>
              <a:t>2+</a:t>
            </a:r>
            <a:r>
              <a:rPr lang="en-US" sz="1200" b="0" i="0" baseline="-25000" dirty="0">
                <a:solidFill>
                  <a:srgbClr val="212124"/>
                </a:solidFill>
                <a:effectLst/>
                <a:latin typeface="__IBM_Plex_Sans_620f7a"/>
              </a:rPr>
              <a:t>2</a:t>
            </a:r>
            <a:r>
              <a:rPr lang="en-US" sz="1200" b="0" i="0" dirty="0">
                <a:solidFill>
                  <a:srgbClr val="212124"/>
                </a:solidFill>
                <a:effectLst/>
                <a:latin typeface="__IBM_Plex_Sans_620f7a"/>
              </a:rPr>
              <a:t>Al</a:t>
            </a:r>
            <a:r>
              <a:rPr lang="en-US" sz="1200" b="0" i="0" baseline="-25000" dirty="0">
                <a:solidFill>
                  <a:srgbClr val="212124"/>
                </a:solidFill>
                <a:effectLst/>
                <a:latin typeface="__IBM_Plex_Sans_620f7a"/>
              </a:rPr>
              <a:t>9</a:t>
            </a:r>
            <a:r>
              <a:rPr lang="en-US" sz="1200" b="0" i="0" dirty="0">
                <a:solidFill>
                  <a:srgbClr val="212124"/>
                </a:solidFill>
                <a:effectLst/>
                <a:latin typeface="__IBM_Plex_Sans_620f7a"/>
              </a:rPr>
              <a:t>O</a:t>
            </a:r>
            <a:r>
              <a:rPr lang="en-US" sz="1200" b="0" i="0" baseline="-25000" dirty="0">
                <a:solidFill>
                  <a:srgbClr val="212124"/>
                </a:solidFill>
                <a:effectLst/>
                <a:latin typeface="__IBM_Plex_Sans_620f7a"/>
              </a:rPr>
              <a:t>6</a:t>
            </a:r>
            <a:r>
              <a:rPr lang="en-US" sz="1200" b="0" i="0" dirty="0">
                <a:solidFill>
                  <a:srgbClr val="212124"/>
                </a:solidFill>
                <a:effectLst/>
                <a:latin typeface="__IBM_Plex_Sans_620f7a"/>
              </a:rPr>
              <a:t>(SiO</a:t>
            </a:r>
            <a:r>
              <a:rPr lang="en-US" sz="1200" b="0" i="0" baseline="-25000" dirty="0">
                <a:solidFill>
                  <a:srgbClr val="212124"/>
                </a:solidFill>
                <a:effectLst/>
                <a:latin typeface="__IBM_Plex_Sans_620f7a"/>
              </a:rPr>
              <a:t>4</a:t>
            </a:r>
            <a:r>
              <a:rPr lang="en-US" sz="1200" b="0" i="0" dirty="0">
                <a:solidFill>
                  <a:srgbClr val="212124"/>
                </a:solidFill>
                <a:effectLst/>
                <a:latin typeface="__IBM_Plex_Sans_620f7a"/>
              </a:rPr>
              <a:t>)</a:t>
            </a:r>
            <a:r>
              <a:rPr lang="en-US" sz="1200" b="0" i="0" baseline="-25000" dirty="0">
                <a:solidFill>
                  <a:srgbClr val="212124"/>
                </a:solidFill>
                <a:effectLst/>
                <a:latin typeface="__IBM_Plex_Sans_620f7a"/>
              </a:rPr>
              <a:t>4</a:t>
            </a:r>
            <a:r>
              <a:rPr lang="en-US" sz="1200" b="0" i="0" dirty="0">
                <a:solidFill>
                  <a:srgbClr val="212124"/>
                </a:solidFill>
                <a:effectLst/>
                <a:latin typeface="__IBM_Plex_Sans_620f7a"/>
              </a:rPr>
              <a:t>(O,OH)</a:t>
            </a:r>
            <a:r>
              <a:rPr lang="en-US" sz="1200" b="0" i="0" baseline="-25000" dirty="0">
                <a:solidFill>
                  <a:srgbClr val="212124"/>
                </a:solidFill>
                <a:effectLst/>
                <a:latin typeface="__IBM_Plex_Sans_620f7a"/>
              </a:rPr>
              <a:t>2</a:t>
            </a:r>
            <a:endParaRPr lang="en-US" sz="1200" dirty="0"/>
          </a:p>
          <a:p>
            <a:endParaRPr lang="en-US" b="0" i="0" dirty="0">
              <a:solidFill>
                <a:srgbClr val="001D35"/>
              </a:solidFill>
              <a:effectLst/>
              <a:latin typeface="Google Sans"/>
            </a:endParaRPr>
          </a:p>
          <a:p>
            <a:endParaRPr lang="en-US" dirty="0"/>
          </a:p>
        </p:txBody>
      </p:sp>
      <p:sp>
        <p:nvSpPr>
          <p:cNvPr id="4" name="Slide Number Placeholder 3"/>
          <p:cNvSpPr>
            <a:spLocks noGrp="1"/>
          </p:cNvSpPr>
          <p:nvPr>
            <p:ph type="sldNum" sz="quarter" idx="5"/>
          </p:nvPr>
        </p:nvSpPr>
        <p:spPr/>
        <p:txBody>
          <a:bodyPr/>
          <a:lstStyle/>
          <a:p>
            <a:fld id="{488EF8F2-5EA7-4365-B6D9-D255E37AF292}" type="slidenum">
              <a:rPr lang="en-US" smtClean="0"/>
              <a:t>32</a:t>
            </a:fld>
            <a:endParaRPr lang="en-US"/>
          </a:p>
        </p:txBody>
      </p:sp>
    </p:spTree>
    <p:extLst>
      <p:ext uri="{BB962C8B-B14F-4D97-AF65-F5344CB8AC3E}">
        <p14:creationId xmlns:p14="http://schemas.microsoft.com/office/powerpoint/2010/main" val="2313195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BE840D-EEB3-46BC-A9D0-9FF5D144B351}"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7107" name="Rectangle 2"/>
          <p:cNvSpPr>
            <a:spLocks noGrp="1" noRot="1" noChangeAspect="1" noChangeArrowheads="1" noTextEdit="1"/>
          </p:cNvSpPr>
          <p:nvPr>
            <p:ph type="sldImg"/>
          </p:nvPr>
        </p:nvSpPr>
        <p:spPr>
          <a:xfrm>
            <a:off x="685800" y="1143000"/>
            <a:ext cx="5486400" cy="3086100"/>
          </a:xfrm>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317076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6DE641-1921-4D3C-A537-B29731F656D4}"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5539" name="Rectangle 2"/>
          <p:cNvSpPr>
            <a:spLocks noGrp="1" noRot="1" noChangeAspect="1" noChangeArrowheads="1" noTextEdit="1"/>
          </p:cNvSpPr>
          <p:nvPr>
            <p:ph type="sldImg"/>
          </p:nvPr>
        </p:nvSpPr>
        <p:spPr>
          <a:xfrm>
            <a:off x="685800" y="1143000"/>
            <a:ext cx="5486400" cy="3086100"/>
          </a:xfrm>
          <a:ln/>
        </p:spPr>
      </p:sp>
      <p:sp>
        <p:nvSpPr>
          <p:cNvPr id="65540" name="Rectangle 3"/>
          <p:cNvSpPr>
            <a:spLocks noGrp="1" noChangeArrowheads="1"/>
          </p:cNvSpPr>
          <p:nvPr>
            <p:ph type="body" idx="1"/>
          </p:nvPr>
        </p:nvSpPr>
        <p:spPr>
          <a:noFill/>
        </p:spPr>
        <p:txBody>
          <a:bodyPr/>
          <a:lstStyle/>
          <a:p>
            <a:pPr eaLnBrk="1" hangingPunct="1">
              <a:spcBef>
                <a:spcPct val="0"/>
              </a:spcBef>
            </a:pPr>
            <a:r>
              <a:rPr lang="en-US"/>
              <a:t>Since rutile is present in all experiments,  and the equilibrium constant is .  The low Ti concentrations found in experimental and natural quartz crystals (Table 1), justifies the assumption that , where </a:t>
            </a:r>
            <a:r>
              <a:rPr lang="en-US" i="1"/>
              <a:t>k</a:t>
            </a:r>
            <a:r>
              <a:rPr lang="en-US"/>
              <a:t> is the Henry’s Law coefficient and is the mole fraction of TiO</a:t>
            </a:r>
            <a:r>
              <a:rPr lang="en-US" baseline="-25000"/>
              <a:t>2</a:t>
            </a:r>
            <a:r>
              <a:rPr lang="en-US"/>
              <a:t> in quartz</a:t>
            </a:r>
          </a:p>
          <a:p>
            <a:pPr eaLnBrk="1" hangingPunct="1">
              <a:spcBef>
                <a:spcPct val="0"/>
              </a:spcBef>
            </a:pPr>
            <a:endParaRPr lang="en-US"/>
          </a:p>
          <a:p>
            <a:pPr eaLnBrk="1" hangingPunct="1">
              <a:spcBef>
                <a:spcPct val="0"/>
              </a:spcBef>
            </a:pPr>
            <a:r>
              <a:rPr lang="en-US"/>
              <a:t>The temperature dependence of Ti solubility  is a function of delta H (i.e., it is the slope on a plot of  vs. 1/</a:t>
            </a:r>
            <a:r>
              <a:rPr lang="en-US" i="1"/>
              <a:t>T</a:t>
            </a:r>
            <a:r>
              <a:rPr lang="en-US"/>
              <a:t>) and delta S controls the slopes of isopleths in </a:t>
            </a:r>
            <a:r>
              <a:rPr lang="en-US" i="1"/>
              <a:t>P-T</a:t>
            </a:r>
            <a:r>
              <a:rPr lang="en-US"/>
              <a:t> space. </a:t>
            </a:r>
          </a:p>
          <a:p>
            <a:pPr eaLnBrk="1" hangingPunct="1">
              <a:spcBef>
                <a:spcPct val="0"/>
              </a:spcBef>
            </a:pPr>
            <a:endParaRPr lang="en-US"/>
          </a:p>
          <a:p>
            <a:pPr eaLnBrk="1" hangingPunct="1">
              <a:spcBef>
                <a:spcPct val="0"/>
              </a:spcBef>
            </a:pPr>
            <a:endParaRPr lang="en-US"/>
          </a:p>
          <a:p>
            <a:pPr eaLnBrk="1" hangingPunct="1">
              <a:spcBef>
                <a:spcPct val="0"/>
              </a:spcBef>
            </a:pPr>
            <a:endParaRPr lang="en-US"/>
          </a:p>
        </p:txBody>
      </p:sp>
    </p:spTree>
    <p:extLst>
      <p:ext uri="{BB962C8B-B14F-4D97-AF65-F5344CB8AC3E}">
        <p14:creationId xmlns:p14="http://schemas.microsoft.com/office/powerpoint/2010/main" val="651530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555A5-3091-4EE7-B05E-48682BCD3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9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Credit: "</a:t>
            </a:r>
            <a:r>
              <a:rPr lang="en-US" sz="1200" b="0" i="0" u="none" strike="noStrike" kern="1200" dirty="0">
                <a:solidFill>
                  <a:schemeClr val="tx1"/>
                </a:solidFill>
                <a:effectLst/>
                <a:latin typeface="+mn-lt"/>
                <a:ea typeface="+mn-ea"/>
                <a:cs typeface="+mn-cs"/>
                <a:hlinkClick r:id="rId3" tooltip="File:Subduction-en.svg"/>
              </a:rPr>
              <a:t>Subduction-</a:t>
            </a:r>
            <a:r>
              <a:rPr lang="en-US" sz="1200" b="0" i="0" u="none" strike="noStrike" kern="1200" dirty="0" err="1">
                <a:solidFill>
                  <a:schemeClr val="tx1"/>
                </a:solidFill>
                <a:effectLst/>
                <a:latin typeface="+mn-lt"/>
                <a:ea typeface="+mn-ea"/>
                <a:cs typeface="+mn-cs"/>
                <a:hlinkClick r:id="rId3" tooltip="File:Subduction-en.svg"/>
              </a:rPr>
              <a:t>en.svg</a:t>
            </a:r>
            <a:r>
              <a:rPr lang="en-US" sz="1200" b="0" i="0" kern="1200" dirty="0">
                <a:solidFill>
                  <a:schemeClr val="tx1"/>
                </a:solidFill>
                <a:effectLst/>
                <a:latin typeface="+mn-lt"/>
                <a:ea typeface="+mn-ea"/>
                <a:cs typeface="+mn-cs"/>
              </a:rPr>
              <a:t> from </a:t>
            </a:r>
            <a:r>
              <a:rPr lang="en-US" sz="1200" b="0" i="0" u="none" strike="noStrike" kern="1200" dirty="0">
                <a:solidFill>
                  <a:schemeClr val="tx1"/>
                </a:solidFill>
                <a:effectLst/>
                <a:latin typeface="+mn-lt"/>
                <a:ea typeface="+mn-ea"/>
                <a:cs typeface="+mn-cs"/>
                <a:hlinkClick r:id="rId4" tooltip="Main Page"/>
              </a:rPr>
              <a:t>Wikimedia Commons</a:t>
            </a:r>
            <a:r>
              <a:rPr lang="en-US" sz="1200" b="0" i="0" kern="1200" dirty="0">
                <a:solidFill>
                  <a:schemeClr val="tx1"/>
                </a:solidFill>
                <a:effectLst/>
                <a:latin typeface="+mn-lt"/>
                <a:ea typeface="+mn-ea"/>
                <a:cs typeface="+mn-cs"/>
              </a:rPr>
              <a:t> by K. D. Schroeder, </a:t>
            </a:r>
            <a:r>
              <a:rPr lang="en-US" sz="1200" b="0" i="0" u="sng" kern="1200" dirty="0">
                <a:solidFill>
                  <a:schemeClr val="tx1"/>
                </a:solidFill>
                <a:effectLst/>
                <a:latin typeface="+mn-lt"/>
                <a:ea typeface="+mn-ea"/>
                <a:cs typeface="+mn-cs"/>
                <a:hlinkClick r:id="rId5"/>
              </a:rPr>
              <a:t>CC-BY-SA 4.0</a:t>
            </a:r>
            <a:endParaRPr lang="en-US" sz="1200" b="0" i="0" u="sng"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Kola Superdeep </a:t>
            </a:r>
            <a:r>
              <a:rPr lang="en-US" sz="1200" b="1" i="0" kern="1200" dirty="0">
                <a:solidFill>
                  <a:schemeClr val="tx1"/>
                </a:solidFill>
                <a:effectLst/>
                <a:latin typeface="+mn-lt"/>
                <a:ea typeface="+mn-ea"/>
                <a:cs typeface="+mn-cs"/>
              </a:rPr>
              <a:t>Borehole</a:t>
            </a:r>
            <a:r>
              <a:rPr lang="en-US" sz="1200" b="0" i="0" kern="1200" dirty="0">
                <a:solidFill>
                  <a:schemeClr val="tx1"/>
                </a:solidFill>
                <a:effectLst/>
                <a:latin typeface="+mn-lt"/>
                <a:ea typeface="+mn-ea"/>
                <a:cs typeface="+mn-cs"/>
              </a:rPr>
              <a:t> was just 9 inches in diameter, but at 40,230 feet (12,262 meters) reigns as the </a:t>
            </a:r>
            <a:r>
              <a:rPr lang="en-US" sz="1200" b="1" i="0" kern="1200" dirty="0">
                <a:solidFill>
                  <a:schemeClr val="tx1"/>
                </a:solidFill>
                <a:effectLst/>
                <a:latin typeface="+mn-lt"/>
                <a:ea typeface="+mn-ea"/>
                <a:cs typeface="+mn-cs"/>
              </a:rPr>
              <a:t>deepest hole</a:t>
            </a:r>
            <a:r>
              <a:rPr lang="en-US" sz="1200" b="0" i="0" kern="1200" dirty="0">
                <a:solidFill>
                  <a:schemeClr val="tx1"/>
                </a:solidFill>
                <a:effectLst/>
                <a:latin typeface="+mn-lt"/>
                <a:ea typeface="+mn-ea"/>
                <a:cs typeface="+mn-cs"/>
              </a:rPr>
              <a:t>. It took almost 20 years to reach that 7.5-mile depth—only half the distance or less to the mantle.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main target depth was set at 15,000 m (49,000 ft). On 6 June 1979, the world depth record held by the </a:t>
            </a:r>
            <a:r>
              <a:rPr lang="en-US" sz="1200" b="0" i="0" u="none" strike="noStrike" kern="1200" dirty="0">
                <a:solidFill>
                  <a:schemeClr val="tx1"/>
                </a:solidFill>
                <a:effectLst/>
                <a:latin typeface="+mn-lt"/>
                <a:ea typeface="+mn-ea"/>
                <a:cs typeface="+mn-cs"/>
                <a:hlinkClick r:id="rId6" tooltip="Bertha Rogers"/>
              </a:rPr>
              <a:t>Bertha Rogers</a:t>
            </a:r>
            <a:r>
              <a:rPr lang="en-US" sz="1200" b="0" i="0" kern="1200" dirty="0">
                <a:solidFill>
                  <a:schemeClr val="tx1"/>
                </a:solidFill>
                <a:effectLst/>
                <a:latin typeface="+mn-lt"/>
                <a:ea typeface="+mn-ea"/>
                <a:cs typeface="+mn-cs"/>
              </a:rPr>
              <a:t> hole in </a:t>
            </a:r>
            <a:r>
              <a:rPr lang="en-US" sz="1200" b="0" i="0" u="none" strike="noStrike" kern="1200" dirty="0">
                <a:solidFill>
                  <a:schemeClr val="tx1"/>
                </a:solidFill>
                <a:effectLst/>
                <a:latin typeface="+mn-lt"/>
                <a:ea typeface="+mn-ea"/>
                <a:cs typeface="+mn-cs"/>
                <a:hlinkClick r:id="rId7" tooltip="Washita County, Oklahoma"/>
              </a:rPr>
              <a:t>Washita County</a:t>
            </a:r>
            <a:r>
              <a:rPr lang="en-US" sz="1200" b="0" i="0" kern="1200" dirty="0">
                <a:solidFill>
                  <a:schemeClr val="tx1"/>
                </a:solidFill>
                <a:effectLst/>
                <a:latin typeface="+mn-lt"/>
                <a:ea typeface="+mn-ea"/>
                <a:cs typeface="+mn-cs"/>
              </a:rPr>
              <a:t>, Oklahoma, United States, at 9,583 m (31,440 ft)</a:t>
            </a:r>
            <a:r>
              <a:rPr lang="en-US" sz="1200" b="0" i="0" u="none" strike="noStrike" kern="1200" baseline="30000" dirty="0">
                <a:solidFill>
                  <a:schemeClr val="tx1"/>
                </a:solidFill>
                <a:effectLst/>
                <a:latin typeface="+mn-lt"/>
                <a:ea typeface="+mn-ea"/>
                <a:cs typeface="+mn-cs"/>
                <a:hlinkClick r:id="rId8"/>
              </a:rPr>
              <a:t>[3]</a:t>
            </a:r>
            <a:r>
              <a:rPr lang="en-US" sz="1200" b="0" i="0" kern="1200" dirty="0">
                <a:solidFill>
                  <a:schemeClr val="tx1"/>
                </a:solidFill>
                <a:effectLst/>
                <a:latin typeface="+mn-lt"/>
                <a:ea typeface="+mn-ea"/>
                <a:cs typeface="+mn-cs"/>
              </a:rPr>
              <a:t> was broken. In 1983, the drill passed 12,000 m (39,000 ft), and drilling was stopped for about a year for numerous scientific and celebratory visits to the site.</a:t>
            </a:r>
            <a:r>
              <a:rPr lang="en-US" sz="1200" b="0" i="0" u="none" strike="noStrike" kern="1200" baseline="30000" dirty="0">
                <a:solidFill>
                  <a:schemeClr val="tx1"/>
                </a:solidFill>
                <a:effectLst/>
                <a:latin typeface="+mn-lt"/>
                <a:ea typeface="+mn-ea"/>
                <a:cs typeface="+mn-cs"/>
                <a:hlinkClick r:id="rId9"/>
              </a:rPr>
              <a:t>[4]</a:t>
            </a:r>
            <a:r>
              <a:rPr lang="en-US" sz="1200" b="0" i="0" kern="1200" dirty="0">
                <a:solidFill>
                  <a:schemeClr val="tx1"/>
                </a:solidFill>
                <a:effectLst/>
                <a:latin typeface="+mn-lt"/>
                <a:ea typeface="+mn-ea"/>
                <a:cs typeface="+mn-cs"/>
              </a:rPr>
              <a:t> This idle period may have contributed to a breakdown on 27 September 1984: after drilling to 12,066 m (39,587 ft), a 5,000 m (16,000 ft) section of the </a:t>
            </a:r>
            <a:r>
              <a:rPr lang="en-US" sz="1200" b="0" i="0" u="none" strike="noStrike" kern="1200" dirty="0">
                <a:solidFill>
                  <a:schemeClr val="tx1"/>
                </a:solidFill>
                <a:effectLst/>
                <a:latin typeface="+mn-lt"/>
                <a:ea typeface="+mn-ea"/>
                <a:cs typeface="+mn-cs"/>
                <a:hlinkClick r:id="rId10" tooltip="Drill string"/>
              </a:rPr>
              <a:t>drill string</a:t>
            </a:r>
            <a:r>
              <a:rPr lang="en-US" sz="1200" b="0" i="0" kern="1200" dirty="0">
                <a:solidFill>
                  <a:schemeClr val="tx1"/>
                </a:solidFill>
                <a:effectLst/>
                <a:latin typeface="+mn-lt"/>
                <a:ea typeface="+mn-ea"/>
                <a:cs typeface="+mn-cs"/>
              </a:rPr>
              <a:t> twisted off and was left in the hole. Drilling was later restarted from 7,000 m (23,000 ft).</a:t>
            </a:r>
            <a:r>
              <a:rPr lang="en-US" sz="1200" b="0" i="0" u="none" strike="noStrike" kern="1200" baseline="30000" dirty="0">
                <a:solidFill>
                  <a:schemeClr val="tx1"/>
                </a:solidFill>
                <a:effectLst/>
                <a:latin typeface="+mn-lt"/>
                <a:ea typeface="+mn-ea"/>
                <a:cs typeface="+mn-cs"/>
                <a:hlinkClick r:id="rId9"/>
              </a:rPr>
              <a:t>[4]</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hole reached 12,262 m (40,230 ft) in 1989. In that year, the hole depth was expected to reach 13,500 m (44,300 ft) by the end of 1990 and 15,000 m (49,000 ft) by 1993.</a:t>
            </a:r>
            <a:r>
              <a:rPr lang="en-US" sz="1200" b="0" i="0" u="none" strike="noStrike" kern="1200" baseline="30000" dirty="0">
                <a:solidFill>
                  <a:schemeClr val="tx1"/>
                </a:solidFill>
                <a:effectLst/>
                <a:latin typeface="+mn-lt"/>
                <a:ea typeface="+mn-ea"/>
                <a:cs typeface="+mn-cs"/>
                <a:hlinkClick r:id="rId11"/>
              </a:rPr>
              <a:t>[5]</a:t>
            </a:r>
            <a:r>
              <a:rPr lang="en-US" sz="1200" b="0" i="0" u="none" strike="noStrike" kern="1200" baseline="30000" dirty="0">
                <a:solidFill>
                  <a:schemeClr val="tx1"/>
                </a:solidFill>
                <a:effectLst/>
                <a:latin typeface="+mn-lt"/>
                <a:ea typeface="+mn-ea"/>
                <a:cs typeface="+mn-cs"/>
                <a:hlinkClick r:id="rId12"/>
              </a:rPr>
              <a:t>[6]</a:t>
            </a:r>
            <a:r>
              <a:rPr lang="en-US" sz="1200" b="0" i="0" kern="1200" dirty="0">
                <a:solidFill>
                  <a:schemeClr val="tx1"/>
                </a:solidFill>
                <a:effectLst/>
                <a:latin typeface="+mn-lt"/>
                <a:ea typeface="+mn-ea"/>
                <a:cs typeface="+mn-cs"/>
              </a:rPr>
              <a:t> Because of higher-than-expected temperatures at this depth and location, 180 °C (356 °F) instead of the expected 100 °C (212 °F), drilling deeper was deemed unfeasible and the drilling was stopped in 1992.</a:t>
            </a:r>
            <a:r>
              <a:rPr lang="en-US" sz="1200" b="0" i="0" u="none" strike="noStrike" kern="1200" baseline="30000" dirty="0">
                <a:solidFill>
                  <a:schemeClr val="tx1"/>
                </a:solidFill>
                <a:effectLst/>
                <a:latin typeface="+mn-lt"/>
                <a:ea typeface="+mn-ea"/>
                <a:cs typeface="+mn-cs"/>
                <a:hlinkClick r:id="rId9"/>
              </a:rPr>
              <a:t>[4]</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Kola borehole penetrated about a third of the way through the </a:t>
            </a:r>
            <a:r>
              <a:rPr lang="en-US" sz="1200" b="0" i="0" u="none" strike="noStrike" kern="1200" dirty="0">
                <a:solidFill>
                  <a:schemeClr val="tx1"/>
                </a:solidFill>
                <a:effectLst/>
                <a:latin typeface="+mn-lt"/>
                <a:ea typeface="+mn-ea"/>
                <a:cs typeface="+mn-cs"/>
                <a:hlinkClick r:id="rId13" tooltip="Baltic Shield"/>
              </a:rPr>
              <a:t>Baltic Shield</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4" tooltip="Continental crust"/>
              </a:rPr>
              <a:t>continental crust</a:t>
            </a:r>
            <a:r>
              <a:rPr lang="en-US" sz="1200" b="0" i="0" kern="1200" dirty="0">
                <a:solidFill>
                  <a:schemeClr val="tx1"/>
                </a:solidFill>
                <a:effectLst/>
                <a:latin typeface="+mn-lt"/>
                <a:ea typeface="+mn-ea"/>
                <a:cs typeface="+mn-cs"/>
              </a:rPr>
              <a:t>, estimated to be around 35 </a:t>
            </a:r>
            <a:r>
              <a:rPr lang="en-US" sz="1200" b="0" i="0" kern="1200" dirty="0" err="1">
                <a:solidFill>
                  <a:schemeClr val="tx1"/>
                </a:solidFill>
                <a:effectLst/>
                <a:latin typeface="+mn-lt"/>
                <a:ea typeface="+mn-ea"/>
                <a:cs typeface="+mn-cs"/>
              </a:rPr>
              <a:t>kilometres</a:t>
            </a:r>
            <a:r>
              <a:rPr lang="en-US" sz="1200" b="0" i="0" kern="1200" dirty="0">
                <a:solidFill>
                  <a:schemeClr val="tx1"/>
                </a:solidFill>
                <a:effectLst/>
                <a:latin typeface="+mn-lt"/>
                <a:ea typeface="+mn-ea"/>
                <a:cs typeface="+mn-cs"/>
              </a:rPr>
              <a:t> (22 mi) deep, reaching </a:t>
            </a:r>
            <a:r>
              <a:rPr lang="en-US" sz="1200" b="0" i="0" u="none" strike="noStrike" kern="1200" dirty="0">
                <a:solidFill>
                  <a:schemeClr val="tx1"/>
                </a:solidFill>
                <a:effectLst/>
                <a:latin typeface="+mn-lt"/>
                <a:ea typeface="+mn-ea"/>
                <a:cs typeface="+mn-cs"/>
                <a:hlinkClick r:id="rId15" tooltip="Archean"/>
              </a:rPr>
              <a:t>Archaean</a:t>
            </a:r>
            <a:r>
              <a:rPr lang="en-US" sz="1200" b="0" i="0" kern="1200" dirty="0">
                <a:solidFill>
                  <a:schemeClr val="tx1"/>
                </a:solidFill>
                <a:effectLst/>
                <a:latin typeface="+mn-lt"/>
                <a:ea typeface="+mn-ea"/>
                <a:cs typeface="+mn-cs"/>
              </a:rPr>
              <a:t> rocks at the bottom.</a:t>
            </a:r>
            <a:r>
              <a:rPr lang="en-US" sz="1200" b="0" i="0" u="none" strike="noStrike" kern="1200" baseline="30000" dirty="0">
                <a:solidFill>
                  <a:schemeClr val="tx1"/>
                </a:solidFill>
                <a:effectLst/>
                <a:latin typeface="+mn-lt"/>
                <a:ea typeface="+mn-ea"/>
                <a:cs typeface="+mn-cs"/>
                <a:hlinkClick r:id="rId16"/>
              </a:rPr>
              <a:t>[7]</a:t>
            </a:r>
            <a:r>
              <a:rPr lang="en-US" sz="1200" b="0" i="0" kern="1200" dirty="0">
                <a:solidFill>
                  <a:schemeClr val="tx1"/>
                </a:solidFill>
                <a:effectLst/>
                <a:latin typeface="+mn-lt"/>
                <a:ea typeface="+mn-ea"/>
                <a:cs typeface="+mn-cs"/>
              </a:rPr>
              <a:t> The project has been a site of extensive </a:t>
            </a:r>
            <a:r>
              <a:rPr lang="en-US" sz="1200" b="0" i="0" u="none" strike="noStrike" kern="1200" dirty="0">
                <a:solidFill>
                  <a:schemeClr val="tx1"/>
                </a:solidFill>
                <a:effectLst/>
                <a:latin typeface="+mn-lt"/>
                <a:ea typeface="+mn-ea"/>
                <a:cs typeface="+mn-cs"/>
                <a:hlinkClick r:id="rId17" tooltip="Geophysics"/>
              </a:rPr>
              <a:t>geophysical</a:t>
            </a:r>
            <a:r>
              <a:rPr lang="en-US" sz="1200" b="0" i="0" kern="1200" dirty="0">
                <a:solidFill>
                  <a:schemeClr val="tx1"/>
                </a:solidFill>
                <a:effectLst/>
                <a:latin typeface="+mn-lt"/>
                <a:ea typeface="+mn-ea"/>
                <a:cs typeface="+mn-cs"/>
              </a:rPr>
              <a:t> studies. The stated areas of study were the deep structure of the Baltic Shield, </a:t>
            </a:r>
            <a:r>
              <a:rPr lang="en-US" sz="1200" b="0" i="0" u="none" strike="noStrike" kern="1200" dirty="0">
                <a:solidFill>
                  <a:schemeClr val="tx1"/>
                </a:solidFill>
                <a:effectLst/>
                <a:latin typeface="+mn-lt"/>
                <a:ea typeface="+mn-ea"/>
                <a:cs typeface="+mn-cs"/>
                <a:hlinkClick r:id="rId18" tooltip="Seismic"/>
              </a:rPr>
              <a:t>seismic</a:t>
            </a:r>
            <a:r>
              <a:rPr lang="en-US" sz="1200" b="0" i="0" kern="1200" dirty="0">
                <a:solidFill>
                  <a:schemeClr val="tx1"/>
                </a:solidFill>
                <a:effectLst/>
                <a:latin typeface="+mn-lt"/>
                <a:ea typeface="+mn-ea"/>
                <a:cs typeface="+mn-cs"/>
              </a:rPr>
              <a:t> discontinuities and the thermal regime in the Earth's crust, the physical and chemical composition of the deep crust and the transition from upper to lower crust, </a:t>
            </a:r>
            <a:r>
              <a:rPr lang="en-US" sz="1200" b="0" i="0" u="none" strike="noStrike" kern="1200" dirty="0">
                <a:solidFill>
                  <a:schemeClr val="tx1"/>
                </a:solidFill>
                <a:effectLst/>
                <a:latin typeface="+mn-lt"/>
                <a:ea typeface="+mn-ea"/>
                <a:cs typeface="+mn-cs"/>
                <a:hlinkClick r:id="rId19" tooltip="Lithosphere"/>
              </a:rPr>
              <a:t>lithospheric</a:t>
            </a:r>
            <a:r>
              <a:rPr lang="en-US" sz="1200" b="0" i="0" kern="1200" dirty="0">
                <a:solidFill>
                  <a:schemeClr val="tx1"/>
                </a:solidFill>
                <a:effectLst/>
                <a:latin typeface="+mn-lt"/>
                <a:ea typeface="+mn-ea"/>
                <a:cs typeface="+mn-cs"/>
              </a:rPr>
              <a:t> geophysics, and to create and develop technologies for deep geophysical study.</a:t>
            </a:r>
          </a:p>
          <a:p>
            <a:r>
              <a:rPr lang="en-US" sz="1200" b="0" i="0" kern="1200" dirty="0">
                <a:solidFill>
                  <a:schemeClr val="tx1"/>
                </a:solidFill>
                <a:effectLst/>
                <a:latin typeface="+mn-lt"/>
                <a:ea typeface="+mn-ea"/>
                <a:cs typeface="+mn-cs"/>
              </a:rPr>
              <a:t>To scientists, one of the more fascinating findings to emerge from this well is that no transition from </a:t>
            </a:r>
            <a:r>
              <a:rPr lang="en-US" sz="1200" b="0" i="0" u="none" strike="noStrike" kern="1200" dirty="0">
                <a:solidFill>
                  <a:schemeClr val="tx1"/>
                </a:solidFill>
                <a:effectLst/>
                <a:latin typeface="+mn-lt"/>
                <a:ea typeface="+mn-ea"/>
                <a:cs typeface="+mn-cs"/>
                <a:hlinkClick r:id="rId20" tooltip="Granite"/>
              </a:rPr>
              <a:t>granite</a:t>
            </a:r>
            <a:r>
              <a:rPr lang="en-US" sz="1200" b="0" i="0" kern="1200" dirty="0">
                <a:solidFill>
                  <a:schemeClr val="tx1"/>
                </a:solidFill>
                <a:effectLst/>
                <a:latin typeface="+mn-lt"/>
                <a:ea typeface="+mn-ea"/>
                <a:cs typeface="+mn-cs"/>
              </a:rPr>
              <a:t> to </a:t>
            </a:r>
            <a:r>
              <a:rPr lang="en-US" sz="1200" b="0" i="0" u="none" strike="noStrike" kern="1200" dirty="0">
                <a:solidFill>
                  <a:schemeClr val="tx1"/>
                </a:solidFill>
                <a:effectLst/>
                <a:latin typeface="+mn-lt"/>
                <a:ea typeface="+mn-ea"/>
                <a:cs typeface="+mn-cs"/>
                <a:hlinkClick r:id="rId21" tooltip="Basalt"/>
              </a:rPr>
              <a:t>basalt</a:t>
            </a:r>
            <a:r>
              <a:rPr lang="en-US" sz="1200" b="0" i="0" kern="1200" dirty="0">
                <a:solidFill>
                  <a:schemeClr val="tx1"/>
                </a:solidFill>
                <a:effectLst/>
                <a:latin typeface="+mn-lt"/>
                <a:ea typeface="+mn-ea"/>
                <a:cs typeface="+mn-cs"/>
              </a:rPr>
              <a:t> was found at the depth of about 7 km (4.3 mi), where the velocity of seismic waves has a discontinuity. Instead the change in the seismic wave velocity is caused by a </a:t>
            </a:r>
            <a:r>
              <a:rPr lang="en-US" sz="1200" b="0" i="0" u="none" strike="noStrike" kern="1200" dirty="0">
                <a:solidFill>
                  <a:schemeClr val="tx1"/>
                </a:solidFill>
                <a:effectLst/>
                <a:latin typeface="+mn-lt"/>
                <a:ea typeface="+mn-ea"/>
                <a:cs typeface="+mn-cs"/>
                <a:hlinkClick r:id="rId22" tooltip="Metamorphic rock"/>
              </a:rPr>
              <a:t>metamorphic</a:t>
            </a:r>
            <a:r>
              <a:rPr lang="en-US" sz="1200" b="0" i="0" kern="1200" dirty="0">
                <a:solidFill>
                  <a:schemeClr val="tx1"/>
                </a:solidFill>
                <a:effectLst/>
                <a:latin typeface="+mn-lt"/>
                <a:ea typeface="+mn-ea"/>
                <a:cs typeface="+mn-cs"/>
              </a:rPr>
              <a:t> transition in the granite rock. In addition, the rock at that depth had been thoroughly fractured and was saturated with water, which was surprising. This water, unlike surface water, must have come from deep-crust minerals and had been unable to reach the surface because of a layer of </a:t>
            </a:r>
            <a:r>
              <a:rPr lang="en-US" sz="1200" b="0" i="0" u="none" strike="noStrike" kern="1200" dirty="0">
                <a:solidFill>
                  <a:schemeClr val="tx1"/>
                </a:solidFill>
                <a:effectLst/>
                <a:latin typeface="+mn-lt"/>
                <a:ea typeface="+mn-ea"/>
                <a:cs typeface="+mn-cs"/>
                <a:hlinkClick r:id="rId23" tooltip="Permeability (fluid)"/>
              </a:rPr>
              <a:t>impermeable</a:t>
            </a:r>
            <a:r>
              <a:rPr lang="en-US" sz="1200" b="0" i="0" kern="1200" dirty="0">
                <a:solidFill>
                  <a:schemeClr val="tx1"/>
                </a:solidFill>
                <a:effectLst/>
                <a:latin typeface="+mn-lt"/>
                <a:ea typeface="+mn-ea"/>
                <a:cs typeface="+mn-cs"/>
              </a:rPr>
              <a:t> rock.</a:t>
            </a:r>
            <a:r>
              <a:rPr lang="en-US" sz="1200" b="0" i="0" u="none" strike="noStrike" kern="1200" baseline="30000" dirty="0">
                <a:solidFill>
                  <a:schemeClr val="tx1"/>
                </a:solidFill>
                <a:effectLst/>
                <a:latin typeface="+mn-lt"/>
                <a:ea typeface="+mn-ea"/>
                <a:cs typeface="+mn-cs"/>
                <a:hlinkClick r:id="rId24"/>
              </a:rPr>
              <a:t>[8]</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Microscopic plankton fossils were found 6 kilometers (4 mi) below the surface.</a:t>
            </a:r>
            <a:r>
              <a:rPr lang="en-US" sz="1200" b="0" i="0" u="none" strike="noStrike" kern="1200" baseline="30000" dirty="0">
                <a:solidFill>
                  <a:schemeClr val="tx1"/>
                </a:solidFill>
                <a:effectLst/>
                <a:latin typeface="+mn-lt"/>
                <a:ea typeface="+mn-ea"/>
                <a:cs typeface="+mn-cs"/>
                <a:hlinkClick r:id="rId25"/>
              </a:rPr>
              <a:t>[1]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Another unexpected discovery was a large quantity of </a:t>
            </a:r>
            <a:r>
              <a:rPr lang="en-US" sz="1200" b="0" i="0" u="none" strike="noStrike" kern="1200" dirty="0">
                <a:solidFill>
                  <a:schemeClr val="tx1"/>
                </a:solidFill>
                <a:effectLst/>
                <a:latin typeface="+mn-lt"/>
                <a:ea typeface="+mn-ea"/>
                <a:cs typeface="+mn-cs"/>
                <a:hlinkClick r:id="rId26" tooltip="Hydrogen"/>
              </a:rPr>
              <a:t>hydrogen</a:t>
            </a:r>
            <a:r>
              <a:rPr lang="en-US" sz="1200" b="0" i="0" kern="1200" dirty="0">
                <a:solidFill>
                  <a:schemeClr val="tx1"/>
                </a:solidFill>
                <a:effectLst/>
                <a:latin typeface="+mn-lt"/>
                <a:ea typeface="+mn-ea"/>
                <a:cs typeface="+mn-cs"/>
              </a:rPr>
              <a:t> gas. The </a:t>
            </a:r>
            <a:r>
              <a:rPr lang="en-US" sz="1200" b="0" i="0" u="none" strike="noStrike" kern="1200" dirty="0">
                <a:solidFill>
                  <a:schemeClr val="tx1"/>
                </a:solidFill>
                <a:effectLst/>
                <a:latin typeface="+mn-lt"/>
                <a:ea typeface="+mn-ea"/>
                <a:cs typeface="+mn-cs"/>
                <a:hlinkClick r:id="rId27" tooltip="Drilling fluid"/>
              </a:rPr>
              <a:t>mud</a:t>
            </a:r>
            <a:r>
              <a:rPr lang="en-US" sz="1200" b="0" i="0" kern="1200" dirty="0">
                <a:solidFill>
                  <a:schemeClr val="tx1"/>
                </a:solidFill>
                <a:effectLst/>
                <a:latin typeface="+mn-lt"/>
                <a:ea typeface="+mn-ea"/>
                <a:cs typeface="+mn-cs"/>
              </a:rPr>
              <a:t> that flowed out of the hole was described as "boiling" with hydrogen.</a:t>
            </a:r>
            <a:r>
              <a:rPr lang="en-US" sz="1200" b="0" i="0" u="none" strike="noStrike" kern="1200" baseline="30000" dirty="0">
                <a:solidFill>
                  <a:schemeClr val="tx1"/>
                </a:solidFill>
                <a:effectLst/>
                <a:latin typeface="+mn-lt"/>
                <a:ea typeface="+mn-ea"/>
                <a:cs typeface="+mn-cs"/>
                <a:hlinkClick r:id="rId28"/>
              </a:rPr>
              <a:t>[9]</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Moho</a:t>
            </a:r>
            <a:r>
              <a:rPr lang="en-US" sz="1200" b="0" i="0" kern="1200" dirty="0">
                <a:solidFill>
                  <a:schemeClr val="tx1"/>
                </a:solidFill>
                <a:effectLst/>
                <a:latin typeface="+mn-lt"/>
                <a:ea typeface="+mn-ea"/>
                <a:cs typeface="+mn-cs"/>
              </a:rPr>
              <a:t>, or </a:t>
            </a:r>
            <a:r>
              <a:rPr lang="en-US" sz="1200" b="0" i="0" kern="1200" dirty="0" err="1">
                <a:solidFill>
                  <a:schemeClr val="tx1"/>
                </a:solidFill>
                <a:effectLst/>
                <a:latin typeface="+mn-lt"/>
                <a:ea typeface="+mn-ea"/>
                <a:cs typeface="+mn-cs"/>
              </a:rPr>
              <a:t>Mohorovičić</a:t>
            </a:r>
            <a:r>
              <a:rPr lang="en-US" sz="1200" b="0" i="0" kern="1200" dirty="0">
                <a:solidFill>
                  <a:schemeClr val="tx1"/>
                </a:solidFill>
                <a:effectLst/>
                <a:latin typeface="+mn-lt"/>
                <a:ea typeface="+mn-ea"/>
                <a:cs typeface="+mn-cs"/>
              </a:rPr>
              <a:t> discontinuity, boundary between the Earth's crust and its mantle. The </a:t>
            </a:r>
            <a:r>
              <a:rPr lang="en-US" sz="1200" b="1" i="0" kern="1200" dirty="0">
                <a:solidFill>
                  <a:schemeClr val="tx1"/>
                </a:solidFill>
                <a:effectLst/>
                <a:latin typeface="+mn-lt"/>
                <a:ea typeface="+mn-ea"/>
                <a:cs typeface="+mn-cs"/>
              </a:rPr>
              <a:t>Moho</a:t>
            </a:r>
            <a:r>
              <a:rPr lang="en-US" sz="1200" b="0" i="0" kern="1200" dirty="0">
                <a:solidFill>
                  <a:schemeClr val="tx1"/>
                </a:solidFill>
                <a:effectLst/>
                <a:latin typeface="+mn-lt"/>
                <a:ea typeface="+mn-ea"/>
                <a:cs typeface="+mn-cs"/>
              </a:rPr>
              <a:t> lies at a </a:t>
            </a:r>
            <a:r>
              <a:rPr lang="en-US" sz="1200" b="1" i="0" kern="1200" dirty="0">
                <a:solidFill>
                  <a:schemeClr val="tx1"/>
                </a:solidFill>
                <a:effectLst/>
                <a:latin typeface="+mn-lt"/>
                <a:ea typeface="+mn-ea"/>
                <a:cs typeface="+mn-cs"/>
              </a:rPr>
              <a:t>depth</a:t>
            </a:r>
            <a:r>
              <a:rPr lang="en-US" sz="1200" b="0" i="0" kern="1200" dirty="0">
                <a:solidFill>
                  <a:schemeClr val="tx1"/>
                </a:solidFill>
                <a:effectLst/>
                <a:latin typeface="+mn-lt"/>
                <a:ea typeface="+mn-ea"/>
                <a:cs typeface="+mn-cs"/>
              </a:rPr>
              <a:t> of about 22 mi (35 km) below continents and about 4.5 mi (7 km) beneath the oceanic crust.</a:t>
            </a:r>
          </a:p>
        </p:txBody>
      </p:sp>
      <p:sp>
        <p:nvSpPr>
          <p:cNvPr id="4" name="Slide Number Placeholder 3"/>
          <p:cNvSpPr>
            <a:spLocks noGrp="1"/>
          </p:cNvSpPr>
          <p:nvPr>
            <p:ph type="sldNum" sz="quarter" idx="5"/>
          </p:nvPr>
        </p:nvSpPr>
        <p:spPr/>
        <p:txBody>
          <a:bodyPr/>
          <a:lstStyle/>
          <a:p>
            <a:fld id="{488EF8F2-5EA7-4365-B6D9-D255E37AF292}" type="slidenum">
              <a:rPr lang="en-US" smtClean="0"/>
              <a:t>2</a:t>
            </a:fld>
            <a:endParaRPr lang="en-US"/>
          </a:p>
        </p:txBody>
      </p:sp>
    </p:spTree>
    <p:extLst>
      <p:ext uri="{BB962C8B-B14F-4D97-AF65-F5344CB8AC3E}">
        <p14:creationId xmlns:p14="http://schemas.microsoft.com/office/powerpoint/2010/main" val="1401194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C926B-FA29-B111-1FE4-465FA6FE1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3FADCA-8BDE-22FD-AFE2-F0C833725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F31AE-54F8-B65F-9442-DD8FCD60B7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CBD004-F86C-A1EE-9B92-9F7D5D6ABE3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8EF8F2-5EA7-4365-B6D9-D255E37AF2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781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691DD-C8CA-C07C-8957-12955A64B1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5D9941-4ACB-1005-5D1A-F8E47FAAA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44DC0-17D5-8E7E-9B54-5AA610ACE0BF}"/>
              </a:ext>
            </a:extLst>
          </p:cNvPr>
          <p:cNvSpPr>
            <a:spLocks noGrp="1"/>
          </p:cNvSpPr>
          <p:nvPr>
            <p:ph type="body" idx="1"/>
          </p:nvPr>
        </p:nvSpPr>
        <p:spPr/>
        <p:txBody>
          <a:bodyPr/>
          <a:lstStyle/>
          <a:p>
            <a:pPr algn="l">
              <a:spcBef>
                <a:spcPts val="750"/>
              </a:spcBef>
              <a:spcAft>
                <a:spcPts val="600"/>
              </a:spcAft>
              <a:buFontTx/>
              <a:buNone/>
            </a:pPr>
            <a:r>
              <a:rPr lang="en-US" b="0" i="0" dirty="0">
                <a:solidFill>
                  <a:srgbClr val="001D35"/>
                </a:solidFill>
                <a:effectLst/>
                <a:latin typeface="Google Sans"/>
              </a:rPr>
              <a:t>Chromium: 18.0–20.0%</a:t>
            </a:r>
          </a:p>
          <a:p>
            <a:pPr algn="l">
              <a:spcBef>
                <a:spcPts val="750"/>
              </a:spcBef>
              <a:spcAft>
                <a:spcPts val="600"/>
              </a:spcAft>
              <a:buFontTx/>
              <a:buNone/>
            </a:pPr>
            <a:r>
              <a:rPr lang="en-US" b="0" i="0" dirty="0">
                <a:solidFill>
                  <a:srgbClr val="001D35"/>
                </a:solidFill>
                <a:effectLst/>
                <a:latin typeface="Google Sans"/>
              </a:rPr>
              <a:t>Cobalt: 10.0–12.0%</a:t>
            </a:r>
          </a:p>
          <a:p>
            <a:pPr algn="l">
              <a:spcBef>
                <a:spcPts val="750"/>
              </a:spcBef>
              <a:spcAft>
                <a:spcPts val="600"/>
              </a:spcAft>
              <a:buFontTx/>
              <a:buNone/>
            </a:pPr>
            <a:r>
              <a:rPr lang="en-US" b="0" i="0" dirty="0">
                <a:solidFill>
                  <a:srgbClr val="001D35"/>
                </a:solidFill>
                <a:effectLst/>
                <a:latin typeface="Google Sans"/>
              </a:rPr>
              <a:t>Molybdenum: 9.0–10.5%</a:t>
            </a:r>
          </a:p>
          <a:p>
            <a:pPr algn="l">
              <a:spcBef>
                <a:spcPts val="750"/>
              </a:spcBef>
              <a:spcAft>
                <a:spcPts val="600"/>
              </a:spcAft>
              <a:buFontTx/>
              <a:buNone/>
            </a:pPr>
            <a:r>
              <a:rPr lang="en-US" b="0" i="0" dirty="0">
                <a:solidFill>
                  <a:srgbClr val="001D35"/>
                </a:solidFill>
                <a:effectLst/>
                <a:latin typeface="Google Sans"/>
              </a:rPr>
              <a:t>Iron: 5% maximum</a:t>
            </a:r>
          </a:p>
          <a:p>
            <a:pPr algn="l">
              <a:spcBef>
                <a:spcPts val="750"/>
              </a:spcBef>
              <a:spcAft>
                <a:spcPts val="600"/>
              </a:spcAft>
              <a:buFontTx/>
              <a:buNone/>
            </a:pPr>
            <a:r>
              <a:rPr lang="en-US" b="0" i="0" dirty="0">
                <a:solidFill>
                  <a:srgbClr val="001D35"/>
                </a:solidFill>
                <a:effectLst/>
                <a:latin typeface="Google Sans"/>
              </a:rPr>
              <a:t>Titanium: 3.0–3.3%</a:t>
            </a:r>
          </a:p>
          <a:p>
            <a:pPr algn="l">
              <a:spcBef>
                <a:spcPts val="750"/>
              </a:spcBef>
              <a:spcAft>
                <a:spcPts val="1500"/>
              </a:spcAft>
              <a:buFontTx/>
              <a:buNone/>
            </a:pPr>
            <a:r>
              <a:rPr lang="en-US" b="0" i="0" dirty="0">
                <a:solidFill>
                  <a:srgbClr val="001D35"/>
                </a:solidFill>
                <a:effectLst/>
                <a:latin typeface="Google Sans"/>
              </a:rPr>
              <a:t>Aluminum: 1.4–1.8%</a:t>
            </a:r>
          </a:p>
          <a:p>
            <a:pPr algn="l">
              <a:spcBef>
                <a:spcPts val="750"/>
              </a:spcBef>
              <a:spcAft>
                <a:spcPts val="1500"/>
              </a:spcAft>
              <a:buFontTx/>
              <a:buNone/>
            </a:pPr>
            <a:r>
              <a:rPr lang="en-US" b="0" i="0" dirty="0">
                <a:solidFill>
                  <a:srgbClr val="001D35"/>
                </a:solidFill>
                <a:effectLst/>
                <a:latin typeface="Google Sans"/>
              </a:rPr>
              <a:t>Nickel=balance</a:t>
            </a:r>
          </a:p>
          <a:p>
            <a:pPr>
              <a:buFontTx/>
              <a:buNone/>
            </a:pPr>
            <a:endParaRPr lang="en-US" b="0" dirty="0"/>
          </a:p>
          <a:p>
            <a:pPr>
              <a:buFontTx/>
              <a:buNone/>
            </a:pPr>
            <a:r>
              <a:rPr lang="en-US" b="0" i="0" dirty="0" err="1">
                <a:solidFill>
                  <a:srgbClr val="1F1F1F"/>
                </a:solidFill>
                <a:effectLst/>
                <a:latin typeface="Google Sans"/>
              </a:rPr>
              <a:t>Kanthal</a:t>
            </a:r>
            <a:r>
              <a:rPr lang="en-US" b="0" i="0" dirty="0">
                <a:solidFill>
                  <a:srgbClr val="1F1F1F"/>
                </a:solidFill>
                <a:effectLst/>
                <a:latin typeface="Google Sans"/>
              </a:rPr>
              <a:t> AF wire is a </a:t>
            </a:r>
            <a:r>
              <a:rPr lang="en-US" b="0" i="0" dirty="0">
                <a:solidFill>
                  <a:srgbClr val="040C28"/>
                </a:solidFill>
                <a:effectLst/>
                <a:latin typeface="Google Sans"/>
              </a:rPr>
              <a:t>ferritic iron-chromium-</a:t>
            </a:r>
            <a:r>
              <a:rPr lang="en-US" b="0" i="0" dirty="0" err="1">
                <a:solidFill>
                  <a:srgbClr val="040C28"/>
                </a:solidFill>
                <a:effectLst/>
                <a:latin typeface="Google Sans"/>
              </a:rPr>
              <a:t>aluminium</a:t>
            </a:r>
            <a:r>
              <a:rPr lang="en-US" b="0" i="0" dirty="0">
                <a:solidFill>
                  <a:srgbClr val="040C28"/>
                </a:solidFill>
                <a:effectLst/>
                <a:latin typeface="Google Sans"/>
              </a:rPr>
              <a:t> alloy (</a:t>
            </a:r>
            <a:r>
              <a:rPr lang="en-US" b="0" i="0" dirty="0" err="1">
                <a:solidFill>
                  <a:srgbClr val="040C28"/>
                </a:solidFill>
                <a:effectLst/>
                <a:latin typeface="Google Sans"/>
              </a:rPr>
              <a:t>FeCrAl</a:t>
            </a:r>
            <a:r>
              <a:rPr lang="en-US" b="0" i="0" dirty="0">
                <a:solidFill>
                  <a:srgbClr val="040C28"/>
                </a:solidFill>
                <a:effectLst/>
                <a:latin typeface="Google Sans"/>
              </a:rPr>
              <a:t> alloy)</a:t>
            </a:r>
            <a:r>
              <a:rPr lang="en-US" b="0" i="0" dirty="0">
                <a:solidFill>
                  <a:srgbClr val="1F1F1F"/>
                </a:solidFill>
                <a:effectLst/>
                <a:latin typeface="Google Sans"/>
              </a:rPr>
              <a:t> for use at temperatures up to 1300°C (2370°F). The alloy is characterized by excellent oxidation resistance and very good form stability resulting in long element life.</a:t>
            </a:r>
            <a:endParaRPr lang="en-US" b="0" dirty="0"/>
          </a:p>
        </p:txBody>
      </p:sp>
      <p:sp>
        <p:nvSpPr>
          <p:cNvPr id="4" name="Slide Number Placeholder 3">
            <a:extLst>
              <a:ext uri="{FF2B5EF4-FFF2-40B4-BE49-F238E27FC236}">
                <a16:creationId xmlns:a16="http://schemas.microsoft.com/office/drawing/2014/main" id="{B7AFB579-1BF9-0C73-8844-586D2F5FA1F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8EF8F2-5EA7-4365-B6D9-D255E37AF2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523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9124ECE-4A04-450C-B44A-947A2B482EA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467" name="Rectangle 2"/>
          <p:cNvSpPr>
            <a:spLocks noGrp="1" noRot="1" noChangeAspect="1" noChangeArrowheads="1" noTextEdit="1"/>
          </p:cNvSpPr>
          <p:nvPr>
            <p:ph type="sldImg"/>
          </p:nvPr>
        </p:nvSpPr>
        <p:spPr>
          <a:xfrm>
            <a:off x="685800" y="1143000"/>
            <a:ext cx="5486400" cy="3086100"/>
          </a:xfrm>
          <a:ln/>
        </p:spPr>
      </p:sp>
      <p:sp>
        <p:nvSpPr>
          <p:cNvPr id="2765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t>Zr</a:t>
            </a:r>
            <a:r>
              <a:rPr lang="en-US" baseline="30000" dirty="0"/>
              <a:t>4+</a:t>
            </a:r>
            <a:r>
              <a:rPr lang="en-US" dirty="0"/>
              <a:t> CN 6=0.72</a:t>
            </a:r>
          </a:p>
          <a:p>
            <a:pPr eaLnBrk="1" hangingPunct="1">
              <a:defRPr/>
            </a:pPr>
            <a:r>
              <a:rPr lang="en-US" dirty="0"/>
              <a:t>Ti</a:t>
            </a:r>
            <a:r>
              <a:rPr lang="en-US" baseline="30000" dirty="0"/>
              <a:t>4+</a:t>
            </a:r>
            <a:r>
              <a:rPr lang="en-US" dirty="0"/>
              <a:t> CN 6=0.61</a:t>
            </a:r>
          </a:p>
          <a:p>
            <a:pPr eaLnBrk="1" hangingPunct="1">
              <a:defRPr/>
            </a:pPr>
            <a:r>
              <a:rPr lang="en-US" dirty="0"/>
              <a:t>Si4+=</a:t>
            </a:r>
          </a:p>
          <a:p>
            <a:pPr eaLnBrk="1" hangingPunct="1">
              <a:defRPr/>
            </a:pPr>
            <a:endParaRPr lang="en-US" dirty="0"/>
          </a:p>
          <a:p>
            <a:pPr eaLnBrk="1" hangingPunct="1">
              <a:defRPr/>
            </a:pPr>
            <a:r>
              <a:rPr lang="en-US" kern="0" dirty="0">
                <a:solidFill>
                  <a:schemeClr val="accent1"/>
                </a:solidFill>
              </a:rPr>
              <a:t>Development of methods to determine P and T of Earth systems (</a:t>
            </a:r>
            <a:r>
              <a:rPr lang="en-US" kern="0" dirty="0" err="1">
                <a:solidFill>
                  <a:schemeClr val="accent1"/>
                </a:solidFill>
              </a:rPr>
              <a:t>thermobarometry</a:t>
            </a:r>
            <a:r>
              <a:rPr lang="en-US" kern="0" dirty="0">
                <a:solidFill>
                  <a:schemeClr val="accent1"/>
                </a:solidFill>
              </a:rPr>
              <a:t>)</a:t>
            </a:r>
            <a:endParaRPr lang="en-US" kern="0" dirty="0"/>
          </a:p>
          <a:p>
            <a:pPr eaLnBrk="1" hangingPunct="1">
              <a:defRPr/>
            </a:pPr>
            <a:endParaRPr lang="en-US" dirty="0"/>
          </a:p>
        </p:txBody>
      </p:sp>
    </p:spTree>
    <p:extLst>
      <p:ext uri="{BB962C8B-B14F-4D97-AF65-F5344CB8AC3E}">
        <p14:creationId xmlns:p14="http://schemas.microsoft.com/office/powerpoint/2010/main" val="2764349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Watson,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Wark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&amp; Thomas (2006); Ferry &amp; Watson (2007)</a:t>
            </a:r>
          </a:p>
          <a:p>
            <a:endParaRPr lang="en-US" dirty="0"/>
          </a:p>
          <a:p>
            <a:r>
              <a:rPr lang="en-US" dirty="0"/>
              <a:t>100 ppm Ti=1015C</a:t>
            </a:r>
          </a:p>
          <a:p>
            <a:r>
              <a:rPr lang="en-US" dirty="0"/>
              <a:t>~1900 references</a:t>
            </a:r>
          </a:p>
          <a:p>
            <a:endParaRPr lang="en-US" dirty="0"/>
          </a:p>
          <a:p>
            <a:r>
              <a:rPr lang="en-US" dirty="0"/>
              <a:t>The linear fit is really</a:t>
            </a:r>
          </a:p>
          <a:p>
            <a:r>
              <a:rPr lang="en-US" dirty="0" err="1"/>
              <a:t>lnX</a:t>
            </a:r>
            <a:r>
              <a:rPr lang="en-US" dirty="0"/>
              <a:t>=DG/RT</a:t>
            </a:r>
          </a:p>
          <a:p>
            <a:r>
              <a:rPr lang="en-US" dirty="0"/>
              <a:t>And DG can be expanded to include </a:t>
            </a:r>
            <a:r>
              <a:rPr lang="en-US" dirty="0">
                <a:latin typeface="Symbol" panose="05050102010706020507" pitchFamily="18" charset="2"/>
              </a:rPr>
              <a:t>D</a:t>
            </a:r>
            <a:r>
              <a:rPr lang="en-US" dirty="0"/>
              <a:t>H-TDS+PDV.  If there’s no pressure effect, then it can be simplified.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555A5-3091-4EE7-B05E-48682BCD3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721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Watson,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Wark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&amp; Thomas (2006); Ferry &amp; Watson (2007)</a:t>
            </a:r>
          </a:p>
          <a:p>
            <a:endParaRPr lang="en-US" dirty="0"/>
          </a:p>
          <a:p>
            <a:r>
              <a:rPr lang="en-US" dirty="0"/>
              <a:t>Log(3.95)=8913 ppm Zr in rutile=1015C</a:t>
            </a:r>
          </a:p>
          <a:p>
            <a:endParaRPr lang="en-US" dirty="0"/>
          </a:p>
          <a:p>
            <a:endParaRPr lang="en-US" dirty="0"/>
          </a:p>
          <a:p>
            <a:r>
              <a:rPr lang="en-US" dirty="0"/>
              <a:t>ADK</a:t>
            </a:r>
          </a:p>
          <a:p>
            <a:r>
              <a:rPr lang="en-US" dirty="0"/>
              <a:t>SC=Santa Catalina</a:t>
            </a:r>
          </a:p>
          <a:p>
            <a:r>
              <a:rPr lang="en-US" dirty="0"/>
              <a:t>ST=</a:t>
            </a:r>
            <a:r>
              <a:rPr lang="en-US" dirty="0" err="1"/>
              <a:t>Stillup</a:t>
            </a:r>
            <a:r>
              <a:rPr lang="en-US" dirty="0"/>
              <a:t> Tal (</a:t>
            </a:r>
            <a:r>
              <a:rPr lang="en-US" sz="1800" b="0" i="0" u="none" strike="noStrike" baseline="0" dirty="0">
                <a:latin typeface="AdvTimes"/>
              </a:rPr>
              <a:t>Tauern Window, Eastern Alps)</a:t>
            </a:r>
            <a:endParaRPr lang="en-US" dirty="0"/>
          </a:p>
          <a:p>
            <a:r>
              <a:rPr lang="en-US" dirty="0"/>
              <a:t>GS=greenschist from Vermont</a:t>
            </a:r>
          </a:p>
          <a:p>
            <a:r>
              <a:rPr lang="en-US" dirty="0"/>
              <a:t>SF=blueschist from Sifnos, Greece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555A5-3091-4EE7-B05E-48682BCD3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765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555A5-3091-4EE7-B05E-48682BCD3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599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Ti in coesite at lower T than predicted from the </a:t>
            </a:r>
            <a:r>
              <a:rPr lang="en-US" dirty="0" err="1"/>
              <a:t>TiQ</a:t>
            </a:r>
            <a:r>
              <a:rPr lang="en-US" dirty="0"/>
              <a:t> calibrations.  For example, 10 ppm Ti in coesite gives P-T of 700 and 30 kbar, and using the </a:t>
            </a:r>
            <a:r>
              <a:rPr lang="en-US" dirty="0" err="1"/>
              <a:t>TiQ</a:t>
            </a:r>
            <a:r>
              <a:rPr lang="en-US" dirty="0"/>
              <a:t> </a:t>
            </a:r>
            <a:r>
              <a:rPr lang="en-US" dirty="0" err="1"/>
              <a:t>cal</a:t>
            </a:r>
            <a:r>
              <a:rPr lang="en-US" dirty="0"/>
              <a:t> it predicts about 750 and 30 kbar.  This means that the same amount of Ti can go into coesite but at lower T.</a:t>
            </a:r>
          </a:p>
          <a:p>
            <a:endParaRPr lang="en-US" dirty="0"/>
          </a:p>
          <a:p>
            <a:r>
              <a:rPr lang="en-US" dirty="0"/>
              <a:t>Interesting that Ivanov mentioned that S should be zero, which is exactly what we found.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555A5-3091-4EE7-B05E-48682BCD3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472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62E3E5-1569-4DA7-91CA-058E21BA64E9}"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125710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62E3E5-1569-4DA7-91CA-058E21BA64E9}"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853849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62E3E5-1569-4DA7-91CA-058E21BA64E9}"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416733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A2B961D6-DC36-EB46-BB2F-95602C8F6B2D}" type="datetimeFigureOut">
              <a:rPr lang="en-US" smtClean="0"/>
              <a:t>1/15/2025</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316A4DBE-A11F-6E4F-B398-1188015366BC}" type="slidenum">
              <a:rPr lang="en-US" smtClean="0"/>
              <a:t>‹#›</a:t>
            </a:fld>
            <a:endParaRPr lang="en-US"/>
          </a:p>
        </p:txBody>
      </p:sp>
    </p:spTree>
    <p:extLst>
      <p:ext uri="{BB962C8B-B14F-4D97-AF65-F5344CB8AC3E}">
        <p14:creationId xmlns:p14="http://schemas.microsoft.com/office/powerpoint/2010/main" val="1302514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B961D6-DC36-EB46-BB2F-95602C8F6B2D}"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A4DBE-A11F-6E4F-B398-1188015366BC}" type="slidenum">
              <a:rPr lang="en-US" smtClean="0"/>
              <a:t>‹#›</a:t>
            </a:fld>
            <a:endParaRPr lang="en-US"/>
          </a:p>
        </p:txBody>
      </p:sp>
    </p:spTree>
    <p:extLst>
      <p:ext uri="{BB962C8B-B14F-4D97-AF65-F5344CB8AC3E}">
        <p14:creationId xmlns:p14="http://schemas.microsoft.com/office/powerpoint/2010/main" val="54617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B961D6-DC36-EB46-BB2F-95602C8F6B2D}"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A4DBE-A11F-6E4F-B398-1188015366BC}" type="slidenum">
              <a:rPr lang="en-US" smtClean="0"/>
              <a:t>‹#›</a:t>
            </a:fld>
            <a:endParaRPr lang="en-US"/>
          </a:p>
        </p:txBody>
      </p:sp>
    </p:spTree>
    <p:extLst>
      <p:ext uri="{BB962C8B-B14F-4D97-AF65-F5344CB8AC3E}">
        <p14:creationId xmlns:p14="http://schemas.microsoft.com/office/powerpoint/2010/main" val="1519204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B961D6-DC36-EB46-BB2F-95602C8F6B2D}"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A4DBE-A11F-6E4F-B398-1188015366BC}" type="slidenum">
              <a:rPr lang="en-US" smtClean="0"/>
              <a:t>‹#›</a:t>
            </a:fld>
            <a:endParaRPr lang="en-US"/>
          </a:p>
        </p:txBody>
      </p:sp>
    </p:spTree>
    <p:extLst>
      <p:ext uri="{BB962C8B-B14F-4D97-AF65-F5344CB8AC3E}">
        <p14:creationId xmlns:p14="http://schemas.microsoft.com/office/powerpoint/2010/main" val="3171246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B961D6-DC36-EB46-BB2F-95602C8F6B2D}"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6A4DBE-A11F-6E4F-B398-1188015366BC}" type="slidenum">
              <a:rPr lang="en-US" smtClean="0"/>
              <a:t>‹#›</a:t>
            </a:fld>
            <a:endParaRPr lang="en-US"/>
          </a:p>
        </p:txBody>
      </p:sp>
    </p:spTree>
    <p:extLst>
      <p:ext uri="{BB962C8B-B14F-4D97-AF65-F5344CB8AC3E}">
        <p14:creationId xmlns:p14="http://schemas.microsoft.com/office/powerpoint/2010/main" val="3169047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B961D6-DC36-EB46-BB2F-95602C8F6B2D}"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6A4DBE-A11F-6E4F-B398-1188015366BC}" type="slidenum">
              <a:rPr lang="en-US" smtClean="0"/>
              <a:t>‹#›</a:t>
            </a:fld>
            <a:endParaRPr lang="en-US"/>
          </a:p>
        </p:txBody>
      </p:sp>
    </p:spTree>
    <p:extLst>
      <p:ext uri="{BB962C8B-B14F-4D97-AF65-F5344CB8AC3E}">
        <p14:creationId xmlns:p14="http://schemas.microsoft.com/office/powerpoint/2010/main" val="3968494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B961D6-DC36-EB46-BB2F-95602C8F6B2D}"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6A4DBE-A11F-6E4F-B398-1188015366BC}" type="slidenum">
              <a:rPr lang="en-US" smtClean="0"/>
              <a:t>‹#›</a:t>
            </a:fld>
            <a:endParaRPr lang="en-US"/>
          </a:p>
        </p:txBody>
      </p:sp>
    </p:spTree>
    <p:extLst>
      <p:ext uri="{BB962C8B-B14F-4D97-AF65-F5344CB8AC3E}">
        <p14:creationId xmlns:p14="http://schemas.microsoft.com/office/powerpoint/2010/main" val="2111195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B961D6-DC36-EB46-BB2F-95602C8F6B2D}"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A4DBE-A11F-6E4F-B398-1188015366BC}" type="slidenum">
              <a:rPr lang="en-US" smtClean="0"/>
              <a:t>‹#›</a:t>
            </a:fld>
            <a:endParaRPr lang="en-US"/>
          </a:p>
        </p:txBody>
      </p:sp>
    </p:spTree>
    <p:extLst>
      <p:ext uri="{BB962C8B-B14F-4D97-AF65-F5344CB8AC3E}">
        <p14:creationId xmlns:p14="http://schemas.microsoft.com/office/powerpoint/2010/main" val="1776975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62E3E5-1569-4DA7-91CA-058E21BA64E9}"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709246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B961D6-DC36-EB46-BB2F-95602C8F6B2D}"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A4DBE-A11F-6E4F-B398-1188015366BC}" type="slidenum">
              <a:rPr lang="en-US" smtClean="0"/>
              <a:t>‹#›</a:t>
            </a:fld>
            <a:endParaRPr lang="en-US"/>
          </a:p>
        </p:txBody>
      </p:sp>
    </p:spTree>
    <p:extLst>
      <p:ext uri="{BB962C8B-B14F-4D97-AF65-F5344CB8AC3E}">
        <p14:creationId xmlns:p14="http://schemas.microsoft.com/office/powerpoint/2010/main" val="1296287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B961D6-DC36-EB46-BB2F-95602C8F6B2D}"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A4DBE-A11F-6E4F-B398-1188015366BC}" type="slidenum">
              <a:rPr lang="en-US" smtClean="0"/>
              <a:t>‹#›</a:t>
            </a:fld>
            <a:endParaRPr lang="en-US"/>
          </a:p>
        </p:txBody>
      </p:sp>
    </p:spTree>
    <p:extLst>
      <p:ext uri="{BB962C8B-B14F-4D97-AF65-F5344CB8AC3E}">
        <p14:creationId xmlns:p14="http://schemas.microsoft.com/office/powerpoint/2010/main" val="477518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B961D6-DC36-EB46-BB2F-95602C8F6B2D}"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A4DBE-A11F-6E4F-B398-1188015366BC}" type="slidenum">
              <a:rPr lang="en-US" smtClean="0"/>
              <a:t>‹#›</a:t>
            </a:fld>
            <a:endParaRPr lang="en-US"/>
          </a:p>
        </p:txBody>
      </p:sp>
    </p:spTree>
    <p:extLst>
      <p:ext uri="{BB962C8B-B14F-4D97-AF65-F5344CB8AC3E}">
        <p14:creationId xmlns:p14="http://schemas.microsoft.com/office/powerpoint/2010/main" val="1440831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B961D6-DC36-EB46-BB2F-95602C8F6B2D}"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A4DBE-A11F-6E4F-B398-1188015366BC}"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75609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B961D6-DC36-EB46-BB2F-95602C8F6B2D}"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A4DBE-A11F-6E4F-B398-1188015366BC}" type="slidenum">
              <a:rPr lang="en-US" smtClean="0"/>
              <a:t>‹#›</a:t>
            </a:fld>
            <a:endParaRPr lang="en-US"/>
          </a:p>
        </p:txBody>
      </p:sp>
    </p:spTree>
    <p:extLst>
      <p:ext uri="{BB962C8B-B14F-4D97-AF65-F5344CB8AC3E}">
        <p14:creationId xmlns:p14="http://schemas.microsoft.com/office/powerpoint/2010/main" val="511825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2B961D6-DC36-EB46-BB2F-95602C8F6B2D}"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6A4DBE-A11F-6E4F-B398-1188015366BC}" type="slidenum">
              <a:rPr lang="en-US" smtClean="0"/>
              <a:t>‹#›</a:t>
            </a:fld>
            <a:endParaRPr lang="en-US"/>
          </a:p>
        </p:txBody>
      </p:sp>
    </p:spTree>
    <p:extLst>
      <p:ext uri="{BB962C8B-B14F-4D97-AF65-F5344CB8AC3E}">
        <p14:creationId xmlns:p14="http://schemas.microsoft.com/office/powerpoint/2010/main" val="2954585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2B961D6-DC36-EB46-BB2F-95602C8F6B2D}"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6A4DBE-A11F-6E4F-B398-1188015366BC}" type="slidenum">
              <a:rPr lang="en-US" smtClean="0"/>
              <a:t>‹#›</a:t>
            </a:fld>
            <a:endParaRPr lang="en-US"/>
          </a:p>
        </p:txBody>
      </p:sp>
    </p:spTree>
    <p:extLst>
      <p:ext uri="{BB962C8B-B14F-4D97-AF65-F5344CB8AC3E}">
        <p14:creationId xmlns:p14="http://schemas.microsoft.com/office/powerpoint/2010/main" val="1565963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B961D6-DC36-EB46-BB2F-95602C8F6B2D}"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A4DBE-A11F-6E4F-B398-1188015366BC}" type="slidenum">
              <a:rPr lang="en-US" smtClean="0"/>
              <a:t>‹#›</a:t>
            </a:fld>
            <a:endParaRPr lang="en-US"/>
          </a:p>
        </p:txBody>
      </p:sp>
    </p:spTree>
    <p:extLst>
      <p:ext uri="{BB962C8B-B14F-4D97-AF65-F5344CB8AC3E}">
        <p14:creationId xmlns:p14="http://schemas.microsoft.com/office/powerpoint/2010/main" val="3721422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B961D6-DC36-EB46-BB2F-95602C8F6B2D}"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A4DBE-A11F-6E4F-B398-1188015366BC}" type="slidenum">
              <a:rPr lang="en-US" smtClean="0"/>
              <a:t>‹#›</a:t>
            </a:fld>
            <a:endParaRPr lang="en-US"/>
          </a:p>
        </p:txBody>
      </p:sp>
    </p:spTree>
    <p:extLst>
      <p:ext uri="{BB962C8B-B14F-4D97-AF65-F5344CB8AC3E}">
        <p14:creationId xmlns:p14="http://schemas.microsoft.com/office/powerpoint/2010/main" val="4186495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5F3565-8BEF-40F7-8D5E-79E52AF2E4A0}"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9893-7053-4029-BDFF-938E87C4BF5A}" type="slidenum">
              <a:rPr lang="en-US" smtClean="0"/>
              <a:t>‹#›</a:t>
            </a:fld>
            <a:endParaRPr lang="en-US"/>
          </a:p>
        </p:txBody>
      </p:sp>
    </p:spTree>
    <p:extLst>
      <p:ext uri="{BB962C8B-B14F-4D97-AF65-F5344CB8AC3E}">
        <p14:creationId xmlns:p14="http://schemas.microsoft.com/office/powerpoint/2010/main" val="2623117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62E3E5-1569-4DA7-91CA-058E21BA64E9}"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67174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5F3565-8BEF-40F7-8D5E-79E52AF2E4A0}"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9893-7053-4029-BDFF-938E87C4BF5A}" type="slidenum">
              <a:rPr lang="en-US" smtClean="0"/>
              <a:t>‹#›</a:t>
            </a:fld>
            <a:endParaRPr lang="en-US"/>
          </a:p>
        </p:txBody>
      </p:sp>
    </p:spTree>
    <p:extLst>
      <p:ext uri="{BB962C8B-B14F-4D97-AF65-F5344CB8AC3E}">
        <p14:creationId xmlns:p14="http://schemas.microsoft.com/office/powerpoint/2010/main" val="3040844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5F3565-8BEF-40F7-8D5E-79E52AF2E4A0}"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9893-7053-4029-BDFF-938E87C4BF5A}" type="slidenum">
              <a:rPr lang="en-US" smtClean="0"/>
              <a:t>‹#›</a:t>
            </a:fld>
            <a:endParaRPr lang="en-US"/>
          </a:p>
        </p:txBody>
      </p:sp>
    </p:spTree>
    <p:extLst>
      <p:ext uri="{BB962C8B-B14F-4D97-AF65-F5344CB8AC3E}">
        <p14:creationId xmlns:p14="http://schemas.microsoft.com/office/powerpoint/2010/main" val="162870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5F3565-8BEF-40F7-8D5E-79E52AF2E4A0}"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9893-7053-4029-BDFF-938E87C4BF5A}" type="slidenum">
              <a:rPr lang="en-US" smtClean="0"/>
              <a:t>‹#›</a:t>
            </a:fld>
            <a:endParaRPr lang="en-US"/>
          </a:p>
        </p:txBody>
      </p:sp>
    </p:spTree>
    <p:extLst>
      <p:ext uri="{BB962C8B-B14F-4D97-AF65-F5344CB8AC3E}">
        <p14:creationId xmlns:p14="http://schemas.microsoft.com/office/powerpoint/2010/main" val="3005611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5F3565-8BEF-40F7-8D5E-79E52AF2E4A0}"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F49893-7053-4029-BDFF-938E87C4BF5A}" type="slidenum">
              <a:rPr lang="en-US" smtClean="0"/>
              <a:t>‹#›</a:t>
            </a:fld>
            <a:endParaRPr lang="en-US"/>
          </a:p>
        </p:txBody>
      </p:sp>
    </p:spTree>
    <p:extLst>
      <p:ext uri="{BB962C8B-B14F-4D97-AF65-F5344CB8AC3E}">
        <p14:creationId xmlns:p14="http://schemas.microsoft.com/office/powerpoint/2010/main" val="933224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5F3565-8BEF-40F7-8D5E-79E52AF2E4A0}"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F49893-7053-4029-BDFF-938E87C4BF5A}" type="slidenum">
              <a:rPr lang="en-US" smtClean="0"/>
              <a:t>‹#›</a:t>
            </a:fld>
            <a:endParaRPr lang="en-US"/>
          </a:p>
        </p:txBody>
      </p:sp>
    </p:spTree>
    <p:extLst>
      <p:ext uri="{BB962C8B-B14F-4D97-AF65-F5344CB8AC3E}">
        <p14:creationId xmlns:p14="http://schemas.microsoft.com/office/powerpoint/2010/main" val="2242817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5F3565-8BEF-40F7-8D5E-79E52AF2E4A0}"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F49893-7053-4029-BDFF-938E87C4BF5A}" type="slidenum">
              <a:rPr lang="en-US" smtClean="0"/>
              <a:t>‹#›</a:t>
            </a:fld>
            <a:endParaRPr lang="en-US"/>
          </a:p>
        </p:txBody>
      </p:sp>
    </p:spTree>
    <p:extLst>
      <p:ext uri="{BB962C8B-B14F-4D97-AF65-F5344CB8AC3E}">
        <p14:creationId xmlns:p14="http://schemas.microsoft.com/office/powerpoint/2010/main" val="2644460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5F3565-8BEF-40F7-8D5E-79E52AF2E4A0}"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9893-7053-4029-BDFF-938E87C4BF5A}" type="slidenum">
              <a:rPr lang="en-US" smtClean="0"/>
              <a:t>‹#›</a:t>
            </a:fld>
            <a:endParaRPr lang="en-US"/>
          </a:p>
        </p:txBody>
      </p:sp>
    </p:spTree>
    <p:extLst>
      <p:ext uri="{BB962C8B-B14F-4D97-AF65-F5344CB8AC3E}">
        <p14:creationId xmlns:p14="http://schemas.microsoft.com/office/powerpoint/2010/main" val="9984572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5F3565-8BEF-40F7-8D5E-79E52AF2E4A0}"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9893-7053-4029-BDFF-938E87C4BF5A}" type="slidenum">
              <a:rPr lang="en-US" smtClean="0"/>
              <a:t>‹#›</a:t>
            </a:fld>
            <a:endParaRPr lang="en-US"/>
          </a:p>
        </p:txBody>
      </p:sp>
    </p:spTree>
    <p:extLst>
      <p:ext uri="{BB962C8B-B14F-4D97-AF65-F5344CB8AC3E}">
        <p14:creationId xmlns:p14="http://schemas.microsoft.com/office/powerpoint/2010/main" val="2728755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5F3565-8BEF-40F7-8D5E-79E52AF2E4A0}"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9893-7053-4029-BDFF-938E87C4BF5A}" type="slidenum">
              <a:rPr lang="en-US" smtClean="0"/>
              <a:t>‹#›</a:t>
            </a:fld>
            <a:endParaRPr lang="en-US"/>
          </a:p>
        </p:txBody>
      </p:sp>
    </p:spTree>
    <p:extLst>
      <p:ext uri="{BB962C8B-B14F-4D97-AF65-F5344CB8AC3E}">
        <p14:creationId xmlns:p14="http://schemas.microsoft.com/office/powerpoint/2010/main" val="20524627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5F3565-8BEF-40F7-8D5E-79E52AF2E4A0}"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9893-7053-4029-BDFF-938E87C4BF5A}" type="slidenum">
              <a:rPr lang="en-US" smtClean="0"/>
              <a:t>‹#›</a:t>
            </a:fld>
            <a:endParaRPr lang="en-US"/>
          </a:p>
        </p:txBody>
      </p:sp>
    </p:spTree>
    <p:extLst>
      <p:ext uri="{BB962C8B-B14F-4D97-AF65-F5344CB8AC3E}">
        <p14:creationId xmlns:p14="http://schemas.microsoft.com/office/powerpoint/2010/main" val="4190868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62E3E5-1569-4DA7-91CA-058E21BA64E9}"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5588686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EC6ED3-3B7B-4EDC-8AE1-5C5808555B6F}" type="slidenum">
              <a:rPr lang="en-US"/>
              <a:pPr>
                <a:defRPr/>
              </a:pPr>
              <a:t>‹#›</a:t>
            </a:fld>
            <a:endParaRPr lang="en-US"/>
          </a:p>
        </p:txBody>
      </p:sp>
    </p:spTree>
    <p:extLst>
      <p:ext uri="{BB962C8B-B14F-4D97-AF65-F5344CB8AC3E}">
        <p14:creationId xmlns:p14="http://schemas.microsoft.com/office/powerpoint/2010/main" val="23864723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E0FDDA8-2A0B-4CB7-A21D-4253DDC2325B}" type="slidenum">
              <a:rPr lang="en-US"/>
              <a:pPr>
                <a:defRPr/>
              </a:pPr>
              <a:t>‹#›</a:t>
            </a:fld>
            <a:endParaRPr lang="en-US"/>
          </a:p>
        </p:txBody>
      </p:sp>
    </p:spTree>
    <p:extLst>
      <p:ext uri="{BB962C8B-B14F-4D97-AF65-F5344CB8AC3E}">
        <p14:creationId xmlns:p14="http://schemas.microsoft.com/office/powerpoint/2010/main" val="2617273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46205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76051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089253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274537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000992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583201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605269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86453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62E3E5-1569-4DA7-91CA-058E21BA64E9}"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18577314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280592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073663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679280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62E3E5-1569-4DA7-91CA-058E21BA64E9}"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33837036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62E3E5-1569-4DA7-91CA-058E21BA64E9}"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17912315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62E3E5-1569-4DA7-91CA-058E21BA64E9}"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40438087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62E3E5-1569-4DA7-91CA-058E21BA64E9}"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19233662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62E3E5-1569-4DA7-91CA-058E21BA64E9}"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5873381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62E3E5-1569-4DA7-91CA-058E21BA64E9}"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4280604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62E3E5-1569-4DA7-91CA-058E21BA64E9}"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343517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62E3E5-1569-4DA7-91CA-058E21BA64E9}"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3117318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2E3E5-1569-4DA7-91CA-058E21BA64E9}"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3503732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2E3E5-1569-4DA7-91CA-058E21BA64E9}"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32485474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62E3E5-1569-4DA7-91CA-058E21BA64E9}"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17643499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62E3E5-1569-4DA7-91CA-058E21BA64E9}"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303642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E0FDDA8-2A0B-4CB7-A21D-4253DDC2325B}" type="slidenum">
              <a:rPr lang="en-US"/>
              <a:pPr>
                <a:defRPr/>
              </a:pPr>
              <a:t>‹#›</a:t>
            </a:fld>
            <a:endParaRPr lang="en-US"/>
          </a:p>
        </p:txBody>
      </p:sp>
    </p:spTree>
    <p:extLst>
      <p:ext uri="{BB962C8B-B14F-4D97-AF65-F5344CB8AC3E}">
        <p14:creationId xmlns:p14="http://schemas.microsoft.com/office/powerpoint/2010/main" val="27394609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EC6ED3-3B7B-4EDC-8AE1-5C5808555B6F}" type="slidenum">
              <a:rPr lang="en-US"/>
              <a:pPr>
                <a:defRPr/>
              </a:pPr>
              <a:t>‹#›</a:t>
            </a:fld>
            <a:endParaRPr lang="en-US"/>
          </a:p>
        </p:txBody>
      </p:sp>
    </p:spTree>
    <p:extLst>
      <p:ext uri="{BB962C8B-B14F-4D97-AF65-F5344CB8AC3E}">
        <p14:creationId xmlns:p14="http://schemas.microsoft.com/office/powerpoint/2010/main" val="750127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62E3E5-1569-4DA7-91CA-058E21BA64E9}"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2372252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2E3E5-1569-4DA7-91CA-058E21BA64E9}"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499817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2E3E5-1569-4DA7-91CA-058E21BA64E9}"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D578-965F-4EFB-9A76-32A34A9D0327}" type="slidenum">
              <a:rPr lang="en-US" smtClean="0"/>
              <a:t>‹#›</a:t>
            </a:fld>
            <a:endParaRPr lang="en-US"/>
          </a:p>
        </p:txBody>
      </p:sp>
    </p:spTree>
    <p:extLst>
      <p:ext uri="{BB962C8B-B14F-4D97-AF65-F5344CB8AC3E}">
        <p14:creationId xmlns:p14="http://schemas.microsoft.com/office/powerpoint/2010/main" val="126928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62E3E5-1569-4DA7-91CA-058E21BA64E9}" type="datetimeFigureOut">
              <a:rPr lang="en-US" smtClean="0"/>
              <a:t>1/15/2025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3D578-965F-4EFB-9A76-32A34A9D0327}" type="slidenum">
              <a:rPr lang="en-US" smtClean="0"/>
              <a:t>‹#›</a:t>
            </a:fld>
            <a:endParaRPr lang="en-US"/>
          </a:p>
        </p:txBody>
      </p:sp>
    </p:spTree>
    <p:extLst>
      <p:ext uri="{BB962C8B-B14F-4D97-AF65-F5344CB8AC3E}">
        <p14:creationId xmlns:p14="http://schemas.microsoft.com/office/powerpoint/2010/main" val="2549665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2B961D6-DC36-EB46-BB2F-95602C8F6B2D}" type="datetimeFigureOut">
              <a:rPr lang="en-US" smtClean="0"/>
              <a:t>1/15/2025</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16A4DBE-A11F-6E4F-B398-1188015366BC}" type="slidenum">
              <a:rPr lang="en-US" smtClean="0"/>
              <a:t>‹#›</a:t>
            </a:fld>
            <a:endParaRPr lang="en-US"/>
          </a:p>
        </p:txBody>
      </p:sp>
    </p:spTree>
    <p:extLst>
      <p:ext uri="{BB962C8B-B14F-4D97-AF65-F5344CB8AC3E}">
        <p14:creationId xmlns:p14="http://schemas.microsoft.com/office/powerpoint/2010/main" val="650923857"/>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F3565-8BEF-40F7-8D5E-79E52AF2E4A0}" type="datetimeFigureOut">
              <a:rPr lang="en-US" smtClean="0"/>
              <a:t>1/15/2025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49893-7053-4029-BDFF-938E87C4BF5A}" type="slidenum">
              <a:rPr lang="en-US" smtClean="0"/>
              <a:t>‹#›</a:t>
            </a:fld>
            <a:endParaRPr lang="en-US"/>
          </a:p>
        </p:txBody>
      </p:sp>
    </p:spTree>
    <p:extLst>
      <p:ext uri="{BB962C8B-B14F-4D97-AF65-F5344CB8AC3E}">
        <p14:creationId xmlns:p14="http://schemas.microsoft.com/office/powerpoint/2010/main" val="254543076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01499862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F3565-8BEF-40F7-8D5E-79E52AF2E4A0}" type="datetimeFigureOut">
              <a:rPr lang="en-US" smtClean="0"/>
              <a:t>1/15/2025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49893-7053-4029-BDFF-938E87C4BF5A}" type="slidenum">
              <a:rPr lang="en-US" smtClean="0"/>
              <a:t>‹#›</a:t>
            </a:fld>
            <a:endParaRPr lang="en-US"/>
          </a:p>
        </p:txBody>
      </p:sp>
    </p:spTree>
    <p:extLst>
      <p:ext uri="{BB962C8B-B14F-4D97-AF65-F5344CB8AC3E}">
        <p14:creationId xmlns:p14="http://schemas.microsoft.com/office/powerpoint/2010/main" val="22850398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0.tiff"/></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10.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48.xml"/><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8.xml"/><Relationship Id="rId5" Type="http://schemas.openxmlformats.org/officeDocument/2006/relationships/image" Target="../media/image80.pn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13.xml"/><Relationship Id="rId1" Type="http://schemas.openxmlformats.org/officeDocument/2006/relationships/slideLayout" Target="../slideLayouts/slideLayout48.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tiff"/></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image" Target="../media/image89.jpeg"/><Relationship Id="rId5" Type="http://schemas.openxmlformats.org/officeDocument/2006/relationships/image" Target="../media/image88.tiff"/><Relationship Id="rId4" Type="http://schemas.openxmlformats.org/officeDocument/2006/relationships/image" Target="../media/image87.jpeg"/></Relationships>
</file>

<file path=ppt/slides/_rels/slide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6.xml"/><Relationship Id="rId1" Type="http://schemas.openxmlformats.org/officeDocument/2006/relationships/slideLayout" Target="../slideLayouts/slideLayout64.xml"/><Relationship Id="rId5" Type="http://schemas.openxmlformats.org/officeDocument/2006/relationships/image" Target="../media/image430.png"/><Relationship Id="rId4" Type="http://schemas.openxmlformats.org/officeDocument/2006/relationships/image" Target="../media/image42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5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50708"/>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9DB0130-6665-A344-B276-10440F59A3AD}"/>
              </a:ext>
            </a:extLst>
          </p:cNvPr>
          <p:cNvSpPr txBox="1"/>
          <p:nvPr/>
        </p:nvSpPr>
        <p:spPr>
          <a:xfrm>
            <a:off x="-145297" y="64811"/>
            <a:ext cx="516454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halkboard" panose="03050602040202020205" pitchFamily="66" charset="77"/>
                <a:ea typeface="+mn-ea"/>
                <a:cs typeface="+mn-cs"/>
              </a:rPr>
              <a:t>Mineral synthesis methods to control crystal chemistry (and other properties!)</a:t>
            </a:r>
          </a:p>
        </p:txBody>
      </p:sp>
      <p:sp>
        <p:nvSpPr>
          <p:cNvPr id="12" name="Rectangle 11">
            <a:extLst>
              <a:ext uri="{FF2B5EF4-FFF2-40B4-BE49-F238E27FC236}">
                <a16:creationId xmlns:a16="http://schemas.microsoft.com/office/drawing/2014/main" id="{0E3E7AC7-BDA5-0B5E-7166-37211BF8A132}"/>
              </a:ext>
            </a:extLst>
          </p:cNvPr>
          <p:cNvSpPr/>
          <p:nvPr/>
        </p:nvSpPr>
        <p:spPr>
          <a:xfrm>
            <a:off x="1148051" y="1875710"/>
            <a:ext cx="2575619" cy="830997"/>
          </a:xfrm>
          <a:prstGeom prst="rect">
            <a:avLst/>
          </a:prstGeom>
          <a:noFill/>
        </p:spPr>
        <p:txBody>
          <a:bodyPr wrap="square">
            <a:spAutoFit/>
          </a:bodyPr>
          <a:lstStyle/>
          <a:p>
            <a:pPr algn="ctr"/>
            <a:r>
              <a:rPr lang="en-US" sz="2400" i="1" dirty="0"/>
              <a:t>Jay B. Thomas</a:t>
            </a:r>
          </a:p>
          <a:p>
            <a:pPr algn="ctr"/>
            <a:r>
              <a:rPr lang="en-US" sz="2400" dirty="0"/>
              <a:t>Syracuse University</a:t>
            </a:r>
          </a:p>
        </p:txBody>
      </p:sp>
      <p:sp>
        <p:nvSpPr>
          <p:cNvPr id="28" name="TextBox 27">
            <a:extLst>
              <a:ext uri="{FF2B5EF4-FFF2-40B4-BE49-F238E27FC236}">
                <a16:creationId xmlns:a16="http://schemas.microsoft.com/office/drawing/2014/main" id="{EB386EDD-0E53-BF12-C61A-DF4BA6287705}"/>
              </a:ext>
            </a:extLst>
          </p:cNvPr>
          <p:cNvSpPr txBox="1"/>
          <p:nvPr/>
        </p:nvSpPr>
        <p:spPr>
          <a:xfrm>
            <a:off x="-1" y="2970963"/>
            <a:ext cx="4858493" cy="830997"/>
          </a:xfrm>
          <a:prstGeom prst="rect">
            <a:avLst/>
          </a:prstGeom>
          <a:noFill/>
        </p:spPr>
        <p:txBody>
          <a:bodyPr wrap="square" rtlCol="0">
            <a:spAutoFit/>
          </a:bodyPr>
          <a:lstStyle/>
          <a:p>
            <a:pPr algn="ctr"/>
            <a:r>
              <a:rPr lang="en-US" sz="2400" dirty="0">
                <a:solidFill>
                  <a:prstClr val="white"/>
                </a:solidFill>
                <a:latin typeface="Calibri" panose="020F0502020204030204"/>
              </a:rPr>
              <a:t>Garnet (almandine; Fe</a:t>
            </a:r>
            <a:r>
              <a:rPr lang="en-US" sz="2400" baseline="-25000" dirty="0">
                <a:solidFill>
                  <a:prstClr val="white"/>
                </a:solidFill>
                <a:latin typeface="Calibri" panose="020F0502020204030204"/>
              </a:rPr>
              <a:t>3</a:t>
            </a:r>
            <a:r>
              <a:rPr lang="en-US" sz="2400" dirty="0">
                <a:solidFill>
                  <a:prstClr val="white"/>
                </a:solidFill>
                <a:latin typeface="Calibri" panose="020F0502020204030204"/>
              </a:rPr>
              <a:t>Al</a:t>
            </a:r>
            <a:r>
              <a:rPr lang="en-US" sz="2400" baseline="-25000" dirty="0">
                <a:solidFill>
                  <a:prstClr val="white"/>
                </a:solidFill>
                <a:latin typeface="Calibri" panose="020F0502020204030204"/>
              </a:rPr>
              <a:t>2</a:t>
            </a:r>
            <a:r>
              <a:rPr lang="en-US" sz="2400" dirty="0">
                <a:solidFill>
                  <a:prstClr val="white"/>
                </a:solidFill>
                <a:latin typeface="Calibri" panose="020F0502020204030204"/>
              </a:rPr>
              <a:t>Si</a:t>
            </a:r>
            <a:r>
              <a:rPr lang="en-US" sz="2400" baseline="-25000" dirty="0">
                <a:solidFill>
                  <a:prstClr val="white"/>
                </a:solidFill>
                <a:latin typeface="Calibri" panose="020F0502020204030204"/>
              </a:rPr>
              <a:t>3</a:t>
            </a:r>
            <a:r>
              <a:rPr lang="en-US" sz="2400" dirty="0">
                <a:solidFill>
                  <a:prstClr val="white"/>
                </a:solidFill>
                <a:latin typeface="Calibri" panose="020F0502020204030204"/>
              </a:rPr>
              <a:t>O</a:t>
            </a:r>
            <a:r>
              <a:rPr lang="en-US" sz="2400" baseline="-25000" dirty="0">
                <a:solidFill>
                  <a:prstClr val="white"/>
                </a:solidFill>
                <a:latin typeface="Calibri" panose="020F0502020204030204"/>
              </a:rPr>
              <a:t>12</a:t>
            </a:r>
            <a:r>
              <a:rPr lang="en-US" sz="2400" dirty="0">
                <a:solidFill>
                  <a:prstClr val="white"/>
                </a:solidFill>
                <a:latin typeface="Calibri" panose="020F0502020204030204"/>
              </a:rPr>
              <a:t>) with strained quartz (SiO</a:t>
            </a:r>
            <a:r>
              <a:rPr lang="en-US" sz="2400" baseline="-25000" dirty="0">
                <a:solidFill>
                  <a:prstClr val="white"/>
                </a:solidFill>
                <a:latin typeface="Calibri" panose="020F0502020204030204"/>
              </a:rPr>
              <a:t>2</a:t>
            </a:r>
            <a:r>
              <a:rPr lang="en-US" sz="2400" dirty="0">
                <a:solidFill>
                  <a:prstClr val="white"/>
                </a:solidFill>
                <a:latin typeface="Calibri" panose="020F0502020204030204"/>
              </a:rPr>
              <a:t>) inclusions</a:t>
            </a:r>
          </a:p>
        </p:txBody>
      </p:sp>
      <p:sp>
        <p:nvSpPr>
          <p:cNvPr id="3" name="TextBox 2">
            <a:extLst>
              <a:ext uri="{FF2B5EF4-FFF2-40B4-BE49-F238E27FC236}">
                <a16:creationId xmlns:a16="http://schemas.microsoft.com/office/drawing/2014/main" id="{A77800A1-46FE-6327-99A3-F590E6377EF9}"/>
              </a:ext>
            </a:extLst>
          </p:cNvPr>
          <p:cNvSpPr txBox="1"/>
          <p:nvPr/>
        </p:nvSpPr>
        <p:spPr>
          <a:xfrm>
            <a:off x="7919" y="4043199"/>
            <a:ext cx="4729181" cy="830997"/>
          </a:xfrm>
          <a:prstGeom prst="rect">
            <a:avLst/>
          </a:prstGeom>
          <a:noFill/>
        </p:spPr>
        <p:txBody>
          <a:bodyPr wrap="square" rtlCol="0">
            <a:spAutoFit/>
          </a:bodyPr>
          <a:lstStyle/>
          <a:p>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Kyanite, biotite, chloritoid, rutile, and magnetite</a:t>
            </a:r>
            <a:endParaRPr lang="en-US" dirty="0"/>
          </a:p>
        </p:txBody>
      </p:sp>
      <p:grpSp>
        <p:nvGrpSpPr>
          <p:cNvPr id="14" name="Group 13">
            <a:extLst>
              <a:ext uri="{FF2B5EF4-FFF2-40B4-BE49-F238E27FC236}">
                <a16:creationId xmlns:a16="http://schemas.microsoft.com/office/drawing/2014/main" id="{1EC29865-0065-23B0-229C-92E53B6F7407}"/>
              </a:ext>
            </a:extLst>
          </p:cNvPr>
          <p:cNvGrpSpPr/>
          <p:nvPr/>
        </p:nvGrpSpPr>
        <p:grpSpPr>
          <a:xfrm>
            <a:off x="4858492" y="570905"/>
            <a:ext cx="7210326" cy="5407745"/>
            <a:chOff x="4800600" y="793433"/>
            <a:chExt cx="7356747" cy="5517561"/>
          </a:xfrm>
        </p:grpSpPr>
        <p:pic>
          <p:nvPicPr>
            <p:cNvPr id="15" name="Picture 14">
              <a:extLst>
                <a:ext uri="{FF2B5EF4-FFF2-40B4-BE49-F238E27FC236}">
                  <a16:creationId xmlns:a16="http://schemas.microsoft.com/office/drawing/2014/main" id="{5E91D976-54E5-3487-D892-96A7F8D8CBA1}"/>
                </a:ext>
              </a:extLst>
            </p:cNvPr>
            <p:cNvPicPr>
              <a:picLocks noChangeAspect="1"/>
            </p:cNvPicPr>
            <p:nvPr/>
          </p:nvPicPr>
          <p:blipFill>
            <a:blip r:embed="rId3"/>
            <a:stretch>
              <a:fillRect/>
            </a:stretch>
          </p:blipFill>
          <p:spPr>
            <a:xfrm>
              <a:off x="4800600" y="793433"/>
              <a:ext cx="7356747" cy="5517561"/>
            </a:xfrm>
            <a:prstGeom prst="rect">
              <a:avLst/>
            </a:prstGeom>
          </p:spPr>
        </p:pic>
        <p:sp>
          <p:nvSpPr>
            <p:cNvPr id="16" name="TextBox 15">
              <a:extLst>
                <a:ext uri="{FF2B5EF4-FFF2-40B4-BE49-F238E27FC236}">
                  <a16:creationId xmlns:a16="http://schemas.microsoft.com/office/drawing/2014/main" id="{D01F6383-84DA-31C5-B9F2-D329BB8818AB}"/>
                </a:ext>
              </a:extLst>
            </p:cNvPr>
            <p:cNvSpPr txBox="1"/>
            <p:nvPr/>
          </p:nvSpPr>
          <p:spPr>
            <a:xfrm>
              <a:off x="4800600" y="5110665"/>
              <a:ext cx="1433406" cy="1200329"/>
            </a:xfrm>
            <a:prstGeom prst="rect">
              <a:avLst/>
            </a:prstGeom>
            <a:noFill/>
          </p:spPr>
          <p:txBody>
            <a:bodyPr wrap="none" rtlCol="0">
              <a:spAutoFit/>
            </a:bodyPr>
            <a:lstStyle/>
            <a:p>
              <a:r>
                <a:rPr lang="en-US" sz="2400" dirty="0">
                  <a:solidFill>
                    <a:prstClr val="black"/>
                  </a:solidFill>
                  <a:latin typeface="Calibri" panose="020F0502020204030204"/>
                </a:rPr>
                <a:t>P=10 </a:t>
              </a:r>
              <a:r>
                <a:rPr lang="en-US" sz="2400" dirty="0">
                  <a:solidFill>
                    <a:prstClr val="black"/>
                  </a:solidFill>
                  <a:effectLst>
                    <a:outerShdw blurRad="38100" dist="38100" dir="2700000" algn="tl">
                      <a:srgbClr val="000000">
                        <a:alpha val="43137"/>
                      </a:srgbClr>
                    </a:outerShdw>
                  </a:effectLst>
                  <a:latin typeface="Calibri" panose="020F0502020204030204"/>
                </a:rPr>
                <a:t>kbar</a:t>
              </a:r>
            </a:p>
            <a:p>
              <a:r>
                <a:rPr lang="en-US" sz="2400" dirty="0">
                  <a:solidFill>
                    <a:prstClr val="black"/>
                  </a:solidFill>
                  <a:latin typeface="Calibri" panose="020F0502020204030204"/>
                </a:rPr>
                <a:t>T=800</a:t>
              </a:r>
              <a:r>
                <a:rPr lang="en-US" sz="2400" dirty="0">
                  <a:solidFill>
                    <a:prstClr val="black"/>
                  </a:solidFill>
                  <a:latin typeface="Times New Roman" panose="02020603050405020304" pitchFamily="18" charset="0"/>
                  <a:cs typeface="Times New Roman" panose="02020603050405020304" pitchFamily="18" charset="0"/>
                </a:rPr>
                <a:t>°</a:t>
              </a:r>
              <a:r>
                <a:rPr lang="en-US" sz="2400" dirty="0">
                  <a:solidFill>
                    <a:prstClr val="black"/>
                  </a:solidFill>
                  <a:latin typeface="Calibri" panose="020F0502020204030204"/>
                </a:rPr>
                <a:t>C</a:t>
              </a:r>
            </a:p>
            <a:p>
              <a:r>
                <a:rPr lang="en-US" sz="2400" dirty="0">
                  <a:solidFill>
                    <a:prstClr val="black"/>
                  </a:solidFill>
                  <a:latin typeface="Calibri" panose="020F0502020204030204"/>
                </a:rPr>
                <a:t>t=2 days</a:t>
              </a:r>
            </a:p>
          </p:txBody>
        </p:sp>
      </p:grpSp>
      <p:pic>
        <p:nvPicPr>
          <p:cNvPr id="18" name="Picture 17">
            <a:extLst>
              <a:ext uri="{FF2B5EF4-FFF2-40B4-BE49-F238E27FC236}">
                <a16:creationId xmlns:a16="http://schemas.microsoft.com/office/drawing/2014/main" id="{D032CFEB-CAB6-1D02-8A76-C7F35263B4C3}"/>
              </a:ext>
            </a:extLst>
          </p:cNvPr>
          <p:cNvPicPr>
            <a:picLocks noChangeAspect="1"/>
          </p:cNvPicPr>
          <p:nvPr/>
        </p:nvPicPr>
        <p:blipFill>
          <a:blip r:embed="rId4"/>
          <a:stretch>
            <a:fillRect/>
          </a:stretch>
        </p:blipFill>
        <p:spPr>
          <a:xfrm>
            <a:off x="4858492" y="570905"/>
            <a:ext cx="7209576" cy="5407745"/>
          </a:xfrm>
          <a:prstGeom prst="rect">
            <a:avLst/>
          </a:prstGeom>
        </p:spPr>
      </p:pic>
    </p:spTree>
    <p:extLst>
      <p:ext uri="{BB962C8B-B14F-4D97-AF65-F5344CB8AC3E}">
        <p14:creationId xmlns:p14="http://schemas.microsoft.com/office/powerpoint/2010/main" val="22844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FB1DE6-36DE-2B07-D73A-0708FA9AF58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87B9139-2B30-A2C3-AFE4-A4A951294F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88" t="4019" r="1347"/>
          <a:stretch/>
        </p:blipFill>
        <p:spPr>
          <a:xfrm>
            <a:off x="3465878" y="575353"/>
            <a:ext cx="8715360" cy="6282647"/>
          </a:xfrm>
          <a:prstGeom prst="rect">
            <a:avLst/>
          </a:prstGeom>
        </p:spPr>
      </p:pic>
      <p:sp>
        <p:nvSpPr>
          <p:cNvPr id="5" name="TextBox 4">
            <a:extLst>
              <a:ext uri="{FF2B5EF4-FFF2-40B4-BE49-F238E27FC236}">
                <a16:creationId xmlns:a16="http://schemas.microsoft.com/office/drawing/2014/main" id="{5401A0FF-174D-C077-9EA8-3150044FDFB2}"/>
              </a:ext>
            </a:extLst>
          </p:cNvPr>
          <p:cNvSpPr txBox="1"/>
          <p:nvPr/>
        </p:nvSpPr>
        <p:spPr>
          <a:xfrm>
            <a:off x="7701906" y="5641224"/>
            <a:ext cx="4490094" cy="12003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 up to ~50 kbar (~150 km), T up to ~2200</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Virtually any P-T path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Large volume capsules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Versatile experimental assembly</a:t>
            </a:r>
          </a:p>
        </p:txBody>
      </p:sp>
      <p:sp>
        <p:nvSpPr>
          <p:cNvPr id="6" name="TextBox 5">
            <a:extLst>
              <a:ext uri="{FF2B5EF4-FFF2-40B4-BE49-F238E27FC236}">
                <a16:creationId xmlns:a16="http://schemas.microsoft.com/office/drawing/2014/main" id="{33D6B604-D82C-A866-B7FD-1078B15B5E3D}"/>
              </a:ext>
            </a:extLst>
          </p:cNvPr>
          <p:cNvSpPr txBox="1"/>
          <p:nvPr/>
        </p:nvSpPr>
        <p:spPr>
          <a:xfrm>
            <a:off x="0" y="16447"/>
            <a:ext cx="1193942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Experimental Methods for Hydrothermal Crystal Growth: Piston-Cylinder Devices</a:t>
            </a:r>
          </a:p>
        </p:txBody>
      </p:sp>
      <p:sp>
        <p:nvSpPr>
          <p:cNvPr id="7" name="TextBox 6">
            <a:extLst>
              <a:ext uri="{FF2B5EF4-FFF2-40B4-BE49-F238E27FC236}">
                <a16:creationId xmlns:a16="http://schemas.microsoft.com/office/drawing/2014/main" id="{696D079B-B062-E43C-A5BA-8A1A98E170C5}"/>
              </a:ext>
            </a:extLst>
          </p:cNvPr>
          <p:cNvSpPr txBox="1"/>
          <p:nvPr/>
        </p:nvSpPr>
        <p:spPr>
          <a:xfrm>
            <a:off x="3456445" y="575353"/>
            <a:ext cx="4837223" cy="369332"/>
          </a:xfrm>
          <a:prstGeom prst="rect">
            <a:avLst/>
          </a:prstGeom>
          <a:noFill/>
        </p:spPr>
        <p:txBody>
          <a:bodyPr wrap="square" rtlCol="0">
            <a:spAutoFit/>
          </a:bodyPr>
          <a:lstStyle/>
          <a:p>
            <a:r>
              <a:rPr lang="en-US" dirty="0"/>
              <a:t>Two of three piston-cylinder devices at Syracuse</a:t>
            </a:r>
          </a:p>
        </p:txBody>
      </p:sp>
      <p:sp>
        <p:nvSpPr>
          <p:cNvPr id="8" name="TextBox 7">
            <a:extLst>
              <a:ext uri="{FF2B5EF4-FFF2-40B4-BE49-F238E27FC236}">
                <a16:creationId xmlns:a16="http://schemas.microsoft.com/office/drawing/2014/main" id="{6BAC2E34-0714-2A61-DDE3-25368CE0AEE9}"/>
              </a:ext>
            </a:extLst>
          </p:cNvPr>
          <p:cNvSpPr txBox="1"/>
          <p:nvPr/>
        </p:nvSpPr>
        <p:spPr>
          <a:xfrm>
            <a:off x="10762" y="1358552"/>
            <a:ext cx="3455116" cy="5155257"/>
          </a:xfrm>
          <a:prstGeom prst="rect">
            <a:avLst/>
          </a:prstGeom>
          <a:noFill/>
        </p:spPr>
        <p:txBody>
          <a:bodyPr wrap="square" rtlCol="0">
            <a:spAutoFit/>
          </a:bodyPr>
          <a:lstStyle/>
          <a:p>
            <a:pPr marL="342900" indent="-342900">
              <a:spcAft>
                <a:spcPts val="600"/>
              </a:spcAft>
              <a:buAutoNum type="arabicPeriod"/>
            </a:pPr>
            <a:r>
              <a:rPr lang="en-US" sz="1600" dirty="0">
                <a:solidFill>
                  <a:schemeClr val="bg1"/>
                </a:solidFill>
              </a:rPr>
              <a:t>We can control most experimental parameters to closely mimic conditions in the Earth.</a:t>
            </a:r>
          </a:p>
          <a:p>
            <a:pPr marL="342900" indent="-342900">
              <a:spcAft>
                <a:spcPts val="600"/>
              </a:spcAft>
              <a:buAutoNum type="arabicPeriod"/>
            </a:pPr>
            <a:r>
              <a:rPr lang="en-US" sz="1600" dirty="0">
                <a:solidFill>
                  <a:schemeClr val="bg1"/>
                </a:solidFill>
              </a:rPr>
              <a:t>Compared to other high P-T devices, experimental volumes are significantly larger.</a:t>
            </a:r>
          </a:p>
          <a:p>
            <a:pPr marL="342900" indent="-342900">
              <a:spcAft>
                <a:spcPts val="600"/>
              </a:spcAft>
              <a:buAutoNum type="arabicPeriod"/>
            </a:pPr>
            <a:r>
              <a:rPr lang="en-US" sz="1600" dirty="0">
                <a:solidFill>
                  <a:schemeClr val="bg1"/>
                </a:solidFill>
              </a:rPr>
              <a:t>Can grow most rock-forming minerals in a few days</a:t>
            </a:r>
          </a:p>
          <a:p>
            <a:pPr marL="342900" indent="-342900">
              <a:spcAft>
                <a:spcPts val="600"/>
              </a:spcAft>
              <a:buAutoNum type="arabicPeriod"/>
            </a:pPr>
            <a:r>
              <a:rPr lang="en-US" sz="1600" dirty="0">
                <a:solidFill>
                  <a:schemeClr val="bg1"/>
                </a:solidFill>
              </a:rPr>
              <a:t>Aqueous fluid-rich experiments promote chemical equilibrium during crystal growth.</a:t>
            </a:r>
          </a:p>
          <a:p>
            <a:pPr marL="342900" indent="-342900">
              <a:spcAft>
                <a:spcPts val="600"/>
              </a:spcAft>
              <a:buAutoNum type="arabicPeriod"/>
            </a:pPr>
            <a:r>
              <a:rPr lang="en-US" sz="1600" dirty="0">
                <a:solidFill>
                  <a:schemeClr val="bg1"/>
                </a:solidFill>
              </a:rPr>
              <a:t>Solubilities of minerals in aqueous fluids are significantly higher at high P, which promotes chemical equilibrium during crystallization.</a:t>
            </a:r>
          </a:p>
          <a:p>
            <a:pPr marL="342900" indent="-342900">
              <a:spcAft>
                <a:spcPts val="600"/>
              </a:spcAft>
              <a:buAutoNum type="arabicPeriod"/>
            </a:pPr>
            <a:r>
              <a:rPr lang="en-US" sz="1600" dirty="0">
                <a:solidFill>
                  <a:schemeClr val="bg1"/>
                </a:solidFill>
              </a:rPr>
              <a:t>Can be combined with the flux method described earlier to grow large crystals (from abnormal starting materials).</a:t>
            </a:r>
          </a:p>
        </p:txBody>
      </p:sp>
      <p:sp>
        <p:nvSpPr>
          <p:cNvPr id="9" name="Rectangle 8">
            <a:extLst>
              <a:ext uri="{FF2B5EF4-FFF2-40B4-BE49-F238E27FC236}">
                <a16:creationId xmlns:a16="http://schemas.microsoft.com/office/drawing/2014/main" id="{885F4410-6466-71C7-3688-9340B35C7987}"/>
              </a:ext>
            </a:extLst>
          </p:cNvPr>
          <p:cNvSpPr/>
          <p:nvPr/>
        </p:nvSpPr>
        <p:spPr>
          <a:xfrm>
            <a:off x="10762" y="3548790"/>
            <a:ext cx="3338494" cy="1906698"/>
          </a:xfrm>
          <a:prstGeom prst="rect">
            <a:avLst/>
          </a:prstGeom>
          <a:no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C960C3F-DD78-27E0-2AA1-22C256CB2BF4}"/>
              </a:ext>
            </a:extLst>
          </p:cNvPr>
          <p:cNvSpPr txBox="1"/>
          <p:nvPr/>
        </p:nvSpPr>
        <p:spPr>
          <a:xfrm>
            <a:off x="35897" y="442688"/>
            <a:ext cx="3455116" cy="1200329"/>
          </a:xfrm>
          <a:prstGeom prst="rect">
            <a:avLst/>
          </a:prstGeom>
          <a:noFill/>
        </p:spPr>
        <p:txBody>
          <a:bodyPr wrap="square" rtlCol="0">
            <a:spAutoFit/>
          </a:bodyPr>
          <a:lstStyle/>
          <a:p>
            <a:r>
              <a:rPr lang="en-US" sz="1800" dirty="0">
                <a:solidFill>
                  <a:schemeClr val="bg1"/>
                </a:solidFill>
              </a:rPr>
              <a:t>Piston-cylinder methods are preferred for most of my group’s research because:</a:t>
            </a:r>
          </a:p>
          <a:p>
            <a:endParaRPr lang="en-US" dirty="0"/>
          </a:p>
        </p:txBody>
      </p:sp>
    </p:spTree>
    <p:extLst>
      <p:ext uri="{BB962C8B-B14F-4D97-AF65-F5344CB8AC3E}">
        <p14:creationId xmlns:p14="http://schemas.microsoft.com/office/powerpoint/2010/main" val="3260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27A52-6DD5-757D-8DA7-AD381C5D140C}"/>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C0E73AE0-222F-9327-617B-9FB84D8C599F}"/>
              </a:ext>
            </a:extLst>
          </p:cNvPr>
          <p:cNvPicPr>
            <a:picLocks noChangeAspect="1"/>
          </p:cNvPicPr>
          <p:nvPr/>
        </p:nvPicPr>
        <p:blipFill>
          <a:blip r:embed="rId3"/>
          <a:stretch>
            <a:fillRect/>
          </a:stretch>
        </p:blipFill>
        <p:spPr>
          <a:xfrm>
            <a:off x="5424580" y="858522"/>
            <a:ext cx="6223330" cy="6051356"/>
          </a:xfrm>
          <a:prstGeom prst="rect">
            <a:avLst/>
          </a:prstGeom>
        </p:spPr>
      </p:pic>
      <p:pic>
        <p:nvPicPr>
          <p:cNvPr id="5" name="Picture 4">
            <a:extLst>
              <a:ext uri="{FF2B5EF4-FFF2-40B4-BE49-F238E27FC236}">
                <a16:creationId xmlns:a16="http://schemas.microsoft.com/office/drawing/2014/main" id="{6D40E6DB-24FC-AA12-3DEB-A827AB47F9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52" t="3079" r="1346" b="5731"/>
          <a:stretch/>
        </p:blipFill>
        <p:spPr>
          <a:xfrm>
            <a:off x="-4697" y="889001"/>
            <a:ext cx="5488611" cy="5968999"/>
          </a:xfrm>
          <a:prstGeom prst="rect">
            <a:avLst/>
          </a:prstGeom>
        </p:spPr>
      </p:pic>
      <p:sp>
        <p:nvSpPr>
          <p:cNvPr id="2" name="TextBox 1">
            <a:extLst>
              <a:ext uri="{FF2B5EF4-FFF2-40B4-BE49-F238E27FC236}">
                <a16:creationId xmlns:a16="http://schemas.microsoft.com/office/drawing/2014/main" id="{498DF3BE-03BA-AD59-2593-0FFCCFFFD8C5}"/>
              </a:ext>
            </a:extLst>
          </p:cNvPr>
          <p:cNvSpPr txBox="1"/>
          <p:nvPr/>
        </p:nvSpPr>
        <p:spPr>
          <a:xfrm>
            <a:off x="0" y="0"/>
            <a:ext cx="795615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Piston-cylinder details: Some Details on How it Works</a:t>
            </a:r>
          </a:p>
        </p:txBody>
      </p:sp>
      <p:grpSp>
        <p:nvGrpSpPr>
          <p:cNvPr id="25" name="Group 24">
            <a:extLst>
              <a:ext uri="{FF2B5EF4-FFF2-40B4-BE49-F238E27FC236}">
                <a16:creationId xmlns:a16="http://schemas.microsoft.com/office/drawing/2014/main" id="{57E2EABA-5F95-96E4-0735-B20ADBFFEA31}"/>
              </a:ext>
            </a:extLst>
          </p:cNvPr>
          <p:cNvGrpSpPr/>
          <p:nvPr/>
        </p:nvGrpSpPr>
        <p:grpSpPr>
          <a:xfrm>
            <a:off x="8339134" y="2401887"/>
            <a:ext cx="219080" cy="768263"/>
            <a:chOff x="8339134" y="2401887"/>
            <a:chExt cx="219080" cy="768263"/>
          </a:xfrm>
        </p:grpSpPr>
        <p:pic>
          <p:nvPicPr>
            <p:cNvPr id="3" name="Picture 8">
              <a:extLst>
                <a:ext uri="{FF2B5EF4-FFF2-40B4-BE49-F238E27FC236}">
                  <a16:creationId xmlns:a16="http://schemas.microsoft.com/office/drawing/2014/main" id="{9F13D89F-68A5-DB27-7DA9-46482556241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27" t="8783" r="46013" b="11636"/>
            <a:stretch/>
          </p:blipFill>
          <p:spPr bwMode="auto">
            <a:xfrm>
              <a:off x="8339138" y="2584450"/>
              <a:ext cx="219076" cy="58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F8E88130-FEA9-8656-B7F2-A6A92438C258}"/>
                </a:ext>
              </a:extLst>
            </p:cNvPr>
            <p:cNvSpPr/>
            <p:nvPr/>
          </p:nvSpPr>
          <p:spPr>
            <a:xfrm>
              <a:off x="8339134" y="2401887"/>
              <a:ext cx="219076" cy="180975"/>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CDFCC29E-2867-3F03-AA87-512ABE5CB31F}"/>
                </a:ext>
              </a:extLst>
            </p:cNvPr>
            <p:cNvCxnSpPr>
              <a:stCxn id="24" idx="0"/>
              <a:endCxn id="24" idx="2"/>
            </p:cNvCxnSpPr>
            <p:nvPr/>
          </p:nvCxnSpPr>
          <p:spPr>
            <a:xfrm>
              <a:off x="8448672" y="2401887"/>
              <a:ext cx="0" cy="18097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23D8207-792F-D3C2-334C-238B5A4E85C5}"/>
                </a:ext>
              </a:extLst>
            </p:cNvPr>
            <p:cNvCxnSpPr/>
            <p:nvPr/>
          </p:nvCxnSpPr>
          <p:spPr>
            <a:xfrm>
              <a:off x="8440735" y="2401887"/>
              <a:ext cx="0" cy="18097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 name="Straight Arrow Connector 5">
            <a:extLst>
              <a:ext uri="{FF2B5EF4-FFF2-40B4-BE49-F238E27FC236}">
                <a16:creationId xmlns:a16="http://schemas.microsoft.com/office/drawing/2014/main" id="{62E78BF2-FBAB-4E5B-1973-3D9B4C30B0D1}"/>
              </a:ext>
            </a:extLst>
          </p:cNvPr>
          <p:cNvCxnSpPr>
            <a:cxnSpLocks/>
          </p:cNvCxnSpPr>
          <p:nvPr/>
        </p:nvCxnSpPr>
        <p:spPr>
          <a:xfrm flipH="1">
            <a:off x="3632200" y="2705343"/>
            <a:ext cx="3613136" cy="234707"/>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9ED8906C-C713-E26B-AB86-9FB2CFA23A09}"/>
              </a:ext>
            </a:extLst>
          </p:cNvPr>
          <p:cNvGrpSpPr/>
          <p:nvPr/>
        </p:nvGrpSpPr>
        <p:grpSpPr>
          <a:xfrm>
            <a:off x="0" y="883961"/>
            <a:ext cx="5483914" cy="5600700"/>
            <a:chOff x="-25400" y="889000"/>
            <a:chExt cx="5483914" cy="5600700"/>
          </a:xfrm>
        </p:grpSpPr>
        <p:grpSp>
          <p:nvGrpSpPr>
            <p:cNvPr id="30" name="Group 29">
              <a:extLst>
                <a:ext uri="{FF2B5EF4-FFF2-40B4-BE49-F238E27FC236}">
                  <a16:creationId xmlns:a16="http://schemas.microsoft.com/office/drawing/2014/main" id="{A9503082-FF69-B9DC-AF13-DCB8D784B856}"/>
                </a:ext>
              </a:extLst>
            </p:cNvPr>
            <p:cNvGrpSpPr/>
            <p:nvPr/>
          </p:nvGrpSpPr>
          <p:grpSpPr>
            <a:xfrm>
              <a:off x="-25400" y="889000"/>
              <a:ext cx="5483914" cy="5600700"/>
              <a:chOff x="-5194300" y="523220"/>
              <a:chExt cx="4673600" cy="4747280"/>
            </a:xfrm>
          </p:grpSpPr>
          <p:sp>
            <p:nvSpPr>
              <p:cNvPr id="29" name="Rectangle 28">
                <a:extLst>
                  <a:ext uri="{FF2B5EF4-FFF2-40B4-BE49-F238E27FC236}">
                    <a16:creationId xmlns:a16="http://schemas.microsoft.com/office/drawing/2014/main" id="{EE7DEA65-590B-25E3-D089-3C0746178CDB}"/>
                  </a:ext>
                </a:extLst>
              </p:cNvPr>
              <p:cNvSpPr/>
              <p:nvPr/>
            </p:nvSpPr>
            <p:spPr>
              <a:xfrm>
                <a:off x="-5194300" y="523220"/>
                <a:ext cx="4673600" cy="47472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Water is a </a:t>
                </a:r>
              </a:p>
            </p:txBody>
          </p:sp>
          <p:grpSp>
            <p:nvGrpSpPr>
              <p:cNvPr id="28" name="Group 27">
                <a:extLst>
                  <a:ext uri="{FF2B5EF4-FFF2-40B4-BE49-F238E27FC236}">
                    <a16:creationId xmlns:a16="http://schemas.microsoft.com/office/drawing/2014/main" id="{7F5AF4ED-B467-30F4-8795-AEB8AE4BA91E}"/>
                  </a:ext>
                </a:extLst>
              </p:cNvPr>
              <p:cNvGrpSpPr/>
              <p:nvPr/>
            </p:nvGrpSpPr>
            <p:grpSpPr>
              <a:xfrm>
                <a:off x="-5077805" y="710835"/>
                <a:ext cx="4446816" cy="4458430"/>
                <a:chOff x="-5573105" y="252560"/>
                <a:chExt cx="4446816" cy="4458430"/>
              </a:xfrm>
            </p:grpSpPr>
            <p:pic>
              <p:nvPicPr>
                <p:cNvPr id="7" name="Picture 8">
                  <a:extLst>
                    <a:ext uri="{FF2B5EF4-FFF2-40B4-BE49-F238E27FC236}">
                      <a16:creationId xmlns:a16="http://schemas.microsoft.com/office/drawing/2014/main" id="{8D5E0526-7B3A-1D08-A881-46E142C7A9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827" t="8783" r="46013" b="11636"/>
                <a:stretch/>
              </p:blipFill>
              <p:spPr bwMode="auto">
                <a:xfrm>
                  <a:off x="-4071954" y="752077"/>
                  <a:ext cx="1650381" cy="364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a:extLst>
                    <a:ext uri="{FF2B5EF4-FFF2-40B4-BE49-F238E27FC236}">
                      <a16:creationId xmlns:a16="http://schemas.microsoft.com/office/drawing/2014/main" id="{B610EACC-7820-FF74-2406-A4893AEC913B}"/>
                    </a:ext>
                  </a:extLst>
                </p:cNvPr>
                <p:cNvSpPr txBox="1">
                  <a:spLocks noChangeArrowheads="1"/>
                </p:cNvSpPr>
                <p:nvPr/>
              </p:nvSpPr>
              <p:spPr bwMode="auto">
                <a:xfrm>
                  <a:off x="-3637714" y="3602687"/>
                  <a:ext cx="76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Arial" charset="0"/>
                    </a:rPr>
                    <a:t>Pyrex</a:t>
                  </a:r>
                </a:p>
              </p:txBody>
            </p:sp>
            <p:sp>
              <p:nvSpPr>
                <p:cNvPr id="9" name="Text Box 12">
                  <a:extLst>
                    <a:ext uri="{FF2B5EF4-FFF2-40B4-BE49-F238E27FC236}">
                      <a16:creationId xmlns:a16="http://schemas.microsoft.com/office/drawing/2014/main" id="{4678B307-1561-600F-963A-BA9471EDB459}"/>
                    </a:ext>
                  </a:extLst>
                </p:cNvPr>
                <p:cNvSpPr txBox="1">
                  <a:spLocks noChangeArrowheads="1"/>
                </p:cNvSpPr>
                <p:nvPr/>
              </p:nvSpPr>
              <p:spPr bwMode="auto">
                <a:xfrm>
                  <a:off x="-5573105" y="1943139"/>
                  <a:ext cx="15824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SiO</a:t>
                  </a:r>
                  <a:r>
                    <a:rPr kumimoji="0" lang="en-US" sz="1800" b="0" i="0" u="none" strike="noStrike" kern="1200" cap="none" spc="0" normalizeH="0" baseline="-25000" noProof="0" dirty="0">
                      <a:ln>
                        <a:noFill/>
                      </a:ln>
                      <a:solidFill>
                        <a:prstClr val="black"/>
                      </a:solidFill>
                      <a:effectLst/>
                      <a:uLnTx/>
                      <a:uFillTx/>
                      <a:latin typeface="Arial" charset="0"/>
                      <a:ea typeface="+mn-ea"/>
                      <a:cs typeface="Arial" charset="0"/>
                    </a:rPr>
                    <a:t>2</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 (glass)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TiO</a:t>
                  </a:r>
                  <a:r>
                    <a:rPr kumimoji="0" lang="en-US" sz="1800" b="0" i="0" u="none" strike="noStrike" kern="1200" cap="none" spc="0" normalizeH="0" baseline="-25000" noProof="0" dirty="0">
                      <a:ln>
                        <a:noFill/>
                      </a:ln>
                      <a:solidFill>
                        <a:prstClr val="black"/>
                      </a:solidFill>
                      <a:effectLst/>
                      <a:uLnTx/>
                      <a:uFillTx/>
                      <a:latin typeface="Arial" charset="0"/>
                      <a:ea typeface="+mn-ea"/>
                      <a:cs typeface="Arial" charset="0"/>
                    </a:rPr>
                    <a:t>2</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 ZrO</a:t>
                  </a:r>
                  <a:r>
                    <a:rPr kumimoji="0" lang="en-US" sz="1800" b="0" i="0" u="none" strike="noStrike" kern="1200" cap="none" spc="0" normalizeH="0" baseline="-25000" noProof="0" dirty="0">
                      <a:ln>
                        <a:noFill/>
                      </a:ln>
                      <a:solidFill>
                        <a:prstClr val="black"/>
                      </a:solidFill>
                      <a:effectLst/>
                      <a:uLnTx/>
                      <a:uFillTx/>
                      <a:latin typeface="Arial" charset="0"/>
                      <a:ea typeface="+mn-ea"/>
                      <a:cs typeface="Arial" charset="0"/>
                    </a:rPr>
                    <a:t>2</a:t>
                  </a: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distilled water</a:t>
                  </a:r>
                  <a:endParaRPr kumimoji="0" lang="en-US" sz="1800" b="0" i="0" u="none" strike="noStrike" kern="1200" cap="none" spc="0" normalizeH="0" baseline="-25000" noProof="0" dirty="0">
                    <a:ln>
                      <a:noFill/>
                    </a:ln>
                    <a:solidFill>
                      <a:prstClr val="black"/>
                    </a:solidFill>
                    <a:effectLst/>
                    <a:uLnTx/>
                    <a:uFillTx/>
                    <a:latin typeface="Arial" charset="0"/>
                    <a:ea typeface="+mn-ea"/>
                    <a:cs typeface="Arial" charset="0"/>
                  </a:endParaRPr>
                </a:p>
              </p:txBody>
            </p:sp>
            <p:sp>
              <p:nvSpPr>
                <p:cNvPr id="10" name="Line 13">
                  <a:extLst>
                    <a:ext uri="{FF2B5EF4-FFF2-40B4-BE49-F238E27FC236}">
                      <a16:creationId xmlns:a16="http://schemas.microsoft.com/office/drawing/2014/main" id="{E92CA5AB-D545-F8CC-F5B2-63B88D04DB1A}"/>
                    </a:ext>
                  </a:extLst>
                </p:cNvPr>
                <p:cNvSpPr>
                  <a:spLocks noChangeShapeType="1"/>
                </p:cNvSpPr>
                <p:nvPr/>
              </p:nvSpPr>
              <p:spPr bwMode="auto">
                <a:xfrm>
                  <a:off x="-4357587" y="2426348"/>
                  <a:ext cx="907198" cy="120650"/>
                </a:xfrm>
                <a:prstGeom prst="line">
                  <a:avLst/>
                </a:prstGeom>
                <a:noFill/>
                <a:ln w="190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Box 14">
                  <a:extLst>
                    <a:ext uri="{FF2B5EF4-FFF2-40B4-BE49-F238E27FC236}">
                      <a16:creationId xmlns:a16="http://schemas.microsoft.com/office/drawing/2014/main" id="{8E9F2995-CAD9-CB78-DE8F-3B2C204CD297}"/>
                    </a:ext>
                  </a:extLst>
                </p:cNvPr>
                <p:cNvSpPr txBox="1">
                  <a:spLocks noChangeArrowheads="1"/>
                </p:cNvSpPr>
                <p:nvPr/>
              </p:nvSpPr>
              <p:spPr bwMode="auto">
                <a:xfrm>
                  <a:off x="-3569452" y="2948637"/>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Arial" charset="0"/>
                    </a:rPr>
                    <a:t>MgO</a:t>
                  </a:r>
                </a:p>
              </p:txBody>
            </p:sp>
            <p:sp>
              <p:nvSpPr>
                <p:cNvPr id="12" name="Text Box 15">
                  <a:extLst>
                    <a:ext uri="{FF2B5EF4-FFF2-40B4-BE49-F238E27FC236}">
                      <a16:creationId xmlns:a16="http://schemas.microsoft.com/office/drawing/2014/main" id="{E6F2138C-0C7E-6083-2D2A-930DEB4B2F10}"/>
                    </a:ext>
                  </a:extLst>
                </p:cNvPr>
                <p:cNvSpPr txBox="1">
                  <a:spLocks noChangeArrowheads="1"/>
                </p:cNvSpPr>
                <p:nvPr/>
              </p:nvSpPr>
              <p:spPr bwMode="auto">
                <a:xfrm rot="16200000">
                  <a:off x="-3782970" y="1319068"/>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MgO</a:t>
                  </a:r>
                </a:p>
              </p:txBody>
            </p:sp>
            <p:sp>
              <p:nvSpPr>
                <p:cNvPr id="13" name="Text Box 16">
                  <a:extLst>
                    <a:ext uri="{FF2B5EF4-FFF2-40B4-BE49-F238E27FC236}">
                      <a16:creationId xmlns:a16="http://schemas.microsoft.com/office/drawing/2014/main" id="{8D9E1310-513C-3101-897B-BE348935F6BD}"/>
                    </a:ext>
                  </a:extLst>
                </p:cNvPr>
                <p:cNvSpPr txBox="1">
                  <a:spLocks noChangeArrowheads="1"/>
                </p:cNvSpPr>
                <p:nvPr/>
              </p:nvSpPr>
              <p:spPr bwMode="auto">
                <a:xfrm>
                  <a:off x="-2135939" y="3289948"/>
                  <a:ext cx="1009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graphite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heater</a:t>
                  </a:r>
                </a:p>
              </p:txBody>
            </p:sp>
            <p:sp>
              <p:nvSpPr>
                <p:cNvPr id="14" name="Line 17">
                  <a:extLst>
                    <a:ext uri="{FF2B5EF4-FFF2-40B4-BE49-F238E27FC236}">
                      <a16:creationId xmlns:a16="http://schemas.microsoft.com/office/drawing/2014/main" id="{359AF89F-5272-A8AA-4509-29FDD36231F1}"/>
                    </a:ext>
                  </a:extLst>
                </p:cNvPr>
                <p:cNvSpPr>
                  <a:spLocks noChangeShapeType="1"/>
                </p:cNvSpPr>
                <p:nvPr/>
              </p:nvSpPr>
              <p:spPr bwMode="auto">
                <a:xfrm flipH="1">
                  <a:off x="-2789989" y="3502675"/>
                  <a:ext cx="711200" cy="26987"/>
                </a:xfrm>
                <a:prstGeom prst="line">
                  <a:avLst/>
                </a:prstGeom>
                <a:noFill/>
                <a:ln w="190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Box 18">
                  <a:extLst>
                    <a:ext uri="{FF2B5EF4-FFF2-40B4-BE49-F238E27FC236}">
                      <a16:creationId xmlns:a16="http://schemas.microsoft.com/office/drawing/2014/main" id="{BA728CCD-9BE0-A913-A977-70A02213D13A}"/>
                    </a:ext>
                  </a:extLst>
                </p:cNvPr>
                <p:cNvSpPr txBox="1">
                  <a:spLocks noChangeArrowheads="1"/>
                </p:cNvSpPr>
                <p:nvPr/>
              </p:nvSpPr>
              <p:spPr bwMode="auto">
                <a:xfrm>
                  <a:off x="-2135939" y="859487"/>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NaCl</a:t>
                  </a:r>
                </a:p>
              </p:txBody>
            </p:sp>
            <p:sp>
              <p:nvSpPr>
                <p:cNvPr id="16" name="Text Box 19">
                  <a:extLst>
                    <a:ext uri="{FF2B5EF4-FFF2-40B4-BE49-F238E27FC236}">
                      <a16:creationId xmlns:a16="http://schemas.microsoft.com/office/drawing/2014/main" id="{446D22C2-F0FE-2F25-5FCE-3BE0863A6AC7}"/>
                    </a:ext>
                  </a:extLst>
                </p:cNvPr>
                <p:cNvSpPr txBox="1">
                  <a:spLocks noChangeArrowheads="1"/>
                </p:cNvSpPr>
                <p:nvPr/>
              </p:nvSpPr>
              <p:spPr bwMode="auto">
                <a:xfrm>
                  <a:off x="-2135939" y="1488137"/>
                  <a:ext cx="74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charset="0"/>
                      <a:ea typeface="+mn-ea"/>
                      <a:cs typeface="Arial" charset="0"/>
                    </a:rPr>
                    <a:t>pyrex</a:t>
                  </a: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7" name="Line 20">
                  <a:extLst>
                    <a:ext uri="{FF2B5EF4-FFF2-40B4-BE49-F238E27FC236}">
                      <a16:creationId xmlns:a16="http://schemas.microsoft.com/office/drawing/2014/main" id="{08E87F99-9B3A-223D-293E-6FB9DC24118B}"/>
                    </a:ext>
                  </a:extLst>
                </p:cNvPr>
                <p:cNvSpPr>
                  <a:spLocks noChangeShapeType="1"/>
                </p:cNvSpPr>
                <p:nvPr/>
              </p:nvSpPr>
              <p:spPr bwMode="auto">
                <a:xfrm flipH="1">
                  <a:off x="-2556627" y="1078562"/>
                  <a:ext cx="463550" cy="161925"/>
                </a:xfrm>
                <a:prstGeom prst="line">
                  <a:avLst/>
                </a:prstGeom>
                <a:noFill/>
                <a:ln w="190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Line 21">
                  <a:extLst>
                    <a:ext uri="{FF2B5EF4-FFF2-40B4-BE49-F238E27FC236}">
                      <a16:creationId xmlns:a16="http://schemas.microsoft.com/office/drawing/2014/main" id="{5EB260FE-625A-43E3-21C7-1CD623E73D70}"/>
                    </a:ext>
                  </a:extLst>
                </p:cNvPr>
                <p:cNvSpPr>
                  <a:spLocks noChangeShapeType="1"/>
                </p:cNvSpPr>
                <p:nvPr/>
              </p:nvSpPr>
              <p:spPr bwMode="auto">
                <a:xfrm flipH="1">
                  <a:off x="-2718552" y="1681810"/>
                  <a:ext cx="654050" cy="134938"/>
                </a:xfrm>
                <a:prstGeom prst="line">
                  <a:avLst/>
                </a:prstGeom>
                <a:noFill/>
                <a:ln w="190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ine 22">
                  <a:extLst>
                    <a:ext uri="{FF2B5EF4-FFF2-40B4-BE49-F238E27FC236}">
                      <a16:creationId xmlns:a16="http://schemas.microsoft.com/office/drawing/2014/main" id="{4B6430B7-C4B7-1462-D5FA-68A66371CA67}"/>
                    </a:ext>
                  </a:extLst>
                </p:cNvPr>
                <p:cNvSpPr>
                  <a:spLocks noChangeShapeType="1"/>
                </p:cNvSpPr>
                <p:nvPr/>
              </p:nvSpPr>
              <p:spPr bwMode="auto">
                <a:xfrm flipH="1">
                  <a:off x="-2932864" y="2489848"/>
                  <a:ext cx="844550" cy="120650"/>
                </a:xfrm>
                <a:prstGeom prst="line">
                  <a:avLst/>
                </a:prstGeom>
                <a:noFill/>
                <a:ln w="190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Box 23">
                  <a:extLst>
                    <a:ext uri="{FF2B5EF4-FFF2-40B4-BE49-F238E27FC236}">
                      <a16:creationId xmlns:a16="http://schemas.microsoft.com/office/drawing/2014/main" id="{11A5C538-822D-D36C-5241-EB2C3626FA57}"/>
                    </a:ext>
                  </a:extLst>
                </p:cNvPr>
                <p:cNvSpPr txBox="1">
                  <a:spLocks noChangeArrowheads="1"/>
                </p:cNvSpPr>
                <p:nvPr/>
              </p:nvSpPr>
              <p:spPr bwMode="auto">
                <a:xfrm>
                  <a:off x="-2135939" y="2266012"/>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Ag</a:t>
                  </a:r>
                </a:p>
              </p:txBody>
            </p:sp>
            <p:sp>
              <p:nvSpPr>
                <p:cNvPr id="21" name="Line 20">
                  <a:extLst>
                    <a:ext uri="{FF2B5EF4-FFF2-40B4-BE49-F238E27FC236}">
                      <a16:creationId xmlns:a16="http://schemas.microsoft.com/office/drawing/2014/main" id="{01C18D00-B707-F68C-62EE-84CBEA77AF2A}"/>
                    </a:ext>
                  </a:extLst>
                </p:cNvPr>
                <p:cNvSpPr>
                  <a:spLocks noChangeShapeType="1"/>
                </p:cNvSpPr>
                <p:nvPr/>
              </p:nvSpPr>
              <p:spPr bwMode="auto">
                <a:xfrm flipH="1">
                  <a:off x="-3234820" y="523220"/>
                  <a:ext cx="463550" cy="161925"/>
                </a:xfrm>
                <a:prstGeom prst="line">
                  <a:avLst/>
                </a:prstGeom>
                <a:noFill/>
                <a:ln w="190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239A6A0E-C149-EB83-D494-B7A703B3B685}"/>
                    </a:ext>
                  </a:extLst>
                </p:cNvPr>
                <p:cNvCxnSpPr/>
                <p:nvPr/>
              </p:nvCxnSpPr>
              <p:spPr>
                <a:xfrm>
                  <a:off x="-3579091" y="4710990"/>
                  <a:ext cx="66907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6E53FE6-2999-7A72-906E-A1D8280EA791}"/>
                    </a:ext>
                  </a:extLst>
                </p:cNvPr>
                <p:cNvSpPr txBox="1"/>
                <p:nvPr/>
              </p:nvSpPr>
              <p:spPr>
                <a:xfrm>
                  <a:off x="-3664702" y="4329760"/>
                  <a:ext cx="84029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 mm</a:t>
                  </a:r>
                </a:p>
              </p:txBody>
            </p:sp>
            <p:sp>
              <p:nvSpPr>
                <p:cNvPr id="27" name="Text Box 18">
                  <a:extLst>
                    <a:ext uri="{FF2B5EF4-FFF2-40B4-BE49-F238E27FC236}">
                      <a16:creationId xmlns:a16="http://schemas.microsoft.com/office/drawing/2014/main" id="{771935FD-F424-D5E8-3CEE-DDB4D0761F44}"/>
                    </a:ext>
                  </a:extLst>
                </p:cNvPr>
                <p:cNvSpPr txBox="1">
                  <a:spLocks noChangeArrowheads="1"/>
                </p:cNvSpPr>
                <p:nvPr/>
              </p:nvSpPr>
              <p:spPr bwMode="auto">
                <a:xfrm>
                  <a:off x="-2805177" y="252560"/>
                  <a:ext cx="1582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thermocouple</a:t>
                  </a:r>
                </a:p>
              </p:txBody>
            </p:sp>
          </p:grpSp>
        </p:grpSp>
        <p:sp>
          <p:nvSpPr>
            <p:cNvPr id="26" name="TextBox 25">
              <a:extLst>
                <a:ext uri="{FF2B5EF4-FFF2-40B4-BE49-F238E27FC236}">
                  <a16:creationId xmlns:a16="http://schemas.microsoft.com/office/drawing/2014/main" id="{AD9D1901-6CDB-4AA7-FA40-FC4C5A43B38E}"/>
                </a:ext>
              </a:extLst>
            </p:cNvPr>
            <p:cNvSpPr txBox="1"/>
            <p:nvPr/>
          </p:nvSpPr>
          <p:spPr>
            <a:xfrm>
              <a:off x="-25400" y="4130213"/>
              <a:ext cx="2022193" cy="155427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Water is the solvent in these types of runs</a:t>
              </a:r>
            </a:p>
            <a:p>
              <a:pPr marL="285750" indent="-285750">
                <a:spcAft>
                  <a:spcPts val="600"/>
                </a:spcAft>
                <a:buFont typeface="Arial" panose="020B0604020202020204" pitchFamily="34" charset="0"/>
                <a:buChar char="•"/>
              </a:pPr>
              <a:r>
                <a:rPr lang="en-US" dirty="0"/>
                <a:t>No water, no crystals</a:t>
              </a:r>
            </a:p>
          </p:txBody>
        </p:sp>
        <p:sp>
          <p:nvSpPr>
            <p:cNvPr id="33" name="TextBox 32">
              <a:extLst>
                <a:ext uri="{FF2B5EF4-FFF2-40B4-BE49-F238E27FC236}">
                  <a16:creationId xmlns:a16="http://schemas.microsoft.com/office/drawing/2014/main" id="{2715677E-0DD5-F643-050B-AD2A80CC0CBB}"/>
                </a:ext>
              </a:extLst>
            </p:cNvPr>
            <p:cNvSpPr txBox="1"/>
            <p:nvPr/>
          </p:nvSpPr>
          <p:spPr>
            <a:xfrm>
              <a:off x="111293" y="1270000"/>
              <a:ext cx="1277914" cy="369332"/>
            </a:xfrm>
            <a:prstGeom prst="rect">
              <a:avLst/>
            </a:prstGeom>
            <a:noFill/>
          </p:spPr>
          <p:txBody>
            <a:bodyPr wrap="none" rtlCol="0">
              <a:spAutoFit/>
            </a:bodyPr>
            <a:lstStyle/>
            <a:p>
              <a:r>
                <a:rPr lang="en-US" dirty="0"/>
                <a:t>Solid media</a:t>
              </a:r>
            </a:p>
          </p:txBody>
        </p:sp>
      </p:grpSp>
    </p:spTree>
    <p:extLst>
      <p:ext uri="{BB962C8B-B14F-4D97-AF65-F5344CB8AC3E}">
        <p14:creationId xmlns:p14="http://schemas.microsoft.com/office/powerpoint/2010/main" val="219679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B23C4DA-24CE-F0BD-BEDB-CE70FCB50FC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D039F4D-12BF-3A9A-BD77-38385D47FCDB}"/>
              </a:ext>
            </a:extLst>
          </p:cNvPr>
          <p:cNvSpPr txBox="1"/>
          <p:nvPr/>
        </p:nvSpPr>
        <p:spPr>
          <a:xfrm>
            <a:off x="0" y="0"/>
            <a:ext cx="647844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Fabricating piston-cylinder pressure vessels</a:t>
            </a:r>
          </a:p>
        </p:txBody>
      </p:sp>
      <p:grpSp>
        <p:nvGrpSpPr>
          <p:cNvPr id="7" name="Group 6">
            <a:extLst>
              <a:ext uri="{FF2B5EF4-FFF2-40B4-BE49-F238E27FC236}">
                <a16:creationId xmlns:a16="http://schemas.microsoft.com/office/drawing/2014/main" id="{4BD16747-5CC6-DC24-0AA1-E23C8BB25606}"/>
              </a:ext>
            </a:extLst>
          </p:cNvPr>
          <p:cNvGrpSpPr/>
          <p:nvPr/>
        </p:nvGrpSpPr>
        <p:grpSpPr>
          <a:xfrm>
            <a:off x="0" y="523220"/>
            <a:ext cx="2814502" cy="3752668"/>
            <a:chOff x="0" y="523220"/>
            <a:chExt cx="2814502" cy="3752668"/>
          </a:xfrm>
        </p:grpSpPr>
        <p:pic>
          <p:nvPicPr>
            <p:cNvPr id="3" name="Picture 2" descr="Several metal discs on a table&#10;&#10;Description automatically generated">
              <a:extLst>
                <a:ext uri="{FF2B5EF4-FFF2-40B4-BE49-F238E27FC236}">
                  <a16:creationId xmlns:a16="http://schemas.microsoft.com/office/drawing/2014/main" id="{0970A73D-713C-A32D-556C-63F540F919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3220"/>
              <a:ext cx="2814501" cy="3752668"/>
            </a:xfrm>
            <a:prstGeom prst="rect">
              <a:avLst/>
            </a:prstGeom>
          </p:spPr>
        </p:pic>
        <p:sp>
          <p:nvSpPr>
            <p:cNvPr id="4" name="TextBox 3">
              <a:extLst>
                <a:ext uri="{FF2B5EF4-FFF2-40B4-BE49-F238E27FC236}">
                  <a16:creationId xmlns:a16="http://schemas.microsoft.com/office/drawing/2014/main" id="{8E7894F9-E7B6-4BF5-2646-E3910D48752A}"/>
                </a:ext>
              </a:extLst>
            </p:cNvPr>
            <p:cNvSpPr txBox="1"/>
            <p:nvPr/>
          </p:nvSpPr>
          <p:spPr>
            <a:xfrm>
              <a:off x="0" y="3296428"/>
              <a:ext cx="2814502" cy="9236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Fine machining to produce interference with 1</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included angle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B05B5344-FB80-CA68-F4F1-D2EC75FB6B3C}"/>
              </a:ext>
            </a:extLst>
          </p:cNvPr>
          <p:cNvGrpSpPr/>
          <p:nvPr/>
        </p:nvGrpSpPr>
        <p:grpSpPr>
          <a:xfrm>
            <a:off x="2814501" y="523220"/>
            <a:ext cx="5629002" cy="3752668"/>
            <a:chOff x="2814501" y="523220"/>
            <a:chExt cx="5629002" cy="3752668"/>
          </a:xfrm>
        </p:grpSpPr>
        <p:pic>
          <p:nvPicPr>
            <p:cNvPr id="9" name="Picture 8" descr="A round metal object on a floor&#10;&#10;Description automatically generated">
              <a:extLst>
                <a:ext uri="{FF2B5EF4-FFF2-40B4-BE49-F238E27FC236}">
                  <a16:creationId xmlns:a16="http://schemas.microsoft.com/office/drawing/2014/main" id="{4504897F-4ECD-0599-700D-311CC6851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9002" y="523220"/>
              <a:ext cx="2814501" cy="3752668"/>
            </a:xfrm>
            <a:prstGeom prst="rect">
              <a:avLst/>
            </a:prstGeom>
          </p:spPr>
        </p:pic>
        <p:pic>
          <p:nvPicPr>
            <p:cNvPr id="11" name="Picture 10" descr="A hand holding a grey cylinder&#10;&#10;Description automatically generated">
              <a:extLst>
                <a:ext uri="{FF2B5EF4-FFF2-40B4-BE49-F238E27FC236}">
                  <a16:creationId xmlns:a16="http://schemas.microsoft.com/office/drawing/2014/main" id="{BB9CB5B9-F93E-0C88-67AE-B1919B051E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4501" y="523220"/>
              <a:ext cx="2814501" cy="3752668"/>
            </a:xfrm>
            <a:prstGeom prst="rect">
              <a:avLst/>
            </a:prstGeom>
          </p:spPr>
        </p:pic>
        <p:sp>
          <p:nvSpPr>
            <p:cNvPr id="6" name="TextBox 5">
              <a:extLst>
                <a:ext uri="{FF2B5EF4-FFF2-40B4-BE49-F238E27FC236}">
                  <a16:creationId xmlns:a16="http://schemas.microsoft.com/office/drawing/2014/main" id="{8A12E293-505E-59A7-BEBF-96660EEAF31F}"/>
                </a:ext>
              </a:extLst>
            </p:cNvPr>
            <p:cNvSpPr txBox="1"/>
            <p:nvPr/>
          </p:nvSpPr>
          <p:spPr>
            <a:xfrm>
              <a:off x="4605651" y="3555434"/>
              <a:ext cx="3331017" cy="646331"/>
            </a:xfrm>
            <a:prstGeom prst="rect">
              <a:avLst/>
            </a:prstGeom>
            <a:solidFill>
              <a:srgbClr val="59534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It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requires ~100 tons to </a:t>
              </a:r>
              <a:r>
                <a:rPr lang="en-US" dirty="0">
                  <a:solidFill>
                    <a:prstClr val="white"/>
                  </a:solidFill>
                  <a:latin typeface="Calibri" panose="020F0502020204030204"/>
                </a:rPr>
                <a:t>p</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ush the carbide core into ring #2</a:t>
              </a:r>
            </a:p>
          </p:txBody>
        </p:sp>
      </p:grpSp>
      <p:pic>
        <p:nvPicPr>
          <p:cNvPr id="13" name="Picture 12" descr="A machine with gauges and pressure gauges&#10;&#10;Description automatically generated">
            <a:extLst>
              <a:ext uri="{FF2B5EF4-FFF2-40B4-BE49-F238E27FC236}">
                <a16:creationId xmlns:a16="http://schemas.microsoft.com/office/drawing/2014/main" id="{C50E9BFE-9F9C-2E81-7372-885FE927D1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2703" y="970001"/>
            <a:ext cx="4491687" cy="5988916"/>
          </a:xfrm>
          <a:prstGeom prst="rect">
            <a:avLst/>
          </a:prstGeom>
        </p:spPr>
      </p:pic>
      <p:pic>
        <p:nvPicPr>
          <p:cNvPr id="5" name="Picture 4" descr="A machine with gauges and pressure gauges&#10;&#10;Description automatically generated">
            <a:extLst>
              <a:ext uri="{FF2B5EF4-FFF2-40B4-BE49-F238E27FC236}">
                <a16:creationId xmlns:a16="http://schemas.microsoft.com/office/drawing/2014/main" id="{3BBA1DCC-C781-106B-1C9D-BD1EACDF21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970001"/>
            <a:ext cx="4491687" cy="5988916"/>
          </a:xfrm>
          <a:prstGeom prst="rect">
            <a:avLst/>
          </a:prstGeom>
        </p:spPr>
      </p:pic>
      <p:sp>
        <p:nvSpPr>
          <p:cNvPr id="10" name="TextBox 9">
            <a:extLst>
              <a:ext uri="{FF2B5EF4-FFF2-40B4-BE49-F238E27FC236}">
                <a16:creationId xmlns:a16="http://schemas.microsoft.com/office/drawing/2014/main" id="{478494CF-FAB0-AC68-702D-843DE67DCDED}"/>
              </a:ext>
            </a:extLst>
          </p:cNvPr>
          <p:cNvSpPr txBox="1"/>
          <p:nvPr/>
        </p:nvSpPr>
        <p:spPr>
          <a:xfrm>
            <a:off x="3174894" y="4917463"/>
            <a:ext cx="3211519" cy="923330"/>
          </a:xfrm>
          <a:prstGeom prst="rect">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 the big press with 200-ton ram and 6-inch stroke to push in the core</a:t>
            </a:r>
          </a:p>
        </p:txBody>
      </p:sp>
      <p:grpSp>
        <p:nvGrpSpPr>
          <p:cNvPr id="16" name="Group 15">
            <a:extLst>
              <a:ext uri="{FF2B5EF4-FFF2-40B4-BE49-F238E27FC236}">
                <a16:creationId xmlns:a16="http://schemas.microsoft.com/office/drawing/2014/main" id="{6DE94527-E261-F8E5-6E54-F52A6FFD50E1}"/>
              </a:ext>
            </a:extLst>
          </p:cNvPr>
          <p:cNvGrpSpPr/>
          <p:nvPr/>
        </p:nvGrpSpPr>
        <p:grpSpPr>
          <a:xfrm>
            <a:off x="8117466" y="1628464"/>
            <a:ext cx="4074534" cy="4259535"/>
            <a:chOff x="7997106" y="1856899"/>
            <a:chExt cx="4074534" cy="4259535"/>
          </a:xfrm>
        </p:grpSpPr>
        <p:pic>
          <p:nvPicPr>
            <p:cNvPr id="14" name="Picture 13" descr="DSCN0353">
              <a:extLst>
                <a:ext uri="{FF2B5EF4-FFF2-40B4-BE49-F238E27FC236}">
                  <a16:creationId xmlns:a16="http://schemas.microsoft.com/office/drawing/2014/main" id="{84A88271-9759-4418-CB32-3D0DD5C964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20702" t="10953" r="25584" b="14174"/>
            <a:stretch>
              <a:fillRect/>
            </a:stretch>
          </p:blipFill>
          <p:spPr bwMode="auto">
            <a:xfrm>
              <a:off x="7997106" y="1856899"/>
              <a:ext cx="4074534" cy="425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7EDFA8C-B08E-F45A-F27B-97F4E0A00E37}"/>
                </a:ext>
              </a:extLst>
            </p:cNvPr>
            <p:cNvSpPr txBox="1"/>
            <p:nvPr/>
          </p:nvSpPr>
          <p:spPr>
            <a:xfrm>
              <a:off x="8824424" y="4776587"/>
              <a:ext cx="281450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Finished pressure vessel</a:t>
              </a:r>
            </a:p>
          </p:txBody>
        </p:sp>
      </p:grpSp>
    </p:spTree>
    <p:extLst>
      <p:ext uri="{BB962C8B-B14F-4D97-AF65-F5344CB8AC3E}">
        <p14:creationId xmlns:p14="http://schemas.microsoft.com/office/powerpoint/2010/main" val="249123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38E6115-9083-9069-4E06-C8D9B32002AF}"/>
            </a:ext>
          </a:extLst>
        </p:cNvPr>
        <p:cNvGrpSpPr/>
        <p:nvPr/>
      </p:nvGrpSpPr>
      <p:grpSpPr>
        <a:xfrm>
          <a:off x="0" y="0"/>
          <a:ext cx="0" cy="0"/>
          <a:chOff x="0" y="0"/>
          <a:chExt cx="0" cy="0"/>
        </a:xfrm>
      </p:grpSpPr>
      <p:pic>
        <p:nvPicPr>
          <p:cNvPr id="4" name="Picture 3" descr="A machine with gauges and pressure gauges&#10;&#10;Description automatically generated">
            <a:extLst>
              <a:ext uri="{FF2B5EF4-FFF2-40B4-BE49-F238E27FC236}">
                <a16:creationId xmlns:a16="http://schemas.microsoft.com/office/drawing/2014/main" id="{022A4C13-550E-CDAC-3330-B030A107E4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1840" y="0"/>
            <a:ext cx="5143500" cy="6858000"/>
          </a:xfrm>
          <a:prstGeom prst="rect">
            <a:avLst/>
          </a:prstGeom>
        </p:spPr>
      </p:pic>
      <p:pic>
        <p:nvPicPr>
          <p:cNvPr id="3" name="Picture 2">
            <a:extLst>
              <a:ext uri="{FF2B5EF4-FFF2-40B4-BE49-F238E27FC236}">
                <a16:creationId xmlns:a16="http://schemas.microsoft.com/office/drawing/2014/main" id="{6EB4C742-E44E-6185-CA59-7EEE4BFB7A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39083" y="1143000"/>
            <a:ext cx="6858001" cy="4572001"/>
          </a:xfrm>
          <a:prstGeom prst="rect">
            <a:avLst/>
          </a:prstGeom>
        </p:spPr>
      </p:pic>
      <p:sp>
        <p:nvSpPr>
          <p:cNvPr id="6" name="TextBox 5">
            <a:extLst>
              <a:ext uri="{FF2B5EF4-FFF2-40B4-BE49-F238E27FC236}">
                <a16:creationId xmlns:a16="http://schemas.microsoft.com/office/drawing/2014/main" id="{BA1973A5-8E57-490F-C13D-B5FAC8D0C6B0}"/>
              </a:ext>
            </a:extLst>
          </p:cNvPr>
          <p:cNvSpPr txBox="1"/>
          <p:nvPr/>
        </p:nvSpPr>
        <p:spPr>
          <a:xfrm>
            <a:off x="0" y="1054100"/>
            <a:ext cx="5534699" cy="147732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Larger press frame.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400-ton ram to provide more end load and greater support to the tungsten carbide core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One goal is to crystallize diamond to develop a garnet-in-diamond thermobarometer</a:t>
            </a:r>
          </a:p>
        </p:txBody>
      </p:sp>
      <p:sp>
        <p:nvSpPr>
          <p:cNvPr id="5" name="TextBox 4">
            <a:extLst>
              <a:ext uri="{FF2B5EF4-FFF2-40B4-BE49-F238E27FC236}">
                <a16:creationId xmlns:a16="http://schemas.microsoft.com/office/drawing/2014/main" id="{A515F889-2703-DD2B-7609-8A192928A823}"/>
              </a:ext>
            </a:extLst>
          </p:cNvPr>
          <p:cNvSpPr txBox="1"/>
          <p:nvPr/>
        </p:nvSpPr>
        <p:spPr>
          <a:xfrm>
            <a:off x="0" y="-1"/>
            <a:ext cx="677184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srgbClr val="00B0F0"/>
                </a:solidFill>
                <a:latin typeface="Calibri" panose="020F0502020204030204"/>
              </a:rPr>
              <a:t>New Piston-Cylinder Device Designed to Work in the Diamond Field</a:t>
            </a:r>
          </a:p>
        </p:txBody>
      </p:sp>
      <p:sp>
        <p:nvSpPr>
          <p:cNvPr id="7" name="TextBox 6">
            <a:extLst>
              <a:ext uri="{FF2B5EF4-FFF2-40B4-BE49-F238E27FC236}">
                <a16:creationId xmlns:a16="http://schemas.microsoft.com/office/drawing/2014/main" id="{5CD9CD9D-960A-F6A2-70EF-2C951C9E70EC}"/>
              </a:ext>
            </a:extLst>
          </p:cNvPr>
          <p:cNvSpPr txBox="1"/>
          <p:nvPr/>
        </p:nvSpPr>
        <p:spPr>
          <a:xfrm>
            <a:off x="661976" y="6206490"/>
            <a:ext cx="5835508" cy="369332"/>
          </a:xfrm>
          <a:prstGeom prst="rect">
            <a:avLst/>
          </a:prstGeom>
          <a:noFill/>
        </p:spPr>
        <p:txBody>
          <a:bodyPr wrap="none" rtlCol="0">
            <a:spAutoFit/>
          </a:bodyPr>
          <a:lstStyle/>
          <a:p>
            <a:r>
              <a:rPr lang="en-US" dirty="0">
                <a:solidFill>
                  <a:schemeClr val="bg1"/>
                </a:solidFill>
              </a:rPr>
              <a:t>What is the upper pressure limit for piston-cylinder devices?</a:t>
            </a:r>
          </a:p>
        </p:txBody>
      </p:sp>
      <p:grpSp>
        <p:nvGrpSpPr>
          <p:cNvPr id="20" name="Group 19">
            <a:extLst>
              <a:ext uri="{FF2B5EF4-FFF2-40B4-BE49-F238E27FC236}">
                <a16:creationId xmlns:a16="http://schemas.microsoft.com/office/drawing/2014/main" id="{67B03C99-9595-5A0F-AD85-D9832F4F6450}"/>
              </a:ext>
            </a:extLst>
          </p:cNvPr>
          <p:cNvGrpSpPr/>
          <p:nvPr/>
        </p:nvGrpSpPr>
        <p:grpSpPr>
          <a:xfrm>
            <a:off x="1549290" y="2641596"/>
            <a:ext cx="3774019" cy="3438112"/>
            <a:chOff x="5424580" y="858522"/>
            <a:chExt cx="6223330" cy="6051356"/>
          </a:xfrm>
        </p:grpSpPr>
        <p:pic>
          <p:nvPicPr>
            <p:cNvPr id="2" name="Picture 1">
              <a:extLst>
                <a:ext uri="{FF2B5EF4-FFF2-40B4-BE49-F238E27FC236}">
                  <a16:creationId xmlns:a16="http://schemas.microsoft.com/office/drawing/2014/main" id="{6F1D9AF6-25CA-0A7F-BF85-ED33DC078C0E}"/>
                </a:ext>
              </a:extLst>
            </p:cNvPr>
            <p:cNvPicPr>
              <a:picLocks noChangeAspect="1"/>
            </p:cNvPicPr>
            <p:nvPr/>
          </p:nvPicPr>
          <p:blipFill>
            <a:blip r:embed="rId4"/>
            <a:stretch>
              <a:fillRect/>
            </a:stretch>
          </p:blipFill>
          <p:spPr>
            <a:xfrm>
              <a:off x="5424580" y="858522"/>
              <a:ext cx="6223330" cy="6051356"/>
            </a:xfrm>
            <a:prstGeom prst="rect">
              <a:avLst/>
            </a:prstGeom>
          </p:spPr>
        </p:pic>
        <p:grpSp>
          <p:nvGrpSpPr>
            <p:cNvPr id="8" name="Group 7">
              <a:extLst>
                <a:ext uri="{FF2B5EF4-FFF2-40B4-BE49-F238E27FC236}">
                  <a16:creationId xmlns:a16="http://schemas.microsoft.com/office/drawing/2014/main" id="{4E4FE994-9F42-085D-963C-8DB801A7F686}"/>
                </a:ext>
              </a:extLst>
            </p:cNvPr>
            <p:cNvGrpSpPr/>
            <p:nvPr/>
          </p:nvGrpSpPr>
          <p:grpSpPr>
            <a:xfrm>
              <a:off x="8339134" y="2401887"/>
              <a:ext cx="219080" cy="768263"/>
              <a:chOff x="8339134" y="2401887"/>
              <a:chExt cx="219080" cy="768263"/>
            </a:xfrm>
          </p:grpSpPr>
          <p:pic>
            <p:nvPicPr>
              <p:cNvPr id="16" name="Picture 8">
                <a:extLst>
                  <a:ext uri="{FF2B5EF4-FFF2-40B4-BE49-F238E27FC236}">
                    <a16:creationId xmlns:a16="http://schemas.microsoft.com/office/drawing/2014/main" id="{C43D97A3-3CA3-7C7B-EFE0-498805380C6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27" t="8783" r="46013" b="11636"/>
              <a:stretch/>
            </p:blipFill>
            <p:spPr bwMode="auto">
              <a:xfrm>
                <a:off x="8339138" y="2584450"/>
                <a:ext cx="219076" cy="58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001DA362-6D8B-B295-0387-2D10676A50AD}"/>
                  </a:ext>
                </a:extLst>
              </p:cNvPr>
              <p:cNvSpPr/>
              <p:nvPr/>
            </p:nvSpPr>
            <p:spPr>
              <a:xfrm>
                <a:off x="8339134" y="2401887"/>
                <a:ext cx="219076" cy="180975"/>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0ACDB8AE-0B5D-4AEB-AAEA-1EEC3F22FE06}"/>
                  </a:ext>
                </a:extLst>
              </p:cNvPr>
              <p:cNvCxnSpPr>
                <a:stCxn id="17" idx="0"/>
                <a:endCxn id="17" idx="2"/>
              </p:cNvCxnSpPr>
              <p:nvPr/>
            </p:nvCxnSpPr>
            <p:spPr>
              <a:xfrm>
                <a:off x="8448672" y="2401887"/>
                <a:ext cx="0" cy="18097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54D2503-2921-35FD-96D8-5077AE4E2C73}"/>
                  </a:ext>
                </a:extLst>
              </p:cNvPr>
              <p:cNvCxnSpPr/>
              <p:nvPr/>
            </p:nvCxnSpPr>
            <p:spPr>
              <a:xfrm>
                <a:off x="8440735" y="2401887"/>
                <a:ext cx="0" cy="18097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3826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6DB98-7C29-8419-501E-9C4F0FA8FF93}"/>
            </a:ext>
          </a:extLst>
        </p:cNvPr>
        <p:cNvGrpSpPr/>
        <p:nvPr/>
      </p:nvGrpSpPr>
      <p:grpSpPr>
        <a:xfrm>
          <a:off x="0" y="0"/>
          <a:ext cx="0" cy="0"/>
          <a:chOff x="0" y="0"/>
          <a:chExt cx="0" cy="0"/>
        </a:xfrm>
      </p:grpSpPr>
      <p:pic>
        <p:nvPicPr>
          <p:cNvPr id="4" name="Picture 3" descr="A pen and other objects on a paper&#10;&#10;Description automatically generated">
            <a:extLst>
              <a:ext uri="{FF2B5EF4-FFF2-40B4-BE49-F238E27FC236}">
                <a16:creationId xmlns:a16="http://schemas.microsoft.com/office/drawing/2014/main" id="{B9322DD5-464C-D3F8-9838-A6ADA347BA8C}"/>
              </a:ext>
            </a:extLst>
          </p:cNvPr>
          <p:cNvPicPr>
            <a:picLocks noChangeAspect="1"/>
          </p:cNvPicPr>
          <p:nvPr/>
        </p:nvPicPr>
        <p:blipFill>
          <a:blip r:embed="rId2"/>
          <a:stretch>
            <a:fillRect/>
          </a:stretch>
        </p:blipFill>
        <p:spPr>
          <a:xfrm>
            <a:off x="6276883" y="0"/>
            <a:ext cx="3084721" cy="4107366"/>
          </a:xfrm>
          <a:prstGeom prst="rect">
            <a:avLst/>
          </a:prstGeom>
        </p:spPr>
      </p:pic>
      <p:pic>
        <p:nvPicPr>
          <p:cNvPr id="2" name="Picture 1" descr="A close up of a planet&#10;&#10;Description automatically generated with medium confidence">
            <a:extLst>
              <a:ext uri="{FF2B5EF4-FFF2-40B4-BE49-F238E27FC236}">
                <a16:creationId xmlns:a16="http://schemas.microsoft.com/office/drawing/2014/main" id="{6F6C8938-294D-1BC2-0031-23DCB5794806}"/>
              </a:ext>
            </a:extLst>
          </p:cNvPr>
          <p:cNvPicPr>
            <a:picLocks noChangeAspect="1"/>
          </p:cNvPicPr>
          <p:nvPr/>
        </p:nvPicPr>
        <p:blipFill>
          <a:blip r:embed="rId3"/>
          <a:stretch>
            <a:fillRect/>
          </a:stretch>
        </p:blipFill>
        <p:spPr>
          <a:xfrm>
            <a:off x="2761306" y="0"/>
            <a:ext cx="3515577" cy="3386022"/>
          </a:xfrm>
          <a:prstGeom prst="rect">
            <a:avLst/>
          </a:prstGeom>
        </p:spPr>
      </p:pic>
      <p:pic>
        <p:nvPicPr>
          <p:cNvPr id="3" name="Picture 2">
            <a:extLst>
              <a:ext uri="{FF2B5EF4-FFF2-40B4-BE49-F238E27FC236}">
                <a16:creationId xmlns:a16="http://schemas.microsoft.com/office/drawing/2014/main" id="{55741927-BAD8-A028-7668-E20D7070C324}"/>
              </a:ext>
            </a:extLst>
          </p:cNvPr>
          <p:cNvPicPr>
            <a:picLocks noChangeAspect="1"/>
          </p:cNvPicPr>
          <p:nvPr/>
        </p:nvPicPr>
        <p:blipFill>
          <a:blip r:embed="rId4"/>
          <a:stretch>
            <a:fillRect/>
          </a:stretch>
        </p:blipFill>
        <p:spPr>
          <a:xfrm>
            <a:off x="9361604" y="99897"/>
            <a:ext cx="2676525" cy="3571875"/>
          </a:xfrm>
          <a:prstGeom prst="rect">
            <a:avLst/>
          </a:prstGeom>
        </p:spPr>
      </p:pic>
      <p:pic>
        <p:nvPicPr>
          <p:cNvPr id="5" name="Picture 4">
            <a:extLst>
              <a:ext uri="{FF2B5EF4-FFF2-40B4-BE49-F238E27FC236}">
                <a16:creationId xmlns:a16="http://schemas.microsoft.com/office/drawing/2014/main" id="{0EEDD026-37D6-30CA-232D-6A5B138D9E69}"/>
              </a:ext>
            </a:extLst>
          </p:cNvPr>
          <p:cNvPicPr>
            <a:picLocks noChangeAspect="1"/>
          </p:cNvPicPr>
          <p:nvPr/>
        </p:nvPicPr>
        <p:blipFill>
          <a:blip r:embed="rId5"/>
          <a:stretch>
            <a:fillRect/>
          </a:stretch>
        </p:blipFill>
        <p:spPr>
          <a:xfrm>
            <a:off x="3114051" y="3162636"/>
            <a:ext cx="3693381" cy="3471978"/>
          </a:xfrm>
          <a:prstGeom prst="rect">
            <a:avLst/>
          </a:prstGeom>
        </p:spPr>
      </p:pic>
      <p:sp>
        <p:nvSpPr>
          <p:cNvPr id="6" name="TextBox 5">
            <a:extLst>
              <a:ext uri="{FF2B5EF4-FFF2-40B4-BE49-F238E27FC236}">
                <a16:creationId xmlns:a16="http://schemas.microsoft.com/office/drawing/2014/main" id="{A6954588-ECE6-F5B2-5D76-372C14E2A826}"/>
              </a:ext>
            </a:extLst>
          </p:cNvPr>
          <p:cNvSpPr txBox="1"/>
          <p:nvPr/>
        </p:nvSpPr>
        <p:spPr>
          <a:xfrm>
            <a:off x="1" y="-1"/>
            <a:ext cx="259288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Piston-cylinder experimental assemblies</a:t>
            </a:r>
          </a:p>
        </p:txBody>
      </p:sp>
      <p:sp>
        <p:nvSpPr>
          <p:cNvPr id="7" name="TextBox 6">
            <a:extLst>
              <a:ext uri="{FF2B5EF4-FFF2-40B4-BE49-F238E27FC236}">
                <a16:creationId xmlns:a16="http://schemas.microsoft.com/office/drawing/2014/main" id="{FA65FEC8-3ACA-A2DC-39B2-AD9862ABFFD5}"/>
              </a:ext>
            </a:extLst>
          </p:cNvPr>
          <p:cNvSpPr txBox="1"/>
          <p:nvPr/>
        </p:nvSpPr>
        <p:spPr>
          <a:xfrm>
            <a:off x="4042094" y="2793304"/>
            <a:ext cx="9364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Ag or Ni</a:t>
            </a:r>
          </a:p>
        </p:txBody>
      </p:sp>
      <p:sp>
        <p:nvSpPr>
          <p:cNvPr id="8" name="TextBox 7">
            <a:extLst>
              <a:ext uri="{FF2B5EF4-FFF2-40B4-BE49-F238E27FC236}">
                <a16:creationId xmlns:a16="http://schemas.microsoft.com/office/drawing/2014/main" id="{B54D29A0-2C5D-A75C-F97D-E30ECDB6A5F4}"/>
              </a:ext>
            </a:extLst>
          </p:cNvPr>
          <p:cNvSpPr txBox="1"/>
          <p:nvPr/>
        </p:nvSpPr>
        <p:spPr>
          <a:xfrm>
            <a:off x="3775698" y="1249118"/>
            <a:ext cx="141858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Oxide starting material</a:t>
            </a:r>
          </a:p>
        </p:txBody>
      </p:sp>
      <p:sp>
        <p:nvSpPr>
          <p:cNvPr id="9" name="TextBox 8">
            <a:extLst>
              <a:ext uri="{FF2B5EF4-FFF2-40B4-BE49-F238E27FC236}">
                <a16:creationId xmlns:a16="http://schemas.microsoft.com/office/drawing/2014/main" id="{7C88FCEC-EF6C-32A3-5A1E-8C46E2F02A30}"/>
              </a:ext>
            </a:extLst>
          </p:cNvPr>
          <p:cNvSpPr txBox="1"/>
          <p:nvPr/>
        </p:nvSpPr>
        <p:spPr>
          <a:xfrm>
            <a:off x="6648891" y="-1"/>
            <a:ext cx="23407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Assembly components</a:t>
            </a:r>
          </a:p>
        </p:txBody>
      </p:sp>
      <p:sp>
        <p:nvSpPr>
          <p:cNvPr id="10" name="TextBox 9">
            <a:extLst>
              <a:ext uri="{FF2B5EF4-FFF2-40B4-BE49-F238E27FC236}">
                <a16:creationId xmlns:a16="http://schemas.microsoft.com/office/drawing/2014/main" id="{8AB10858-31D6-8C3C-EF4C-EC7E5540A091}"/>
              </a:ext>
            </a:extLst>
          </p:cNvPr>
          <p:cNvSpPr txBox="1"/>
          <p:nvPr/>
        </p:nvSpPr>
        <p:spPr>
          <a:xfrm>
            <a:off x="6807433" y="4092963"/>
            <a:ext cx="5384568" cy="218521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use these types of assemblies with double capsules to control oxygen fugacity and oxidation state of multivalent ions (e.g., Fe</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/Fe</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prstClr val="black"/>
                </a:solidFill>
                <a:latin typeface="Calibri" panose="020F0502020204030204"/>
              </a:rPr>
              <a:t>Can offset the capsule to induce a thermal gradient to promote crystallizing large crystals, and vice versa.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prstClr val="black"/>
                </a:solidFill>
                <a:latin typeface="Calibri" panose="020F0502020204030204"/>
              </a:rPr>
              <a:t>Only one’s imagination limits capsule designs and experimental components!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89BC31D-8786-EB3B-4E05-BDF90FB95C66}"/>
              </a:ext>
            </a:extLst>
          </p:cNvPr>
          <p:cNvSpPr txBox="1"/>
          <p:nvPr/>
        </p:nvSpPr>
        <p:spPr>
          <a:xfrm>
            <a:off x="6410223" y="6520026"/>
            <a:ext cx="562790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For experiments at P&lt;4 kbar, we use other experimental devices</a:t>
            </a:r>
          </a:p>
        </p:txBody>
      </p:sp>
      <p:pic>
        <p:nvPicPr>
          <p:cNvPr id="13" name="Picture 12">
            <a:extLst>
              <a:ext uri="{FF2B5EF4-FFF2-40B4-BE49-F238E27FC236}">
                <a16:creationId xmlns:a16="http://schemas.microsoft.com/office/drawing/2014/main" id="{E4DEA081-E303-EAED-0B2D-627916486372}"/>
              </a:ext>
            </a:extLst>
          </p:cNvPr>
          <p:cNvPicPr>
            <a:picLocks noChangeAspect="1"/>
          </p:cNvPicPr>
          <p:nvPr/>
        </p:nvPicPr>
        <p:blipFill>
          <a:blip r:embed="rId6"/>
          <a:stretch>
            <a:fillRect/>
          </a:stretch>
        </p:blipFill>
        <p:spPr>
          <a:xfrm>
            <a:off x="100208" y="1564570"/>
            <a:ext cx="2592888" cy="1184295"/>
          </a:xfrm>
          <a:prstGeom prst="rect">
            <a:avLst/>
          </a:prstGeom>
        </p:spPr>
      </p:pic>
      <p:pic>
        <p:nvPicPr>
          <p:cNvPr id="14" name="Picture 13">
            <a:extLst>
              <a:ext uri="{FF2B5EF4-FFF2-40B4-BE49-F238E27FC236}">
                <a16:creationId xmlns:a16="http://schemas.microsoft.com/office/drawing/2014/main" id="{6EBDB5CF-9738-07C7-D64B-2D69FD5F25CF}"/>
              </a:ext>
            </a:extLst>
          </p:cNvPr>
          <p:cNvPicPr>
            <a:picLocks noChangeAspect="1"/>
          </p:cNvPicPr>
          <p:nvPr/>
        </p:nvPicPr>
        <p:blipFill>
          <a:blip r:embed="rId7"/>
          <a:stretch>
            <a:fillRect/>
          </a:stretch>
        </p:blipFill>
        <p:spPr>
          <a:xfrm>
            <a:off x="-7139" y="3162636"/>
            <a:ext cx="3121464" cy="3503895"/>
          </a:xfrm>
          <a:prstGeom prst="rect">
            <a:avLst/>
          </a:prstGeom>
        </p:spPr>
      </p:pic>
      <p:sp>
        <p:nvSpPr>
          <p:cNvPr id="12" name="TextBox 11">
            <a:extLst>
              <a:ext uri="{FF2B5EF4-FFF2-40B4-BE49-F238E27FC236}">
                <a16:creationId xmlns:a16="http://schemas.microsoft.com/office/drawing/2014/main" id="{7712E24F-9847-7572-4B83-C0A58D977118}"/>
              </a:ext>
            </a:extLst>
          </p:cNvPr>
          <p:cNvSpPr txBox="1"/>
          <p:nvPr/>
        </p:nvSpPr>
        <p:spPr>
          <a:xfrm>
            <a:off x="1094272" y="2143527"/>
            <a:ext cx="1736123" cy="923330"/>
          </a:xfrm>
          <a:prstGeom prst="rect">
            <a:avLst/>
          </a:prstGeom>
          <a:noFill/>
        </p:spPr>
        <p:txBody>
          <a:bodyPr wrap="square" rtlCol="0">
            <a:spAutoFit/>
          </a:bodyPr>
          <a:lstStyle/>
          <a:p>
            <a:r>
              <a:rPr lang="en-US" dirty="0"/>
              <a:t>Up to ~200 mg</a:t>
            </a:r>
          </a:p>
          <a:p>
            <a:r>
              <a:rPr lang="en-US" dirty="0"/>
              <a:t>Thousands of crystals per run</a:t>
            </a:r>
          </a:p>
        </p:txBody>
      </p:sp>
    </p:spTree>
    <p:extLst>
      <p:ext uri="{BB962C8B-B14F-4D97-AF65-F5344CB8AC3E}">
        <p14:creationId xmlns:p14="http://schemas.microsoft.com/office/powerpoint/2010/main" val="92806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EDDB9A7-3240-57F0-5334-B5E8215B68BB}"/>
            </a:ext>
          </a:extLst>
        </p:cNvPr>
        <p:cNvGrpSpPr/>
        <p:nvPr/>
      </p:nvGrpSpPr>
      <p:grpSpPr>
        <a:xfrm>
          <a:off x="0" y="0"/>
          <a:ext cx="0" cy="0"/>
          <a:chOff x="0" y="0"/>
          <a:chExt cx="0" cy="0"/>
        </a:xfrm>
      </p:grpSpPr>
      <p:pic>
        <p:nvPicPr>
          <p:cNvPr id="3" name="Picture 2" descr="A large machine in a room&#10;&#10;Description automatically generated">
            <a:extLst>
              <a:ext uri="{FF2B5EF4-FFF2-40B4-BE49-F238E27FC236}">
                <a16:creationId xmlns:a16="http://schemas.microsoft.com/office/drawing/2014/main" id="{99D614FB-91D4-4C56-B665-F74A88E5B5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34187" y="1516635"/>
            <a:ext cx="6858000" cy="3857625"/>
          </a:xfrm>
          <a:prstGeom prst="rect">
            <a:avLst/>
          </a:prstGeom>
        </p:spPr>
      </p:pic>
      <p:sp>
        <p:nvSpPr>
          <p:cNvPr id="5" name="Text Box 6">
            <a:extLst>
              <a:ext uri="{FF2B5EF4-FFF2-40B4-BE49-F238E27FC236}">
                <a16:creationId xmlns:a16="http://schemas.microsoft.com/office/drawing/2014/main" id="{267E5251-C2B7-AF63-FB5E-17D43B963188}"/>
              </a:ext>
            </a:extLst>
          </p:cNvPr>
          <p:cNvSpPr txBox="1">
            <a:spLocks noChangeArrowheads="1"/>
          </p:cNvSpPr>
          <p:nvPr/>
        </p:nvSpPr>
        <p:spPr bwMode="auto">
          <a:xfrm>
            <a:off x="107123" y="1484100"/>
            <a:ext cx="4433658"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228600" indent="-228600">
              <a:buFontTx/>
              <a:buBlip>
                <a:blip r:embed="rId4"/>
              </a:buBlip>
              <a:defRPr>
                <a:solidFill>
                  <a:schemeClr val="bg1"/>
                </a:solidFill>
                <a:latin typeface="Arial" pitchFamily="34" charset="0"/>
              </a:defRPr>
            </a:lvl1pPr>
            <a:lvl2pPr marL="742950" indent="-285750" eaLnBrk="0" hangingPunct="0">
              <a:defRPr>
                <a:latin typeface="Arial" pitchFamily="34" charset="0"/>
              </a:defRPr>
            </a:lvl2pPr>
            <a:lvl3pPr marL="1143000" indent="-228600" eaLnBrk="0" hangingPunct="0">
              <a:defRPr>
                <a:latin typeface="Arial" pitchFamily="34" charset="0"/>
              </a:defRPr>
            </a:lvl3pPr>
            <a:lvl4pPr marL="1600200" indent="-228600" eaLnBrk="0" hangingPunct="0">
              <a:defRPr>
                <a:latin typeface="Arial" pitchFamily="34" charset="0"/>
              </a:defRPr>
            </a:lvl4pPr>
            <a:lvl5pPr marL="2057400" indent="-228600" eaLnBrk="0" hangingPunct="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marL="228600" marR="0" lvl="0" indent="-2286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ltLang="en-US" dirty="0">
                <a:solidFill>
                  <a:prstClr val="white"/>
                </a:solidFill>
              </a:rPr>
              <a:t>We use these devices to explore a limited, but critical P-T range. </a:t>
            </a:r>
            <a:r>
              <a:rPr kumimoji="0" lang="en-US" altLang="en-US" b="0" i="0" u="none" strike="noStrike" kern="1200" cap="none" spc="0" normalizeH="0" baseline="0" noProof="0" dirty="0">
                <a:ln>
                  <a:noFill/>
                </a:ln>
                <a:solidFill>
                  <a:prstClr val="white"/>
                </a:solidFill>
                <a:effectLst/>
                <a:uLnTx/>
                <a:uFillTx/>
              </a:rPr>
              <a:t>P up to ~3 kbar (depending on T), and T up to ~900</a:t>
            </a:r>
            <a:r>
              <a:rPr kumimoji="0" lang="en-US" altLang="en-US"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r>
              <a:rPr kumimoji="0" lang="en-US" altLang="en-US" b="0" i="0" u="none" strike="noStrike" kern="1200" cap="none" spc="0" normalizeH="0" baseline="0" noProof="0" dirty="0">
                <a:ln>
                  <a:noFill/>
                </a:ln>
                <a:solidFill>
                  <a:prstClr val="white"/>
                </a:solidFill>
                <a:effectLst/>
                <a:uLnTx/>
                <a:uFillTx/>
              </a:rPr>
              <a:t>C.</a:t>
            </a:r>
          </a:p>
          <a:p>
            <a:pPr marL="228600" marR="0" lvl="0" indent="-2286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white"/>
                </a:solidFill>
                <a:effectLst/>
                <a:uLnTx/>
                <a:uFillTx/>
              </a:rPr>
              <a:t>Load starting materials in metal tubes (e.g., Pt, Au, Ag) with ~100-</a:t>
            </a:r>
            <a:r>
              <a:rPr kumimoji="0" lang="en-US" altLang="en-US" b="0" i="0" u="none" strike="noStrike" kern="1200" cap="none" spc="0" normalizeH="0" baseline="0" noProof="0" dirty="0">
                <a:ln>
                  <a:noFill/>
                </a:ln>
                <a:solidFill>
                  <a:prstClr val="white"/>
                </a:solidFill>
                <a:effectLst/>
                <a:uLnTx/>
                <a:uFillTx/>
                <a:latin typeface="Symbol" panose="05050102010706020507" pitchFamily="18" charset="2"/>
              </a:rPr>
              <a:t>m</a:t>
            </a:r>
            <a:r>
              <a:rPr kumimoji="0" lang="en-US" altLang="en-US" b="0" i="0" u="none" strike="noStrike" kern="1200" cap="none" spc="0" normalizeH="0" baseline="0" noProof="0" dirty="0">
                <a:ln>
                  <a:noFill/>
                </a:ln>
                <a:solidFill>
                  <a:prstClr val="white"/>
                </a:solidFill>
                <a:effectLst/>
                <a:uLnTx/>
                <a:uFillTx/>
              </a:rPr>
              <a:t>m thick walls, welded shut.</a:t>
            </a:r>
          </a:p>
          <a:p>
            <a:pPr marL="228600" marR="0" lvl="0" indent="-2286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ltLang="en-US" dirty="0">
                <a:solidFill>
                  <a:prstClr val="white"/>
                </a:solidFill>
              </a:rPr>
              <a:t>Limited capsule designs compared to piston-cylinder devices.</a:t>
            </a:r>
            <a:endParaRPr kumimoji="0" lang="en-US" altLang="en-US" b="0" i="0" u="none" strike="noStrike" kern="1200" cap="none" spc="0" normalizeH="0" baseline="0" noProof="0" dirty="0">
              <a:ln>
                <a:noFill/>
              </a:ln>
              <a:solidFill>
                <a:prstClr val="white"/>
              </a:solidFill>
              <a:effectLst/>
              <a:uLnTx/>
              <a:uFillTx/>
            </a:endParaRPr>
          </a:p>
          <a:p>
            <a:pPr>
              <a:spcAft>
                <a:spcPts val="1200"/>
              </a:spcAft>
              <a:buFont typeface="Arial" panose="020B0604020202020204" pitchFamily="34" charset="0"/>
              <a:buChar char="•"/>
              <a:defRPr/>
            </a:pPr>
            <a:r>
              <a:rPr kumimoji="0" lang="en-US" altLang="en-US" b="0" i="0" u="none" strike="noStrike" kern="1200" cap="none" spc="0" normalizeH="0" baseline="0" noProof="0" dirty="0">
                <a:ln>
                  <a:noFill/>
                </a:ln>
                <a:solidFill>
                  <a:prstClr val="white"/>
                </a:solidFill>
                <a:effectLst/>
                <a:uLnTx/>
                <a:uFillTx/>
              </a:rPr>
              <a:t>Vessels are Ni-rich steel, Ni filler rods.</a:t>
            </a:r>
          </a:p>
          <a:p>
            <a:pPr marL="228600" marR="0" lvl="0" indent="-2286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white"/>
                </a:solidFill>
                <a:effectLst/>
                <a:uLnTx/>
                <a:uFillTx/>
              </a:rPr>
              <a:t>Furnaces fabricated using Al</a:t>
            </a:r>
            <a:r>
              <a:rPr kumimoji="0" lang="en-US" altLang="en-US" b="0" i="0" u="none" strike="noStrike" kern="1200" cap="none" spc="0" normalizeH="0" baseline="-25000" noProof="0" dirty="0">
                <a:ln>
                  <a:noFill/>
                </a:ln>
                <a:solidFill>
                  <a:prstClr val="white"/>
                </a:solidFill>
                <a:effectLst/>
                <a:uLnTx/>
                <a:uFillTx/>
              </a:rPr>
              <a:t>2</a:t>
            </a:r>
            <a:r>
              <a:rPr kumimoji="0" lang="en-US" altLang="en-US" b="0" i="0" u="none" strike="noStrike" kern="1200" cap="none" spc="0" normalizeH="0" baseline="0" noProof="0" dirty="0">
                <a:ln>
                  <a:noFill/>
                </a:ln>
                <a:solidFill>
                  <a:prstClr val="white"/>
                </a:solidFill>
                <a:effectLst/>
                <a:uLnTx/>
                <a:uFillTx/>
              </a:rPr>
              <a:t>O</a:t>
            </a:r>
            <a:r>
              <a:rPr kumimoji="0" lang="en-US" altLang="en-US" b="0" i="0" u="none" strike="noStrike" kern="1200" cap="none" spc="0" normalizeH="0" baseline="-25000" noProof="0" dirty="0">
                <a:ln>
                  <a:noFill/>
                </a:ln>
                <a:solidFill>
                  <a:prstClr val="white"/>
                </a:solidFill>
                <a:effectLst/>
                <a:uLnTx/>
                <a:uFillTx/>
              </a:rPr>
              <a:t>3</a:t>
            </a:r>
            <a:r>
              <a:rPr kumimoji="0" lang="en-US" altLang="en-US" b="0" i="0" u="none" strike="noStrike" kern="1200" cap="none" spc="0" normalizeH="0" baseline="0" noProof="0" dirty="0">
                <a:ln>
                  <a:noFill/>
                </a:ln>
                <a:solidFill>
                  <a:prstClr val="white"/>
                </a:solidFill>
                <a:effectLst/>
                <a:uLnTx/>
                <a:uFillTx/>
              </a:rPr>
              <a:t> tubes wrapped with </a:t>
            </a:r>
            <a:r>
              <a:rPr kumimoji="0" lang="en-US" altLang="en-US" b="0" i="0" u="none" strike="noStrike" kern="1200" cap="none" spc="0" normalizeH="0" baseline="0" noProof="0" dirty="0" err="1">
                <a:ln>
                  <a:noFill/>
                </a:ln>
                <a:solidFill>
                  <a:prstClr val="white"/>
                </a:solidFill>
                <a:effectLst/>
                <a:uLnTx/>
                <a:uFillTx/>
              </a:rPr>
              <a:t>Kanthal</a:t>
            </a:r>
            <a:r>
              <a:rPr kumimoji="0" lang="en-US" altLang="en-US" b="0" i="0" u="none" strike="noStrike" kern="1200" cap="none" spc="0" normalizeH="0" baseline="0" noProof="0" dirty="0">
                <a:ln>
                  <a:noFill/>
                </a:ln>
                <a:solidFill>
                  <a:prstClr val="white"/>
                </a:solidFill>
                <a:effectLst/>
                <a:uLnTx/>
                <a:uFillTx/>
              </a:rPr>
              <a:t> wire.</a:t>
            </a:r>
          </a:p>
          <a:p>
            <a:pPr marL="228600" marR="0" lvl="0" indent="-2286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white"/>
                </a:solidFill>
                <a:effectLst/>
                <a:uLnTx/>
                <a:uFillTx/>
              </a:rPr>
              <a:t>Pressurized with water (or gas) and externally heated by furnace.</a:t>
            </a:r>
          </a:p>
          <a:p>
            <a:pPr marL="228600" marR="0" lvl="0" indent="-2286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ltLang="en-US" dirty="0">
                <a:solidFill>
                  <a:prstClr val="white"/>
                </a:solidFill>
              </a:rPr>
              <a:t>Gas-pressure media.</a:t>
            </a:r>
            <a:endParaRPr kumimoji="0" lang="en-US" altLang="en-US" b="0" i="0" u="none" strike="noStrike" kern="1200" cap="none" spc="0" normalizeH="0" baseline="0" noProof="0" dirty="0">
              <a:ln>
                <a:noFill/>
              </a:ln>
              <a:solidFill>
                <a:prstClr val="white"/>
              </a:solidFill>
              <a:effectLst/>
              <a:uLnTx/>
              <a:uFillTx/>
            </a:endParaRPr>
          </a:p>
          <a:p>
            <a:pPr marL="228600" marR="0" lvl="0" indent="-2286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altLang="en-US" b="0" i="0" u="none" strike="noStrike" kern="1200" cap="none" spc="0" normalizeH="0" baseline="0" noProof="0" dirty="0">
              <a:ln>
                <a:noFill/>
              </a:ln>
              <a:solidFill>
                <a:prstClr val="white"/>
              </a:solidFill>
              <a:effectLst/>
              <a:uLnTx/>
              <a:uFillTx/>
            </a:endParaRPr>
          </a:p>
        </p:txBody>
      </p:sp>
      <p:pic>
        <p:nvPicPr>
          <p:cNvPr id="6" name="Picture 5">
            <a:extLst>
              <a:ext uri="{FF2B5EF4-FFF2-40B4-BE49-F238E27FC236}">
                <a16:creationId xmlns:a16="http://schemas.microsoft.com/office/drawing/2014/main" id="{ADB18E6E-D5B7-741B-7A3E-BB90330A99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7514" y="16447"/>
            <a:ext cx="3708495" cy="4944659"/>
          </a:xfrm>
          <a:prstGeom prst="rect">
            <a:avLst/>
          </a:prstGeom>
        </p:spPr>
      </p:pic>
      <p:pic>
        <p:nvPicPr>
          <p:cNvPr id="2" name="Picture 1">
            <a:extLst>
              <a:ext uri="{FF2B5EF4-FFF2-40B4-BE49-F238E27FC236}">
                <a16:creationId xmlns:a16="http://schemas.microsoft.com/office/drawing/2014/main" id="{774E43FC-3BFB-BD26-B37A-B81C099A1C8F}"/>
              </a:ext>
            </a:extLst>
          </p:cNvPr>
          <p:cNvPicPr>
            <a:picLocks noChangeAspect="1"/>
          </p:cNvPicPr>
          <p:nvPr/>
        </p:nvPicPr>
        <p:blipFill rotWithShape="1">
          <a:blip r:embed="rId6"/>
          <a:srcRect r="1132" b="1741"/>
          <a:stretch/>
        </p:blipFill>
        <p:spPr>
          <a:xfrm>
            <a:off x="4538331" y="4365108"/>
            <a:ext cx="3737678" cy="2476443"/>
          </a:xfrm>
          <a:prstGeom prst="rect">
            <a:avLst/>
          </a:prstGeom>
        </p:spPr>
      </p:pic>
      <p:sp>
        <p:nvSpPr>
          <p:cNvPr id="4" name="Rectangle 3">
            <a:extLst>
              <a:ext uri="{FF2B5EF4-FFF2-40B4-BE49-F238E27FC236}">
                <a16:creationId xmlns:a16="http://schemas.microsoft.com/office/drawing/2014/main" id="{8BC42817-4721-C030-BAED-B708513765E1}"/>
              </a:ext>
            </a:extLst>
          </p:cNvPr>
          <p:cNvSpPr/>
          <p:nvPr/>
        </p:nvSpPr>
        <p:spPr>
          <a:xfrm>
            <a:off x="6277233" y="3391929"/>
            <a:ext cx="457200" cy="424425"/>
          </a:xfrm>
          <a:prstGeom prst="rect">
            <a:avLst/>
          </a:prstGeom>
          <a:no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B31BA30-4BDD-A5A4-0E27-85DABB33093D}"/>
              </a:ext>
            </a:extLst>
          </p:cNvPr>
          <p:cNvSpPr txBox="1"/>
          <p:nvPr/>
        </p:nvSpPr>
        <p:spPr>
          <a:xfrm>
            <a:off x="29182" y="16447"/>
            <a:ext cx="4509149" cy="1384995"/>
          </a:xfrm>
          <a:prstGeom prst="rect">
            <a:avLst/>
          </a:prstGeom>
          <a:noFill/>
        </p:spPr>
        <p:txBody>
          <a:bodyPr wrap="square" rtlCol="0">
            <a:spAutoFit/>
          </a:bodyPr>
          <a:lstStyle/>
          <a:p>
            <a:pPr>
              <a:defRPr/>
            </a:pPr>
            <a:r>
              <a:rPr lang="en-US" sz="2800" dirty="0">
                <a:solidFill>
                  <a:srgbClr val="00B0F0"/>
                </a:solidFill>
                <a:latin typeface="Calibri" panose="020F0502020204030204"/>
              </a:rPr>
              <a:t>Experimental</a:t>
            </a: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 Methods for Crystal Growth: Cold-seal Devices</a:t>
            </a:r>
          </a:p>
        </p:txBody>
      </p:sp>
      <p:sp>
        <p:nvSpPr>
          <p:cNvPr id="7" name="TextBox 6">
            <a:extLst>
              <a:ext uri="{FF2B5EF4-FFF2-40B4-BE49-F238E27FC236}">
                <a16:creationId xmlns:a16="http://schemas.microsoft.com/office/drawing/2014/main" id="{69DE82E0-75BC-FF36-EEC3-7C06E4AE3F90}"/>
              </a:ext>
            </a:extLst>
          </p:cNvPr>
          <p:cNvSpPr txBox="1"/>
          <p:nvPr/>
        </p:nvSpPr>
        <p:spPr>
          <a:xfrm>
            <a:off x="5292062" y="16447"/>
            <a:ext cx="1607876" cy="369332"/>
          </a:xfrm>
          <a:prstGeom prst="rect">
            <a:avLst/>
          </a:prstGeom>
          <a:noFill/>
        </p:spPr>
        <p:txBody>
          <a:bodyPr wrap="none" rtlCol="0">
            <a:spAutoFit/>
          </a:bodyPr>
          <a:lstStyle/>
          <a:p>
            <a:r>
              <a:rPr lang="en-US" dirty="0">
                <a:solidFill>
                  <a:schemeClr val="bg1"/>
                </a:solidFill>
              </a:rPr>
              <a:t>Pressure vessel</a:t>
            </a:r>
          </a:p>
        </p:txBody>
      </p:sp>
      <p:sp>
        <p:nvSpPr>
          <p:cNvPr id="8" name="TextBox 7">
            <a:extLst>
              <a:ext uri="{FF2B5EF4-FFF2-40B4-BE49-F238E27FC236}">
                <a16:creationId xmlns:a16="http://schemas.microsoft.com/office/drawing/2014/main" id="{FA089587-6D69-F6C9-CB28-8A66BAF073DA}"/>
              </a:ext>
            </a:extLst>
          </p:cNvPr>
          <p:cNvSpPr txBox="1"/>
          <p:nvPr/>
        </p:nvSpPr>
        <p:spPr>
          <a:xfrm>
            <a:off x="8831129" y="2267481"/>
            <a:ext cx="938077" cy="369332"/>
          </a:xfrm>
          <a:prstGeom prst="rect">
            <a:avLst/>
          </a:prstGeom>
          <a:solidFill>
            <a:srgbClr val="837A6B">
              <a:alpha val="50196"/>
            </a:srgbClr>
          </a:solidFill>
        </p:spPr>
        <p:txBody>
          <a:bodyPr wrap="none" rtlCol="0">
            <a:spAutoFit/>
          </a:bodyPr>
          <a:lstStyle/>
          <a:p>
            <a:r>
              <a:rPr lang="en-US" dirty="0"/>
              <a:t>Furnace</a:t>
            </a:r>
          </a:p>
        </p:txBody>
      </p:sp>
    </p:spTree>
    <p:extLst>
      <p:ext uri="{BB962C8B-B14F-4D97-AF65-F5344CB8AC3E}">
        <p14:creationId xmlns:p14="http://schemas.microsoft.com/office/powerpoint/2010/main" val="4238462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920" b="2813"/>
          <a:stretch/>
        </p:blipFill>
        <p:spPr bwMode="auto">
          <a:xfrm>
            <a:off x="0" y="0"/>
            <a:ext cx="12191998"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89" r="1324" b="1755"/>
          <a:stretch/>
        </p:blipFill>
        <p:spPr bwMode="auto">
          <a:xfrm>
            <a:off x="158971" y="997747"/>
            <a:ext cx="6421439" cy="577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Text Box 14"/>
          <p:cNvSpPr txBox="1">
            <a:spLocks noChangeArrowheads="1"/>
          </p:cNvSpPr>
          <p:nvPr/>
        </p:nvSpPr>
        <p:spPr bwMode="auto">
          <a:xfrm>
            <a:off x="6879737" y="2719009"/>
            <a:ext cx="278736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28600" indent="-228600" defTabSz="914400" eaLnBrk="1" hangingPunct="1">
              <a:buSzPct val="150000"/>
              <a:buFont typeface="Arial" panose="020B0604020202020204" pitchFamily="34" charset="0"/>
              <a:buChar char="•"/>
            </a:pPr>
            <a:r>
              <a:rPr lang="en-US" dirty="0">
                <a:solidFill>
                  <a:schemeClr val="accent1">
                    <a:lumMod val="60000"/>
                    <a:lumOff val="40000"/>
                  </a:schemeClr>
                </a:solidFill>
              </a:rPr>
              <a:t>Ti in zircon (ZrSiO4)</a:t>
            </a:r>
          </a:p>
          <a:p>
            <a:pPr marL="228600" indent="-228600" defTabSz="914400" eaLnBrk="1" hangingPunct="1">
              <a:buSzPct val="150000"/>
              <a:buFont typeface="Arial" panose="020B0604020202020204" pitchFamily="34" charset="0"/>
              <a:buChar char="•"/>
            </a:pPr>
            <a:r>
              <a:rPr lang="en-US" dirty="0">
                <a:solidFill>
                  <a:schemeClr val="accent1">
                    <a:lumMod val="60000"/>
                    <a:lumOff val="40000"/>
                  </a:schemeClr>
                </a:solidFill>
              </a:rPr>
              <a:t>Ti in quartz (SiO</a:t>
            </a:r>
            <a:r>
              <a:rPr lang="en-US" baseline="-25000" dirty="0">
                <a:solidFill>
                  <a:schemeClr val="accent1">
                    <a:lumMod val="60000"/>
                    <a:lumOff val="40000"/>
                  </a:schemeClr>
                </a:solidFill>
              </a:rPr>
              <a:t>2</a:t>
            </a:r>
            <a:r>
              <a:rPr lang="en-US" dirty="0">
                <a:solidFill>
                  <a:schemeClr val="accent1">
                    <a:lumMod val="60000"/>
                    <a:lumOff val="40000"/>
                  </a:schemeClr>
                </a:solidFill>
              </a:rPr>
              <a:t>)</a:t>
            </a:r>
          </a:p>
          <a:p>
            <a:pPr marL="228600" indent="-228600" defTabSz="914400" eaLnBrk="1" hangingPunct="1">
              <a:buSzPct val="150000"/>
              <a:buFont typeface="Arial" panose="020B0604020202020204" pitchFamily="34" charset="0"/>
              <a:buChar char="•"/>
            </a:pPr>
            <a:r>
              <a:rPr lang="en-US" dirty="0">
                <a:solidFill>
                  <a:schemeClr val="accent1">
                    <a:lumMod val="60000"/>
                    <a:lumOff val="40000"/>
                  </a:schemeClr>
                </a:solidFill>
              </a:rPr>
              <a:t>Zr in rutile (TiO</a:t>
            </a:r>
            <a:r>
              <a:rPr lang="en-US" baseline="-25000" dirty="0">
                <a:solidFill>
                  <a:schemeClr val="accent1">
                    <a:lumMod val="60000"/>
                    <a:lumOff val="40000"/>
                  </a:schemeClr>
                </a:solidFill>
              </a:rPr>
              <a:t>2</a:t>
            </a:r>
            <a:r>
              <a:rPr lang="en-US" dirty="0">
                <a:solidFill>
                  <a:schemeClr val="accent1">
                    <a:lumMod val="60000"/>
                    <a:lumOff val="40000"/>
                  </a:schemeClr>
                </a:solidFill>
              </a:rPr>
              <a:t>)</a:t>
            </a:r>
            <a:endParaRPr lang="en-US" i="1" dirty="0">
              <a:solidFill>
                <a:schemeClr val="accent1">
                  <a:lumMod val="60000"/>
                  <a:lumOff val="40000"/>
                </a:schemeClr>
              </a:solidFill>
            </a:endParaRPr>
          </a:p>
          <a:p>
            <a:pPr marL="228600" indent="-228600" defTabSz="914400" eaLnBrk="1" hangingPunct="1">
              <a:buSzPct val="150000"/>
              <a:buFont typeface="Arial" panose="020B0604020202020204" pitchFamily="34" charset="0"/>
              <a:buChar char="•"/>
            </a:pPr>
            <a:r>
              <a:rPr lang="en-US" dirty="0">
                <a:solidFill>
                  <a:schemeClr val="accent1">
                    <a:lumMod val="60000"/>
                    <a:lumOff val="40000"/>
                  </a:schemeClr>
                </a:solidFill>
              </a:rPr>
              <a:t>Ti in baddeleyite (ZrO</a:t>
            </a:r>
            <a:r>
              <a:rPr lang="en-US" baseline="-25000" dirty="0">
                <a:solidFill>
                  <a:schemeClr val="accent1">
                    <a:lumMod val="60000"/>
                    <a:lumOff val="40000"/>
                  </a:schemeClr>
                </a:solidFill>
              </a:rPr>
              <a:t>2</a:t>
            </a:r>
            <a:r>
              <a:rPr lang="en-US" dirty="0">
                <a:solidFill>
                  <a:schemeClr val="accent1">
                    <a:lumMod val="60000"/>
                    <a:lumOff val="40000"/>
                  </a:schemeClr>
                </a:solidFill>
              </a:rPr>
              <a:t>)</a:t>
            </a:r>
          </a:p>
        </p:txBody>
      </p:sp>
      <p:sp>
        <p:nvSpPr>
          <p:cNvPr id="6147" name="Text Box 5"/>
          <p:cNvSpPr txBox="1">
            <a:spLocks noChangeArrowheads="1"/>
          </p:cNvSpPr>
          <p:nvPr/>
        </p:nvSpPr>
        <p:spPr bwMode="auto">
          <a:xfrm>
            <a:off x="224636" y="1330313"/>
            <a:ext cx="2620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r>
              <a:rPr lang="en-US" sz="2000" dirty="0">
                <a:solidFill>
                  <a:schemeClr val="accent1">
                    <a:lumMod val="60000"/>
                    <a:lumOff val="40000"/>
                  </a:schemeClr>
                </a:solidFill>
              </a:rPr>
              <a:t>The SiO</a:t>
            </a:r>
            <a:r>
              <a:rPr lang="en-US" sz="2000" baseline="-25000" dirty="0">
                <a:solidFill>
                  <a:schemeClr val="accent1">
                    <a:lumMod val="60000"/>
                    <a:lumOff val="40000"/>
                  </a:schemeClr>
                </a:solidFill>
              </a:rPr>
              <a:t>2</a:t>
            </a:r>
            <a:r>
              <a:rPr lang="en-US" sz="2000" dirty="0">
                <a:solidFill>
                  <a:schemeClr val="accent1">
                    <a:lumMod val="60000"/>
                    <a:lumOff val="40000"/>
                  </a:schemeClr>
                </a:solidFill>
              </a:rPr>
              <a:t>-TiO</a:t>
            </a:r>
            <a:r>
              <a:rPr lang="en-US" sz="2000" baseline="-25000" dirty="0">
                <a:solidFill>
                  <a:schemeClr val="accent1">
                    <a:lumMod val="60000"/>
                    <a:lumOff val="40000"/>
                  </a:schemeClr>
                </a:solidFill>
              </a:rPr>
              <a:t>2</a:t>
            </a:r>
            <a:r>
              <a:rPr lang="en-US" sz="2000" dirty="0">
                <a:solidFill>
                  <a:schemeClr val="accent1">
                    <a:lumMod val="60000"/>
                    <a:lumOff val="40000"/>
                  </a:schemeClr>
                </a:solidFill>
              </a:rPr>
              <a:t>-ZrO</a:t>
            </a:r>
            <a:r>
              <a:rPr lang="en-US" sz="2000" baseline="-25000" dirty="0">
                <a:solidFill>
                  <a:schemeClr val="accent1">
                    <a:lumMod val="60000"/>
                    <a:lumOff val="40000"/>
                  </a:schemeClr>
                </a:solidFill>
              </a:rPr>
              <a:t>2</a:t>
            </a:r>
            <a:r>
              <a:rPr lang="en-US" sz="2000" dirty="0">
                <a:solidFill>
                  <a:schemeClr val="accent1">
                    <a:lumMod val="60000"/>
                    <a:lumOff val="40000"/>
                  </a:schemeClr>
                </a:solidFill>
              </a:rPr>
              <a:t> </a:t>
            </a:r>
          </a:p>
          <a:p>
            <a:pPr defTabSz="914400" eaLnBrk="1" hangingPunct="1"/>
            <a:r>
              <a:rPr lang="en-US" sz="2000" dirty="0">
                <a:solidFill>
                  <a:schemeClr val="accent1">
                    <a:lumMod val="60000"/>
                    <a:lumOff val="40000"/>
                  </a:schemeClr>
                </a:solidFill>
              </a:rPr>
              <a:t>System</a:t>
            </a:r>
          </a:p>
        </p:txBody>
      </p:sp>
      <p:sp>
        <p:nvSpPr>
          <p:cNvPr id="3" name="TextBox 2"/>
          <p:cNvSpPr txBox="1"/>
          <p:nvPr/>
        </p:nvSpPr>
        <p:spPr>
          <a:xfrm>
            <a:off x="4340225" y="596893"/>
            <a:ext cx="5947975" cy="400110"/>
          </a:xfrm>
          <a:prstGeom prst="rect">
            <a:avLst/>
          </a:prstGeom>
          <a:noFill/>
        </p:spPr>
        <p:txBody>
          <a:bodyPr wrap="none" rtlCol="0">
            <a:spAutoFit/>
          </a:bodyPr>
          <a:lstStyle/>
          <a:p>
            <a:pPr defTabSz="914400"/>
            <a:r>
              <a:rPr lang="en-US" sz="2000" dirty="0">
                <a:solidFill>
                  <a:schemeClr val="accent1">
                    <a:lumMod val="60000"/>
                    <a:lumOff val="40000"/>
                  </a:schemeClr>
                </a:solidFill>
                <a:latin typeface="Arial" charset="0"/>
                <a:cs typeface="Arial" charset="0"/>
              </a:rPr>
              <a:t>Development of Trace Element Thermobarometers</a:t>
            </a:r>
          </a:p>
        </p:txBody>
      </p:sp>
      <p:sp>
        <p:nvSpPr>
          <p:cNvPr id="6148" name="Line 6"/>
          <p:cNvSpPr>
            <a:spLocks noChangeShapeType="1"/>
          </p:cNvSpPr>
          <p:nvPr/>
        </p:nvSpPr>
        <p:spPr bwMode="auto">
          <a:xfrm>
            <a:off x="2" y="507312"/>
            <a:ext cx="12191998" cy="3064"/>
          </a:xfrm>
          <a:prstGeom prst="line">
            <a:avLst/>
          </a:prstGeom>
          <a:noFill/>
          <a:ln w="28575">
            <a:solidFill>
              <a:srgbClr val="FF9933"/>
            </a:solidFill>
            <a:round/>
            <a:headEnd/>
            <a:tailEnd/>
          </a:ln>
          <a:extLst>
            <a:ext uri="{909E8E84-426E-40DD-AFC4-6F175D3DCCD1}">
              <a14:hiddenFill xmlns:a14="http://schemas.microsoft.com/office/drawing/2010/main">
                <a:noFill/>
              </a14:hiddenFill>
            </a:ext>
          </a:extLst>
        </p:spPr>
        <p:txBody>
          <a:bodyPr/>
          <a:lstStyle/>
          <a:p>
            <a:pPr defTabSz="914400"/>
            <a:endParaRPr lang="en-US" dirty="0">
              <a:solidFill>
                <a:prstClr val="black"/>
              </a:solidFill>
              <a:latin typeface="Calibri" panose="020F0502020204030204"/>
            </a:endParaRPr>
          </a:p>
        </p:txBody>
      </p:sp>
      <p:sp>
        <p:nvSpPr>
          <p:cNvPr id="2" name="TextBox 1">
            <a:extLst>
              <a:ext uri="{FF2B5EF4-FFF2-40B4-BE49-F238E27FC236}">
                <a16:creationId xmlns:a16="http://schemas.microsoft.com/office/drawing/2014/main" id="{6CE25777-7F1F-36F3-588A-37210CB92576}"/>
              </a:ext>
            </a:extLst>
          </p:cNvPr>
          <p:cNvSpPr txBox="1"/>
          <p:nvPr/>
        </p:nvSpPr>
        <p:spPr>
          <a:xfrm>
            <a:off x="5028592" y="969658"/>
            <a:ext cx="4178595" cy="1200329"/>
          </a:xfrm>
          <a:prstGeom prst="rect">
            <a:avLst/>
          </a:prstGeom>
          <a:noFill/>
        </p:spPr>
        <p:txBody>
          <a:bodyPr wrap="square" rtlCol="0">
            <a:spAutoFit/>
          </a:bodyPr>
          <a:lstStyle/>
          <a:p>
            <a:r>
              <a:rPr lang="en-US" dirty="0">
                <a:solidFill>
                  <a:schemeClr val="bg1"/>
                </a:solidFill>
              </a:rPr>
              <a:t>The solubility of Ti in zircon, Ti in quartz, and Zr in rutile systematically increases with increasing temperature and decreasing pressure</a:t>
            </a:r>
          </a:p>
        </p:txBody>
      </p:sp>
      <p:sp>
        <p:nvSpPr>
          <p:cNvPr id="5" name="TextBox 4">
            <a:extLst>
              <a:ext uri="{FF2B5EF4-FFF2-40B4-BE49-F238E27FC236}">
                <a16:creationId xmlns:a16="http://schemas.microsoft.com/office/drawing/2014/main" id="{ECF66BCA-260E-D325-1CB6-235DFD819FA7}"/>
              </a:ext>
            </a:extLst>
          </p:cNvPr>
          <p:cNvSpPr txBox="1"/>
          <p:nvPr/>
        </p:nvSpPr>
        <p:spPr>
          <a:xfrm>
            <a:off x="6772940" y="4152139"/>
            <a:ext cx="5419060" cy="923330"/>
          </a:xfrm>
          <a:prstGeom prst="rect">
            <a:avLst/>
          </a:prstGeom>
          <a:noFill/>
        </p:spPr>
        <p:txBody>
          <a:bodyPr wrap="square" rtlCol="0">
            <a:spAutoFit/>
          </a:bodyPr>
          <a:lstStyle/>
          <a:p>
            <a:r>
              <a:rPr lang="en-US" dirty="0">
                <a:solidFill>
                  <a:schemeClr val="bg1"/>
                </a:solidFill>
              </a:rPr>
              <a:t>Geologists use P-T dependencies of trace element solubilities to estimate the pressure and temperature at which rocks crystallize</a:t>
            </a:r>
          </a:p>
        </p:txBody>
      </p:sp>
      <p:sp>
        <p:nvSpPr>
          <p:cNvPr id="9" name="TextBox 8">
            <a:extLst>
              <a:ext uri="{FF2B5EF4-FFF2-40B4-BE49-F238E27FC236}">
                <a16:creationId xmlns:a16="http://schemas.microsoft.com/office/drawing/2014/main" id="{5363BEC3-6792-74E3-A534-D05AFD7B51FD}"/>
              </a:ext>
            </a:extLst>
          </p:cNvPr>
          <p:cNvSpPr txBox="1"/>
          <p:nvPr/>
        </p:nvSpPr>
        <p:spPr>
          <a:xfrm>
            <a:off x="1" y="16447"/>
            <a:ext cx="89154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Hydrothermal Crystallization in the SiO</a:t>
            </a:r>
            <a:r>
              <a:rPr kumimoji="0" lang="en-US" sz="2800" b="0" i="0" u="none" strike="noStrike" kern="1200" cap="none" spc="0" normalizeH="0" baseline="-25000" noProof="0" dirty="0">
                <a:ln>
                  <a:noFill/>
                </a:ln>
                <a:solidFill>
                  <a:srgbClr val="00B0F0"/>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-TiO</a:t>
            </a:r>
            <a:r>
              <a:rPr kumimoji="0" lang="en-US" sz="2800" b="0" i="0" u="none" strike="noStrike" kern="1200" cap="none" spc="0" normalizeH="0" baseline="-25000" noProof="0" dirty="0">
                <a:ln>
                  <a:noFill/>
                </a:ln>
                <a:solidFill>
                  <a:srgbClr val="00B0F0"/>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-ZrO</a:t>
            </a:r>
            <a:r>
              <a:rPr kumimoji="0" lang="en-US" sz="2800" b="0" i="0" u="none" strike="noStrike" kern="1200" cap="none" spc="0" normalizeH="0" baseline="-25000" noProof="0" dirty="0">
                <a:ln>
                  <a:noFill/>
                </a:ln>
                <a:solidFill>
                  <a:srgbClr val="00B0F0"/>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 System</a:t>
            </a:r>
          </a:p>
        </p:txBody>
      </p:sp>
    </p:spTree>
    <p:extLst>
      <p:ext uri="{BB962C8B-B14F-4D97-AF65-F5344CB8AC3E}">
        <p14:creationId xmlns:p14="http://schemas.microsoft.com/office/powerpoint/2010/main" val="126514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4338780-BDD5-47FE-FE4F-43ED696915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7305675" y="1753116"/>
            <a:ext cx="6076950" cy="3695700"/>
          </a:xfrm>
          <a:prstGeom prst="rect">
            <a:avLst/>
          </a:prstGeom>
        </p:spPr>
      </p:pic>
      <p:grpSp>
        <p:nvGrpSpPr>
          <p:cNvPr id="11" name="Group 10">
            <a:extLst>
              <a:ext uri="{FF2B5EF4-FFF2-40B4-BE49-F238E27FC236}">
                <a16:creationId xmlns:a16="http://schemas.microsoft.com/office/drawing/2014/main" id="{6C614129-2ABA-3810-721C-63684D4C3421}"/>
              </a:ext>
            </a:extLst>
          </p:cNvPr>
          <p:cNvGrpSpPr/>
          <p:nvPr/>
        </p:nvGrpSpPr>
        <p:grpSpPr>
          <a:xfrm>
            <a:off x="2987063" y="2533633"/>
            <a:ext cx="5581650" cy="4248150"/>
            <a:chOff x="0" y="1538842"/>
            <a:chExt cx="5581650" cy="4248150"/>
          </a:xfrm>
        </p:grpSpPr>
        <p:pic>
          <p:nvPicPr>
            <p:cNvPr id="3" name="Graphic 2">
              <a:extLst>
                <a:ext uri="{FF2B5EF4-FFF2-40B4-BE49-F238E27FC236}">
                  <a16:creationId xmlns:a16="http://schemas.microsoft.com/office/drawing/2014/main" id="{5D31097F-C5E4-3FCD-1F8A-3CA61A9998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538842"/>
              <a:ext cx="5581650" cy="4248150"/>
            </a:xfrm>
            <a:prstGeom prst="rect">
              <a:avLst/>
            </a:prstGeom>
          </p:spPr>
        </p:pic>
        <p:sp>
          <p:nvSpPr>
            <p:cNvPr id="6" name="TextBox 5">
              <a:extLst>
                <a:ext uri="{FF2B5EF4-FFF2-40B4-BE49-F238E27FC236}">
                  <a16:creationId xmlns:a16="http://schemas.microsoft.com/office/drawing/2014/main" id="{7228B641-0EDE-7357-7EF7-9B475B5843FB}"/>
                </a:ext>
              </a:extLst>
            </p:cNvPr>
            <p:cNvSpPr txBox="1"/>
            <p:nvPr/>
          </p:nvSpPr>
          <p:spPr>
            <a:xfrm>
              <a:off x="4263657" y="5230189"/>
              <a:ext cx="788999" cy="369332"/>
            </a:xfrm>
            <a:prstGeom prst="rect">
              <a:avLst/>
            </a:prstGeom>
            <a:solidFill>
              <a:srgbClr val="7F7F7F">
                <a:alpha val="74902"/>
              </a:srgbClr>
            </a:solidFill>
          </p:spPr>
          <p:txBody>
            <a:bodyPr wrap="none" rtlCol="0">
              <a:spAutoFit/>
            </a:bodyPr>
            <a:lstStyle/>
            <a:p>
              <a:r>
                <a:rPr lang="en-US" dirty="0">
                  <a:solidFill>
                    <a:schemeClr val="bg1"/>
                  </a:solidFill>
                </a:rPr>
                <a:t>10 </a:t>
              </a:r>
              <a:r>
                <a:rPr lang="en-US" dirty="0">
                  <a:solidFill>
                    <a:schemeClr val="bg1"/>
                  </a:solidFill>
                  <a:latin typeface="Symbol" panose="05050102010706020507" pitchFamily="18" charset="2"/>
                </a:rPr>
                <a:t>m</a:t>
              </a:r>
              <a:r>
                <a:rPr lang="en-US" dirty="0">
                  <a:solidFill>
                    <a:schemeClr val="bg1"/>
                  </a:solidFill>
                </a:rPr>
                <a:t>m</a:t>
              </a:r>
            </a:p>
          </p:txBody>
        </p:sp>
      </p:grpSp>
      <p:cxnSp>
        <p:nvCxnSpPr>
          <p:cNvPr id="8" name="Straight Connector 7">
            <a:extLst>
              <a:ext uri="{FF2B5EF4-FFF2-40B4-BE49-F238E27FC236}">
                <a16:creationId xmlns:a16="http://schemas.microsoft.com/office/drawing/2014/main" id="{11D75099-BF8A-E1D6-1E9F-3206780CD101}"/>
              </a:ext>
            </a:extLst>
          </p:cNvPr>
          <p:cNvCxnSpPr>
            <a:cxnSpLocks/>
          </p:cNvCxnSpPr>
          <p:nvPr/>
        </p:nvCxnSpPr>
        <p:spPr>
          <a:xfrm>
            <a:off x="9058940" y="3991935"/>
            <a:ext cx="18666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5A03DA6-D9C4-5DCF-558A-14F5FFE0013F}"/>
              </a:ext>
            </a:extLst>
          </p:cNvPr>
          <p:cNvSpPr txBox="1"/>
          <p:nvPr/>
        </p:nvSpPr>
        <p:spPr>
          <a:xfrm>
            <a:off x="8732122" y="3937000"/>
            <a:ext cx="788999" cy="369332"/>
          </a:xfrm>
          <a:prstGeom prst="rect">
            <a:avLst/>
          </a:prstGeom>
          <a:noFill/>
        </p:spPr>
        <p:txBody>
          <a:bodyPr wrap="none" rtlCol="0">
            <a:spAutoFit/>
          </a:bodyPr>
          <a:lstStyle/>
          <a:p>
            <a:r>
              <a:rPr lang="en-US" dirty="0"/>
              <a:t>10 </a:t>
            </a:r>
            <a:r>
              <a:rPr lang="en-US" dirty="0">
                <a:latin typeface="Symbol" panose="05050102010706020507" pitchFamily="18" charset="2"/>
              </a:rPr>
              <a:t>m</a:t>
            </a:r>
            <a:r>
              <a:rPr lang="en-US" dirty="0"/>
              <a:t>m</a:t>
            </a:r>
          </a:p>
        </p:txBody>
      </p:sp>
      <p:cxnSp>
        <p:nvCxnSpPr>
          <p:cNvPr id="12" name="Straight Connector 11">
            <a:extLst>
              <a:ext uri="{FF2B5EF4-FFF2-40B4-BE49-F238E27FC236}">
                <a16:creationId xmlns:a16="http://schemas.microsoft.com/office/drawing/2014/main" id="{84C007EF-B0C4-8C5B-BF3C-64058D3F2463}"/>
              </a:ext>
            </a:extLst>
          </p:cNvPr>
          <p:cNvCxnSpPr>
            <a:cxnSpLocks/>
          </p:cNvCxnSpPr>
          <p:nvPr/>
        </p:nvCxnSpPr>
        <p:spPr>
          <a:xfrm>
            <a:off x="0" y="43688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3C570CE-F774-6858-7C85-53BDBA5AB851}"/>
              </a:ext>
            </a:extLst>
          </p:cNvPr>
          <p:cNvSpPr txBox="1"/>
          <p:nvPr/>
        </p:nvSpPr>
        <p:spPr>
          <a:xfrm>
            <a:off x="0" y="16447"/>
            <a:ext cx="1089659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a:ea typeface="+mn-ea"/>
                <a:cs typeface="+mn-cs"/>
              </a:rPr>
              <a:t>Hydrothermal Crystallization: making zircon inclusions in garnet</a:t>
            </a:r>
          </a:p>
        </p:txBody>
      </p:sp>
      <p:sp>
        <p:nvSpPr>
          <p:cNvPr id="15" name="TextBox 14">
            <a:extLst>
              <a:ext uri="{FF2B5EF4-FFF2-40B4-BE49-F238E27FC236}">
                <a16:creationId xmlns:a16="http://schemas.microsoft.com/office/drawing/2014/main" id="{9A181678-E4EA-EC8E-CF73-1AF0CD541740}"/>
              </a:ext>
            </a:extLst>
          </p:cNvPr>
          <p:cNvSpPr txBox="1"/>
          <p:nvPr/>
        </p:nvSpPr>
        <p:spPr>
          <a:xfrm>
            <a:off x="0" y="508364"/>
            <a:ext cx="8394700" cy="204671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Experimental development of a mechanical thermobarometer that uses the mineral equations of state and elastic properties to estimate crystallization pressure and temperature conditions at which garnet-bearing rocks form.</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Need zircons with pure compositions that are free of radiation damage.</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Experiment at 900°C to synthesize zircons that are approx. &lt;10 </a:t>
            </a:r>
            <a:r>
              <a:rPr lang="en-US" sz="1600" dirty="0">
                <a:latin typeface="Symbol" panose="05050102010706020507" pitchFamily="18" charset="2"/>
                <a:cs typeface="Arial" panose="020B0604020202020204" pitchFamily="34" charset="0"/>
              </a:rPr>
              <a:t>m</a:t>
            </a:r>
            <a:r>
              <a:rPr lang="en-US" sz="1600" dirty="0">
                <a:latin typeface="Arial" panose="020B0604020202020204" pitchFamily="34" charset="0"/>
                <a:cs typeface="Arial" panose="020B0604020202020204" pitchFamily="34" charset="0"/>
              </a:rPr>
              <a:t>m because they need to be smaller than the garnets. Higher T makes larger crystals.</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Can systematically control U, Th, REE, Hf, Ti, and other trace elements.</a:t>
            </a:r>
          </a:p>
        </p:txBody>
      </p:sp>
      <p:pic>
        <p:nvPicPr>
          <p:cNvPr id="18" name="Picture 17">
            <a:extLst>
              <a:ext uri="{FF2B5EF4-FFF2-40B4-BE49-F238E27FC236}">
                <a16:creationId xmlns:a16="http://schemas.microsoft.com/office/drawing/2014/main" id="{3A04EB20-5A0D-25F7-8889-6DA802E0B9B7}"/>
              </a:ext>
            </a:extLst>
          </p:cNvPr>
          <p:cNvPicPr>
            <a:picLocks noChangeAspect="1"/>
          </p:cNvPicPr>
          <p:nvPr/>
        </p:nvPicPr>
        <p:blipFill>
          <a:blip r:embed="rId6"/>
          <a:srcRect l="703" b="1754"/>
          <a:stretch/>
        </p:blipFill>
        <p:spPr>
          <a:xfrm>
            <a:off x="0" y="2685186"/>
            <a:ext cx="2987964" cy="3176513"/>
          </a:xfrm>
          <a:prstGeom prst="rect">
            <a:avLst/>
          </a:prstGeom>
        </p:spPr>
      </p:pic>
      <p:sp>
        <p:nvSpPr>
          <p:cNvPr id="2" name="TextBox 1">
            <a:extLst>
              <a:ext uri="{FF2B5EF4-FFF2-40B4-BE49-F238E27FC236}">
                <a16:creationId xmlns:a16="http://schemas.microsoft.com/office/drawing/2014/main" id="{14DB6416-F924-CDA4-0899-AC16D0996EC9}"/>
              </a:ext>
            </a:extLst>
          </p:cNvPr>
          <p:cNvSpPr txBox="1"/>
          <p:nvPr/>
        </p:nvSpPr>
        <p:spPr>
          <a:xfrm>
            <a:off x="10709327" y="459705"/>
            <a:ext cx="834972" cy="369332"/>
          </a:xfrm>
          <a:prstGeom prst="rect">
            <a:avLst/>
          </a:prstGeom>
          <a:noFill/>
        </p:spPr>
        <p:txBody>
          <a:bodyPr wrap="none" rtlCol="0">
            <a:spAutoFit/>
          </a:bodyPr>
          <a:lstStyle/>
          <a:p>
            <a:r>
              <a:rPr lang="en-US" dirty="0"/>
              <a:t>zircons</a:t>
            </a:r>
          </a:p>
        </p:txBody>
      </p:sp>
      <p:cxnSp>
        <p:nvCxnSpPr>
          <p:cNvPr id="7" name="Straight Arrow Connector 6">
            <a:extLst>
              <a:ext uri="{FF2B5EF4-FFF2-40B4-BE49-F238E27FC236}">
                <a16:creationId xmlns:a16="http://schemas.microsoft.com/office/drawing/2014/main" id="{E58E0AD2-8582-03B4-7CE3-19D6D67C329A}"/>
              </a:ext>
            </a:extLst>
          </p:cNvPr>
          <p:cNvCxnSpPr>
            <a:cxnSpLocks/>
          </p:cNvCxnSpPr>
          <p:nvPr/>
        </p:nvCxnSpPr>
        <p:spPr>
          <a:xfrm flipH="1">
            <a:off x="10811933" y="778933"/>
            <a:ext cx="186266" cy="583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5211B83-BBE4-63EE-900A-2F826C67683F}"/>
              </a:ext>
            </a:extLst>
          </p:cNvPr>
          <p:cNvCxnSpPr>
            <a:cxnSpLocks/>
          </p:cNvCxnSpPr>
          <p:nvPr/>
        </p:nvCxnSpPr>
        <p:spPr>
          <a:xfrm flipH="1">
            <a:off x="10294771" y="778933"/>
            <a:ext cx="517162" cy="583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C43E8F3-9FC6-4036-BDCE-1E066FD31F07}"/>
              </a:ext>
            </a:extLst>
          </p:cNvPr>
          <p:cNvCxnSpPr>
            <a:cxnSpLocks/>
          </p:cNvCxnSpPr>
          <p:nvPr/>
        </p:nvCxnSpPr>
        <p:spPr>
          <a:xfrm>
            <a:off x="11219946" y="778933"/>
            <a:ext cx="48568" cy="905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E3A5676-15B9-1C7C-8626-DCAB370D804F}"/>
              </a:ext>
            </a:extLst>
          </p:cNvPr>
          <p:cNvSpPr txBox="1"/>
          <p:nvPr/>
        </p:nvSpPr>
        <p:spPr>
          <a:xfrm>
            <a:off x="10384974" y="6477599"/>
            <a:ext cx="834972" cy="369332"/>
          </a:xfrm>
          <a:prstGeom prst="rect">
            <a:avLst/>
          </a:prstGeom>
          <a:noFill/>
        </p:spPr>
        <p:txBody>
          <a:bodyPr wrap="none" rtlCol="0">
            <a:spAutoFit/>
          </a:bodyPr>
          <a:lstStyle/>
          <a:p>
            <a:r>
              <a:rPr lang="en-US" dirty="0"/>
              <a:t>zircons</a:t>
            </a:r>
          </a:p>
        </p:txBody>
      </p:sp>
      <p:cxnSp>
        <p:nvCxnSpPr>
          <p:cNvPr id="20" name="Straight Arrow Connector 19">
            <a:extLst>
              <a:ext uri="{FF2B5EF4-FFF2-40B4-BE49-F238E27FC236}">
                <a16:creationId xmlns:a16="http://schemas.microsoft.com/office/drawing/2014/main" id="{B3BFF664-2A30-69D6-2AB6-EBBCE54B86C8}"/>
              </a:ext>
            </a:extLst>
          </p:cNvPr>
          <p:cNvCxnSpPr>
            <a:cxnSpLocks/>
          </p:cNvCxnSpPr>
          <p:nvPr/>
        </p:nvCxnSpPr>
        <p:spPr>
          <a:xfrm flipV="1">
            <a:off x="10998199" y="5992348"/>
            <a:ext cx="359834" cy="500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460D051-7278-2B0D-1815-6E41AA15010E}"/>
              </a:ext>
            </a:extLst>
          </p:cNvPr>
          <p:cNvCxnSpPr>
            <a:cxnSpLocks/>
          </p:cNvCxnSpPr>
          <p:nvPr/>
        </p:nvCxnSpPr>
        <p:spPr>
          <a:xfrm flipH="1" flipV="1">
            <a:off x="10037233" y="5223506"/>
            <a:ext cx="419100" cy="1269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174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2454F3-53D4-D782-0F7D-CA9BD2853251}"/>
              </a:ext>
            </a:extLst>
          </p:cNvPr>
          <p:cNvPicPr>
            <a:picLocks noChangeAspect="1"/>
          </p:cNvPicPr>
          <p:nvPr/>
        </p:nvPicPr>
        <p:blipFill rotWithShape="1">
          <a:blip r:embed="rId3"/>
          <a:srcRect l="10360"/>
          <a:stretch/>
        </p:blipFill>
        <p:spPr>
          <a:xfrm>
            <a:off x="6197600" y="466270"/>
            <a:ext cx="5362486" cy="4651891"/>
          </a:xfrm>
          <a:prstGeom prst="rect">
            <a:avLst/>
          </a:prstGeom>
        </p:spPr>
      </p:pic>
      <p:cxnSp>
        <p:nvCxnSpPr>
          <p:cNvPr id="15" name="Straight Arrow Connector 14">
            <a:extLst>
              <a:ext uri="{FF2B5EF4-FFF2-40B4-BE49-F238E27FC236}">
                <a16:creationId xmlns:a16="http://schemas.microsoft.com/office/drawing/2014/main" id="{2BC9D2DD-2B6B-35FC-CB15-7650A81FF9C1}"/>
              </a:ext>
            </a:extLst>
          </p:cNvPr>
          <p:cNvCxnSpPr/>
          <p:nvPr/>
        </p:nvCxnSpPr>
        <p:spPr>
          <a:xfrm>
            <a:off x="6567855" y="2350839"/>
            <a:ext cx="16764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6EE438C-82BD-DD3D-44BF-2FD6F1ABDE49}"/>
              </a:ext>
            </a:extLst>
          </p:cNvPr>
          <p:cNvCxnSpPr>
            <a:cxnSpLocks/>
          </p:cNvCxnSpPr>
          <p:nvPr/>
        </p:nvCxnSpPr>
        <p:spPr>
          <a:xfrm flipV="1">
            <a:off x="8234095" y="1035119"/>
            <a:ext cx="0" cy="13106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D826408-6D61-9902-D25A-679A8D99ABE9}"/>
              </a:ext>
            </a:extLst>
          </p:cNvPr>
          <p:cNvSpPr txBox="1"/>
          <p:nvPr/>
        </p:nvSpPr>
        <p:spPr>
          <a:xfrm>
            <a:off x="7226204" y="5911781"/>
            <a:ext cx="5118195" cy="36933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zircon with 100 ppm Ti formed at ~1000°C.</a:t>
            </a:r>
          </a:p>
        </p:txBody>
      </p:sp>
      <p:pic>
        <p:nvPicPr>
          <p:cNvPr id="27" name="Picture 26">
            <a:extLst>
              <a:ext uri="{FF2B5EF4-FFF2-40B4-BE49-F238E27FC236}">
                <a16:creationId xmlns:a16="http://schemas.microsoft.com/office/drawing/2014/main" id="{E1410CC6-59D2-2A81-E51B-252D8AE1B3B7}"/>
              </a:ext>
            </a:extLst>
          </p:cNvPr>
          <p:cNvPicPr>
            <a:picLocks noChangeAspect="1"/>
          </p:cNvPicPr>
          <p:nvPr/>
        </p:nvPicPr>
        <p:blipFill>
          <a:blip r:embed="rId4"/>
          <a:stretch>
            <a:fillRect/>
          </a:stretch>
        </p:blipFill>
        <p:spPr>
          <a:xfrm>
            <a:off x="226255" y="626304"/>
            <a:ext cx="4541617" cy="4564632"/>
          </a:xfrm>
          <a:prstGeom prst="rect">
            <a:avLst/>
          </a:prstGeom>
        </p:spPr>
      </p:pic>
      <p:sp>
        <p:nvSpPr>
          <p:cNvPr id="28" name="TextBox 27">
            <a:extLst>
              <a:ext uri="{FF2B5EF4-FFF2-40B4-BE49-F238E27FC236}">
                <a16:creationId xmlns:a16="http://schemas.microsoft.com/office/drawing/2014/main" id="{558221B6-975F-CD82-6B22-7B2FBF1693AC}"/>
              </a:ext>
            </a:extLst>
          </p:cNvPr>
          <p:cNvSpPr txBox="1"/>
          <p:nvPr/>
        </p:nvSpPr>
        <p:spPr>
          <a:xfrm>
            <a:off x="-1" y="5292536"/>
            <a:ext cx="6896101" cy="135421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Co-crystallize zircon, rutile (TiO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quartz (SiO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from aqueous fluids over a range of temperatures at P=10 kbar.</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Measure large range of Ti in zircon</a:t>
            </a:r>
            <a:r>
              <a:rPr lang="en-US" dirty="0">
                <a:solidFill>
                  <a:prstClr val="black"/>
                </a:solidFill>
                <a:latin typeface="Calibri" panose="020F0502020204030204"/>
              </a:rPr>
              <a:t> 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 develop a “thermometer”.</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Larger crystals grow at higher temperatures.</a:t>
            </a:r>
          </a:p>
        </p:txBody>
      </p:sp>
      <p:sp>
        <p:nvSpPr>
          <p:cNvPr id="30" name="TextBox 29">
            <a:extLst>
              <a:ext uri="{FF2B5EF4-FFF2-40B4-BE49-F238E27FC236}">
                <a16:creationId xmlns:a16="http://schemas.microsoft.com/office/drawing/2014/main" id="{31E11EF5-BD85-A06F-108E-8ECA6A0A0606}"/>
              </a:ext>
            </a:extLst>
          </p:cNvPr>
          <p:cNvSpPr txBox="1"/>
          <p:nvPr/>
        </p:nvSpPr>
        <p:spPr>
          <a:xfrm>
            <a:off x="7661395" y="5141752"/>
            <a:ext cx="400335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Log(ppm Ti in zircon)=5.711-4800/T (K)</a:t>
            </a:r>
          </a:p>
        </p:txBody>
      </p:sp>
      <p:cxnSp>
        <p:nvCxnSpPr>
          <p:cNvPr id="32" name="Straight Arrow Connector 31">
            <a:extLst>
              <a:ext uri="{FF2B5EF4-FFF2-40B4-BE49-F238E27FC236}">
                <a16:creationId xmlns:a16="http://schemas.microsoft.com/office/drawing/2014/main" id="{3B48D6DE-FB9D-660D-6606-A128DC3DF807}"/>
              </a:ext>
            </a:extLst>
          </p:cNvPr>
          <p:cNvCxnSpPr>
            <a:cxnSpLocks/>
            <a:stCxn id="30" idx="0"/>
          </p:cNvCxnSpPr>
          <p:nvPr/>
        </p:nvCxnSpPr>
        <p:spPr>
          <a:xfrm flipV="1">
            <a:off x="9663074" y="3787265"/>
            <a:ext cx="585082" cy="1354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4D77B9E-32A3-E05C-8FE4-0FD756F4560B}"/>
              </a:ext>
            </a:extLst>
          </p:cNvPr>
          <p:cNvCxnSpPr>
            <a:cxnSpLocks/>
          </p:cNvCxnSpPr>
          <p:nvPr/>
        </p:nvCxnSpPr>
        <p:spPr>
          <a:xfrm>
            <a:off x="0" y="43688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D76A9C1-5E27-80C3-8555-2E1101465A71}"/>
              </a:ext>
            </a:extLst>
          </p:cNvPr>
          <p:cNvSpPr txBox="1"/>
          <p:nvPr/>
        </p:nvSpPr>
        <p:spPr>
          <a:xfrm rot="16200000">
            <a:off x="4960001" y="2591873"/>
            <a:ext cx="21943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Log Ti in zircon (ppm)</a:t>
            </a:r>
          </a:p>
        </p:txBody>
      </p:sp>
      <p:sp>
        <p:nvSpPr>
          <p:cNvPr id="2" name="TextBox 1">
            <a:extLst>
              <a:ext uri="{FF2B5EF4-FFF2-40B4-BE49-F238E27FC236}">
                <a16:creationId xmlns:a16="http://schemas.microsoft.com/office/drawing/2014/main" id="{DE9B7815-D7BF-B55B-31F8-750907726EA4}"/>
              </a:ext>
            </a:extLst>
          </p:cNvPr>
          <p:cNvSpPr txBox="1"/>
          <p:nvPr/>
        </p:nvSpPr>
        <p:spPr>
          <a:xfrm>
            <a:off x="0" y="16447"/>
            <a:ext cx="1234439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Hydrothermal Crystallization: Controlling Trace Element Incorporation in Zircon (ZrSiO</a:t>
            </a:r>
            <a:r>
              <a:rPr kumimoji="0" lang="en-US" sz="2600" b="0"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59898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B46F2D-1E97-C680-326C-F4249850DCA4}"/>
              </a:ext>
            </a:extLst>
          </p:cNvPr>
          <p:cNvPicPr>
            <a:picLocks noChangeAspect="1"/>
          </p:cNvPicPr>
          <p:nvPr/>
        </p:nvPicPr>
        <p:blipFill rotWithShape="1">
          <a:blip r:embed="rId3">
            <a:alphaModFix/>
          </a:blip>
          <a:srcRect l="7353"/>
          <a:stretch/>
        </p:blipFill>
        <p:spPr>
          <a:xfrm>
            <a:off x="6207653" y="378968"/>
            <a:ext cx="5413079" cy="4687444"/>
          </a:xfrm>
          <a:prstGeom prst="rect">
            <a:avLst/>
          </a:prstGeom>
        </p:spPr>
      </p:pic>
      <p:cxnSp>
        <p:nvCxnSpPr>
          <p:cNvPr id="3" name="Straight Arrow Connector 2">
            <a:extLst>
              <a:ext uri="{FF2B5EF4-FFF2-40B4-BE49-F238E27FC236}">
                <a16:creationId xmlns:a16="http://schemas.microsoft.com/office/drawing/2014/main" id="{2A302CD2-727B-2739-BF09-D8A7F22C3FFD}"/>
              </a:ext>
            </a:extLst>
          </p:cNvPr>
          <p:cNvCxnSpPr>
            <a:cxnSpLocks/>
          </p:cNvCxnSpPr>
          <p:nvPr/>
        </p:nvCxnSpPr>
        <p:spPr>
          <a:xfrm>
            <a:off x="6566860" y="1968338"/>
            <a:ext cx="133096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11FC212C-5769-22D0-FF61-ABC44CBAAACB}"/>
              </a:ext>
            </a:extLst>
          </p:cNvPr>
          <p:cNvCxnSpPr>
            <a:cxnSpLocks/>
          </p:cNvCxnSpPr>
          <p:nvPr/>
        </p:nvCxnSpPr>
        <p:spPr>
          <a:xfrm flipV="1">
            <a:off x="7897820" y="1028538"/>
            <a:ext cx="0" cy="9398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16D8A34-7C60-1E0F-3863-75AC70810170}"/>
              </a:ext>
            </a:extLst>
          </p:cNvPr>
          <p:cNvSpPr txBox="1"/>
          <p:nvPr/>
        </p:nvSpPr>
        <p:spPr>
          <a:xfrm>
            <a:off x="7730180" y="5152833"/>
            <a:ext cx="37994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Log(ppm Zr in rutile)=7.420-4530/T (K)</a:t>
            </a:r>
          </a:p>
        </p:txBody>
      </p:sp>
      <p:pic>
        <p:nvPicPr>
          <p:cNvPr id="13" name="Picture 12">
            <a:extLst>
              <a:ext uri="{FF2B5EF4-FFF2-40B4-BE49-F238E27FC236}">
                <a16:creationId xmlns:a16="http://schemas.microsoft.com/office/drawing/2014/main" id="{6211C919-7DD0-2C43-C043-37B09FD5E919}"/>
              </a:ext>
            </a:extLst>
          </p:cNvPr>
          <p:cNvPicPr>
            <a:picLocks noChangeAspect="1"/>
          </p:cNvPicPr>
          <p:nvPr/>
        </p:nvPicPr>
        <p:blipFill>
          <a:blip r:embed="rId4"/>
          <a:stretch>
            <a:fillRect/>
          </a:stretch>
        </p:blipFill>
        <p:spPr>
          <a:xfrm>
            <a:off x="213932" y="616021"/>
            <a:ext cx="4541617" cy="4564632"/>
          </a:xfrm>
          <a:prstGeom prst="rect">
            <a:avLst/>
          </a:prstGeom>
        </p:spPr>
      </p:pic>
      <p:sp>
        <p:nvSpPr>
          <p:cNvPr id="17" name="TextBox 16">
            <a:extLst>
              <a:ext uri="{FF2B5EF4-FFF2-40B4-BE49-F238E27FC236}">
                <a16:creationId xmlns:a16="http://schemas.microsoft.com/office/drawing/2014/main" id="{D6A78A87-0C7C-16C2-1D39-3C369FE59C6E}"/>
              </a:ext>
            </a:extLst>
          </p:cNvPr>
          <p:cNvSpPr txBox="1"/>
          <p:nvPr/>
        </p:nvSpPr>
        <p:spPr>
          <a:xfrm>
            <a:off x="6267212" y="5819289"/>
            <a:ext cx="4459298" cy="923330"/>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rutile with 8000 ppm Zr formed at ~1000°C.</a:t>
            </a:r>
          </a:p>
          <a:p>
            <a:pPr marR="0" lvl="0"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*Very high Zr-in-rutile solubility at high T.</a:t>
            </a:r>
          </a:p>
        </p:txBody>
      </p:sp>
      <p:sp>
        <p:nvSpPr>
          <p:cNvPr id="18" name="TextBox 17">
            <a:extLst>
              <a:ext uri="{FF2B5EF4-FFF2-40B4-BE49-F238E27FC236}">
                <a16:creationId xmlns:a16="http://schemas.microsoft.com/office/drawing/2014/main" id="{5BF692D5-E40E-ECFC-408C-C3842794DFE7}"/>
              </a:ext>
            </a:extLst>
          </p:cNvPr>
          <p:cNvSpPr txBox="1"/>
          <p:nvPr/>
        </p:nvSpPr>
        <p:spPr>
          <a:xfrm>
            <a:off x="0" y="5180653"/>
            <a:ext cx="5994400" cy="1277273"/>
          </a:xfrm>
          <a:prstGeom prst="rect">
            <a:avLst/>
          </a:prstGeom>
          <a:noFill/>
        </p:spPr>
        <p:txBody>
          <a:bodyPr wrap="square" rtlCol="0">
            <a:spAutoFit/>
          </a:bodyPr>
          <a:lstStyle/>
          <a:p>
            <a:pPr marL="342900" indent="-342900" defTabSz="914400">
              <a:spcAft>
                <a:spcPts val="600"/>
              </a:spcAft>
              <a:buFontTx/>
              <a:buAutoNum type="arabicPeriod"/>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Co-crystallize zircon, rutile (TiO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quartz (SiO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from aqueous fluids over a range of temperatures at P=10 kbar.</a:t>
            </a:r>
          </a:p>
          <a:p>
            <a:pPr marL="342900" indent="-342900" defTabSz="914400">
              <a:spcAft>
                <a:spcPts val="600"/>
              </a:spcAft>
              <a:buFontTx/>
              <a:buAutoNum type="arabicPeriod"/>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Measure a large range of Zr in rutile </a:t>
            </a:r>
            <a:r>
              <a:rPr lang="en-US" dirty="0">
                <a:solidFill>
                  <a:prstClr val="black"/>
                </a:solidFill>
                <a:latin typeface="Calibri" panose="020F0502020204030204"/>
              </a:rPr>
              <a:t>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 develop “thermometer”.</a:t>
            </a:r>
          </a:p>
        </p:txBody>
      </p:sp>
      <p:sp>
        <p:nvSpPr>
          <p:cNvPr id="7" name="TextBox 6">
            <a:extLst>
              <a:ext uri="{FF2B5EF4-FFF2-40B4-BE49-F238E27FC236}">
                <a16:creationId xmlns:a16="http://schemas.microsoft.com/office/drawing/2014/main" id="{0899E286-4555-3485-2740-59053554A639}"/>
              </a:ext>
            </a:extLst>
          </p:cNvPr>
          <p:cNvSpPr txBox="1"/>
          <p:nvPr/>
        </p:nvSpPr>
        <p:spPr>
          <a:xfrm rot="16200000">
            <a:off x="4978966" y="2713672"/>
            <a:ext cx="21563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Log Zr in rutile (ppm)</a:t>
            </a:r>
          </a:p>
        </p:txBody>
      </p:sp>
      <p:cxnSp>
        <p:nvCxnSpPr>
          <p:cNvPr id="8" name="Straight Arrow Connector 7">
            <a:extLst>
              <a:ext uri="{FF2B5EF4-FFF2-40B4-BE49-F238E27FC236}">
                <a16:creationId xmlns:a16="http://schemas.microsoft.com/office/drawing/2014/main" id="{059E8250-7ED8-5319-61FB-C0E679C4F352}"/>
              </a:ext>
            </a:extLst>
          </p:cNvPr>
          <p:cNvCxnSpPr>
            <a:cxnSpLocks/>
          </p:cNvCxnSpPr>
          <p:nvPr/>
        </p:nvCxnSpPr>
        <p:spPr>
          <a:xfrm flipV="1">
            <a:off x="9541889" y="3813905"/>
            <a:ext cx="585082" cy="1354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1C2D625-B087-04E5-40B0-97D20AB265CF}"/>
              </a:ext>
            </a:extLst>
          </p:cNvPr>
          <p:cNvSpPr txBox="1"/>
          <p:nvPr/>
        </p:nvSpPr>
        <p:spPr>
          <a:xfrm>
            <a:off x="0" y="16447"/>
            <a:ext cx="1219199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Hydrothermal Crystallization: Controlling Trace Element Incorporation in Rutile (TiO</a:t>
            </a:r>
            <a:r>
              <a:rPr kumimoji="0" lang="en-US" sz="26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11" name="Straight Connector 10">
            <a:extLst>
              <a:ext uri="{FF2B5EF4-FFF2-40B4-BE49-F238E27FC236}">
                <a16:creationId xmlns:a16="http://schemas.microsoft.com/office/drawing/2014/main" id="{9024EEA8-DBF4-7FE4-4DAB-3125348C08CE}"/>
              </a:ext>
            </a:extLst>
          </p:cNvPr>
          <p:cNvCxnSpPr>
            <a:cxnSpLocks/>
          </p:cNvCxnSpPr>
          <p:nvPr/>
        </p:nvCxnSpPr>
        <p:spPr>
          <a:xfrm>
            <a:off x="0" y="43648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857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D58842-6410-4D51-8180-0192B8E43385}"/>
              </a:ext>
            </a:extLst>
          </p:cNvPr>
          <p:cNvSpPr txBox="1"/>
          <p:nvPr/>
        </p:nvSpPr>
        <p:spPr>
          <a:xfrm>
            <a:off x="1524001" y="11153"/>
            <a:ext cx="7509492" cy="461665"/>
          </a:xfrm>
          <a:prstGeom prst="rect">
            <a:avLst/>
          </a:prstGeom>
          <a:noFill/>
        </p:spPr>
        <p:txBody>
          <a:bodyPr wrap="none" rtlCol="0">
            <a:spAutoFit/>
          </a:bodyPr>
          <a:lstStyle>
            <a:defPPr>
              <a:defRPr lang="en-US"/>
            </a:defPPr>
            <a:lvl1pPr>
              <a:defRPr sz="2400">
                <a:solidFill>
                  <a:srgbClr val="00B0F0"/>
                </a:solidFill>
              </a:defRPr>
            </a:lvl1pPr>
          </a:lstStyle>
          <a:p>
            <a:r>
              <a:rPr lang="en-US" dirty="0">
                <a:solidFill>
                  <a:srgbClr val="002060"/>
                </a:solidFill>
              </a:rPr>
              <a:t>Geologic environments from which we can obtain minerals</a:t>
            </a:r>
          </a:p>
        </p:txBody>
      </p:sp>
      <p:pic>
        <p:nvPicPr>
          <p:cNvPr id="9" name="Picture 8" descr="A close up of a piece of paper&#10;&#10;Description automatically generated">
            <a:extLst>
              <a:ext uri="{FF2B5EF4-FFF2-40B4-BE49-F238E27FC236}">
                <a16:creationId xmlns:a16="http://schemas.microsoft.com/office/drawing/2014/main" id="{F1E5832F-ECC2-4056-AAAA-6818B30D92E2}"/>
              </a:ext>
            </a:extLst>
          </p:cNvPr>
          <p:cNvPicPr>
            <a:picLocks noChangeAspect="1"/>
          </p:cNvPicPr>
          <p:nvPr/>
        </p:nvPicPr>
        <p:blipFill rotWithShape="1">
          <a:blip r:embed="rId3">
            <a:extLst>
              <a:ext uri="{28A0092B-C50C-407E-A947-70E740481C1C}">
                <a14:useLocalDpi xmlns:a14="http://schemas.microsoft.com/office/drawing/2010/main" val="0"/>
              </a:ext>
            </a:extLst>
          </a:blip>
          <a:srcRect l="2335" t="2745" r="3510" b="3249"/>
          <a:stretch/>
        </p:blipFill>
        <p:spPr>
          <a:xfrm>
            <a:off x="1558292" y="1616928"/>
            <a:ext cx="9109709" cy="5241073"/>
          </a:xfrm>
          <a:prstGeom prst="rect">
            <a:avLst/>
          </a:prstGeom>
        </p:spPr>
      </p:pic>
      <p:sp>
        <p:nvSpPr>
          <p:cNvPr id="10" name="TextBox 9">
            <a:extLst>
              <a:ext uri="{FF2B5EF4-FFF2-40B4-BE49-F238E27FC236}">
                <a16:creationId xmlns:a16="http://schemas.microsoft.com/office/drawing/2014/main" id="{11EB21D0-8167-438F-AA74-EC8E98DDD887}"/>
              </a:ext>
            </a:extLst>
          </p:cNvPr>
          <p:cNvSpPr txBox="1"/>
          <p:nvPr/>
        </p:nvSpPr>
        <p:spPr>
          <a:xfrm>
            <a:off x="8188808" y="3997925"/>
            <a:ext cx="2444900" cy="369332"/>
          </a:xfrm>
          <a:prstGeom prst="rect">
            <a:avLst/>
          </a:prstGeom>
          <a:noFill/>
        </p:spPr>
        <p:txBody>
          <a:bodyPr wrap="none" rtlCol="0">
            <a:spAutoFit/>
          </a:bodyPr>
          <a:lstStyle>
            <a:defPPr>
              <a:defRPr lang="en-US"/>
            </a:defPPr>
            <a:lvl1pPr marL="342900" indent="-342900">
              <a:buAutoNum type="arabicPeriod"/>
              <a:defRPr>
                <a:solidFill>
                  <a:srgbClr val="002060"/>
                </a:solidFill>
              </a:defRPr>
            </a:lvl1pPr>
          </a:lstStyle>
          <a:p>
            <a:pPr marL="0" indent="0">
              <a:buNone/>
            </a:pPr>
            <a:r>
              <a:rPr lang="en-US" dirty="0"/>
              <a:t>(~30-45 km=10-15 kbar)</a:t>
            </a:r>
          </a:p>
        </p:txBody>
      </p:sp>
      <p:sp>
        <p:nvSpPr>
          <p:cNvPr id="11" name="TextBox 10">
            <a:extLst>
              <a:ext uri="{FF2B5EF4-FFF2-40B4-BE49-F238E27FC236}">
                <a16:creationId xmlns:a16="http://schemas.microsoft.com/office/drawing/2014/main" id="{FB36AD8D-F7BD-42E6-BDCD-1787032514BD}"/>
              </a:ext>
            </a:extLst>
          </p:cNvPr>
          <p:cNvSpPr txBox="1"/>
          <p:nvPr/>
        </p:nvSpPr>
        <p:spPr>
          <a:xfrm>
            <a:off x="1524001" y="6541298"/>
            <a:ext cx="1296445" cy="307777"/>
          </a:xfrm>
          <a:prstGeom prst="rect">
            <a:avLst/>
          </a:prstGeom>
          <a:noFill/>
        </p:spPr>
        <p:txBody>
          <a:bodyPr wrap="none" rtlCol="0">
            <a:spAutoFit/>
          </a:bodyPr>
          <a:lstStyle/>
          <a:p>
            <a:r>
              <a:rPr lang="en-US" sz="1400" dirty="0"/>
              <a:t>K. D. Schroeder</a:t>
            </a:r>
          </a:p>
        </p:txBody>
      </p:sp>
      <p:cxnSp>
        <p:nvCxnSpPr>
          <p:cNvPr id="13" name="Straight Connector 12">
            <a:extLst>
              <a:ext uri="{FF2B5EF4-FFF2-40B4-BE49-F238E27FC236}">
                <a16:creationId xmlns:a16="http://schemas.microsoft.com/office/drawing/2014/main" id="{51AB591C-7B0E-4C09-A381-FFD2C87FA44D}"/>
              </a:ext>
            </a:extLst>
          </p:cNvPr>
          <p:cNvCxnSpPr>
            <a:cxnSpLocks/>
          </p:cNvCxnSpPr>
          <p:nvPr/>
        </p:nvCxnSpPr>
        <p:spPr>
          <a:xfrm flipV="1">
            <a:off x="7902498" y="3146273"/>
            <a:ext cx="0" cy="95403"/>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168D59E3-3547-4FEC-A99F-86BF6E82E090}"/>
              </a:ext>
            </a:extLst>
          </p:cNvPr>
          <p:cNvSpPr txBox="1"/>
          <p:nvPr/>
        </p:nvSpPr>
        <p:spPr>
          <a:xfrm>
            <a:off x="8652267" y="668143"/>
            <a:ext cx="1937674" cy="923330"/>
          </a:xfrm>
          <a:prstGeom prst="rect">
            <a:avLst/>
          </a:prstGeom>
          <a:noFill/>
        </p:spPr>
        <p:txBody>
          <a:bodyPr wrap="square" rtlCol="0">
            <a:spAutoFit/>
          </a:bodyPr>
          <a:lstStyle>
            <a:defPPr>
              <a:defRPr lang="en-US"/>
            </a:defPPr>
            <a:lvl1pPr marL="342900" indent="-342900">
              <a:buAutoNum type="arabicPeriod"/>
              <a:defRPr>
                <a:solidFill>
                  <a:srgbClr val="002060"/>
                </a:solidFill>
              </a:defRPr>
            </a:lvl1pPr>
          </a:lstStyle>
          <a:p>
            <a:pPr marL="0" indent="0">
              <a:buNone/>
            </a:pPr>
            <a:r>
              <a:rPr lang="en-US" dirty="0"/>
              <a:t>Kola Superdeep Borehole (Russia)</a:t>
            </a:r>
          </a:p>
          <a:p>
            <a:pPr marL="0" indent="0">
              <a:buNone/>
            </a:pPr>
            <a:r>
              <a:rPr lang="en-US" dirty="0"/>
              <a:t>12 km</a:t>
            </a:r>
            <a:r>
              <a:rPr lang="en-US" dirty="0">
                <a:sym typeface="Symbol" panose="05050102010706020507" pitchFamily="18" charset="2"/>
              </a:rPr>
              <a:t></a:t>
            </a:r>
            <a:r>
              <a:rPr lang="en-US" dirty="0"/>
              <a:t>4 kbar</a:t>
            </a:r>
          </a:p>
        </p:txBody>
      </p:sp>
      <p:cxnSp>
        <p:nvCxnSpPr>
          <p:cNvPr id="5" name="Straight Arrow Connector 4">
            <a:extLst>
              <a:ext uri="{FF2B5EF4-FFF2-40B4-BE49-F238E27FC236}">
                <a16:creationId xmlns:a16="http://schemas.microsoft.com/office/drawing/2014/main" id="{21D295FE-F4FB-472F-8115-35E9C166B51B}"/>
              </a:ext>
            </a:extLst>
          </p:cNvPr>
          <p:cNvCxnSpPr>
            <a:cxnSpLocks/>
          </p:cNvCxnSpPr>
          <p:nvPr/>
        </p:nvCxnSpPr>
        <p:spPr>
          <a:xfrm flipH="1">
            <a:off x="7918450" y="1591473"/>
            <a:ext cx="1212850" cy="1535902"/>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9DE6A02F-82D7-437D-B325-4E6CE8E173AE}"/>
              </a:ext>
            </a:extLst>
          </p:cNvPr>
          <p:cNvSpPr/>
          <p:nvPr/>
        </p:nvSpPr>
        <p:spPr>
          <a:xfrm>
            <a:off x="3308350" y="4241800"/>
            <a:ext cx="4476750" cy="1568450"/>
          </a:xfrm>
          <a:custGeom>
            <a:avLst/>
            <a:gdLst>
              <a:gd name="connsiteX0" fmla="*/ 4476750 w 4476750"/>
              <a:gd name="connsiteY0" fmla="*/ 0 h 1568450"/>
              <a:gd name="connsiteX1" fmla="*/ 1289050 w 4476750"/>
              <a:gd name="connsiteY1" fmla="*/ 1568450 h 1568450"/>
              <a:gd name="connsiteX2" fmla="*/ 0 w 4476750"/>
              <a:gd name="connsiteY2" fmla="*/ 533400 h 1568450"/>
            </a:gdLst>
            <a:ahLst/>
            <a:cxnLst>
              <a:cxn ang="0">
                <a:pos x="connsiteX0" y="connsiteY0"/>
              </a:cxn>
              <a:cxn ang="0">
                <a:pos x="connsiteX1" y="connsiteY1"/>
              </a:cxn>
              <a:cxn ang="0">
                <a:pos x="connsiteX2" y="connsiteY2"/>
              </a:cxn>
            </a:cxnLst>
            <a:rect l="l" t="t" r="r" b="b"/>
            <a:pathLst>
              <a:path w="4476750" h="1568450">
                <a:moveTo>
                  <a:pt x="4476750" y="0"/>
                </a:moveTo>
                <a:lnTo>
                  <a:pt x="1289050" y="1568450"/>
                </a:lnTo>
                <a:lnTo>
                  <a:pt x="0" y="53340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5062122-2CA1-4F7F-82B9-C2F32325AD8B}"/>
              </a:ext>
            </a:extLst>
          </p:cNvPr>
          <p:cNvSpPr txBox="1"/>
          <p:nvPr/>
        </p:nvSpPr>
        <p:spPr>
          <a:xfrm>
            <a:off x="2576057" y="5538385"/>
            <a:ext cx="1388687" cy="646331"/>
          </a:xfrm>
          <a:prstGeom prst="rect">
            <a:avLst/>
          </a:prstGeom>
          <a:noFill/>
        </p:spPr>
        <p:txBody>
          <a:bodyPr wrap="square" rtlCol="0">
            <a:spAutoFit/>
          </a:bodyPr>
          <a:lstStyle/>
          <a:p>
            <a:r>
              <a:rPr lang="en-US" dirty="0">
                <a:solidFill>
                  <a:srgbClr val="FF0000"/>
                </a:solidFill>
              </a:rPr>
              <a:t>Current P limits at SU</a:t>
            </a:r>
          </a:p>
        </p:txBody>
      </p:sp>
      <p:cxnSp>
        <p:nvCxnSpPr>
          <p:cNvPr id="30" name="Straight Arrow Connector 29">
            <a:extLst>
              <a:ext uri="{FF2B5EF4-FFF2-40B4-BE49-F238E27FC236}">
                <a16:creationId xmlns:a16="http://schemas.microsoft.com/office/drawing/2014/main" id="{EF08450D-0AB2-4013-85EE-9098A0A85180}"/>
              </a:ext>
            </a:extLst>
          </p:cNvPr>
          <p:cNvCxnSpPr/>
          <p:nvPr/>
        </p:nvCxnSpPr>
        <p:spPr>
          <a:xfrm flipV="1">
            <a:off x="3439427" y="5139891"/>
            <a:ext cx="240632" cy="4331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Freeform: Shape 2">
            <a:extLst>
              <a:ext uri="{FF2B5EF4-FFF2-40B4-BE49-F238E27FC236}">
                <a16:creationId xmlns:a16="http://schemas.microsoft.com/office/drawing/2014/main" id="{200D9948-9496-6AE5-C67D-6B0F83B2EE3B}"/>
              </a:ext>
            </a:extLst>
          </p:cNvPr>
          <p:cNvSpPr/>
          <p:nvPr/>
        </p:nvSpPr>
        <p:spPr>
          <a:xfrm>
            <a:off x="3176336" y="3867334"/>
            <a:ext cx="4742112" cy="1642923"/>
          </a:xfrm>
          <a:custGeom>
            <a:avLst/>
            <a:gdLst>
              <a:gd name="connsiteX0" fmla="*/ 4476750 w 4476750"/>
              <a:gd name="connsiteY0" fmla="*/ 0 h 1568450"/>
              <a:gd name="connsiteX1" fmla="*/ 1289050 w 4476750"/>
              <a:gd name="connsiteY1" fmla="*/ 1568450 h 1568450"/>
              <a:gd name="connsiteX2" fmla="*/ 0 w 4476750"/>
              <a:gd name="connsiteY2" fmla="*/ 533400 h 1568450"/>
            </a:gdLst>
            <a:ahLst/>
            <a:cxnLst>
              <a:cxn ang="0">
                <a:pos x="connsiteX0" y="connsiteY0"/>
              </a:cxn>
              <a:cxn ang="0">
                <a:pos x="connsiteX1" y="connsiteY1"/>
              </a:cxn>
              <a:cxn ang="0">
                <a:pos x="connsiteX2" y="connsiteY2"/>
              </a:cxn>
            </a:cxnLst>
            <a:rect l="l" t="t" r="r" b="b"/>
            <a:pathLst>
              <a:path w="4476750" h="1568450">
                <a:moveTo>
                  <a:pt x="4476750" y="0"/>
                </a:moveTo>
                <a:lnTo>
                  <a:pt x="1289050" y="1568450"/>
                </a:lnTo>
                <a:lnTo>
                  <a:pt x="0" y="53340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2D46F0-0C18-C384-6DBC-3CE251661B0F}"/>
              </a:ext>
            </a:extLst>
          </p:cNvPr>
          <p:cNvSpPr txBox="1"/>
          <p:nvPr/>
        </p:nvSpPr>
        <p:spPr>
          <a:xfrm>
            <a:off x="0" y="1168219"/>
            <a:ext cx="2359359" cy="1754326"/>
          </a:xfrm>
          <a:prstGeom prst="rect">
            <a:avLst/>
          </a:prstGeom>
          <a:noFill/>
        </p:spPr>
        <p:txBody>
          <a:bodyPr wrap="square" rtlCol="0">
            <a:spAutoFit/>
          </a:bodyPr>
          <a:lstStyle/>
          <a:p>
            <a:r>
              <a:rPr lang="en-US" dirty="0">
                <a:solidFill>
                  <a:srgbClr val="0070C0"/>
                </a:solidFill>
              </a:rPr>
              <a:t>Minerals from kimberlites (e.g., diamonds) are samples from the deepest regions of Earth we have (~100-400 km)</a:t>
            </a:r>
          </a:p>
        </p:txBody>
      </p:sp>
      <p:cxnSp>
        <p:nvCxnSpPr>
          <p:cNvPr id="7" name="Straight Arrow Connector 6">
            <a:extLst>
              <a:ext uri="{FF2B5EF4-FFF2-40B4-BE49-F238E27FC236}">
                <a16:creationId xmlns:a16="http://schemas.microsoft.com/office/drawing/2014/main" id="{9B9A8A72-D725-7B6B-AB44-C57D81A7A150}"/>
              </a:ext>
            </a:extLst>
          </p:cNvPr>
          <p:cNvCxnSpPr>
            <a:cxnSpLocks/>
          </p:cNvCxnSpPr>
          <p:nvPr/>
        </p:nvCxnSpPr>
        <p:spPr>
          <a:xfrm>
            <a:off x="1626669" y="2922545"/>
            <a:ext cx="1476195" cy="1444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76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858936D2-8159-9713-B515-21AD89200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920" b="1440"/>
          <a:stretch>
            <a:fillRect/>
          </a:stretch>
        </p:blipFill>
        <p:spPr bwMode="auto">
          <a:xfrm>
            <a:off x="-1" y="1"/>
            <a:ext cx="12372975" cy="6868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36F911F9-4E86-AB4D-316A-B4C1F3902921}"/>
              </a:ext>
            </a:extLst>
          </p:cNvPr>
          <p:cNvPicPr>
            <a:picLocks noChangeAspect="1"/>
          </p:cNvPicPr>
          <p:nvPr/>
        </p:nvPicPr>
        <p:blipFill rotWithShape="1">
          <a:blip r:embed="rId3"/>
          <a:srcRect l="4952" t="4163" r="5189" b="1768"/>
          <a:stretch/>
        </p:blipFill>
        <p:spPr>
          <a:xfrm>
            <a:off x="5824082" y="688172"/>
            <a:ext cx="6367918" cy="5358064"/>
          </a:xfrm>
          <a:prstGeom prst="rect">
            <a:avLst/>
          </a:prstGeom>
        </p:spPr>
      </p:pic>
      <p:pic>
        <p:nvPicPr>
          <p:cNvPr id="31" name="Picture 30">
            <a:extLst>
              <a:ext uri="{FF2B5EF4-FFF2-40B4-BE49-F238E27FC236}">
                <a16:creationId xmlns:a16="http://schemas.microsoft.com/office/drawing/2014/main" id="{761167B0-0878-D4C9-E381-B4C29011683B}"/>
              </a:ext>
            </a:extLst>
          </p:cNvPr>
          <p:cNvPicPr>
            <a:picLocks noChangeAspect="1"/>
          </p:cNvPicPr>
          <p:nvPr/>
        </p:nvPicPr>
        <p:blipFill rotWithShape="1">
          <a:blip r:embed="rId4"/>
          <a:srcRect l="-1" r="1365"/>
          <a:stretch/>
        </p:blipFill>
        <p:spPr>
          <a:xfrm>
            <a:off x="38887" y="10703"/>
            <a:ext cx="5606865" cy="6858000"/>
          </a:xfrm>
          <a:prstGeom prst="rect">
            <a:avLst/>
          </a:prstGeom>
        </p:spPr>
      </p:pic>
      <p:pic>
        <p:nvPicPr>
          <p:cNvPr id="29" name="Picture 28">
            <a:extLst>
              <a:ext uri="{FF2B5EF4-FFF2-40B4-BE49-F238E27FC236}">
                <a16:creationId xmlns:a16="http://schemas.microsoft.com/office/drawing/2014/main" id="{52CD76E9-9BCB-1947-A643-101AED74ABA4}"/>
              </a:ext>
            </a:extLst>
          </p:cNvPr>
          <p:cNvPicPr>
            <a:picLocks noChangeAspect="1"/>
          </p:cNvPicPr>
          <p:nvPr/>
        </p:nvPicPr>
        <p:blipFill rotWithShape="1">
          <a:blip r:embed="rId5"/>
          <a:srcRect t="874" b="1860"/>
          <a:stretch/>
        </p:blipFill>
        <p:spPr>
          <a:xfrm>
            <a:off x="59907" y="2132756"/>
            <a:ext cx="2538282" cy="2468897"/>
          </a:xfrm>
          <a:prstGeom prst="rect">
            <a:avLst/>
          </a:prstGeom>
        </p:spPr>
      </p:pic>
      <p:sp>
        <p:nvSpPr>
          <p:cNvPr id="8" name="Text Box 18">
            <a:extLst>
              <a:ext uri="{FF2B5EF4-FFF2-40B4-BE49-F238E27FC236}">
                <a16:creationId xmlns:a16="http://schemas.microsoft.com/office/drawing/2014/main" id="{2D7B628D-DDC6-FF15-65D4-B5BE8FD06546}"/>
              </a:ext>
            </a:extLst>
          </p:cNvPr>
          <p:cNvSpPr txBox="1">
            <a:spLocks noChangeArrowheads="1"/>
          </p:cNvSpPr>
          <p:nvPr/>
        </p:nvSpPr>
        <p:spPr bwMode="auto">
          <a:xfrm>
            <a:off x="6643922" y="4310383"/>
            <a:ext cx="25955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28AAE1"/>
                </a:solidFill>
                <a:effectLst/>
                <a:uLnTx/>
                <a:uFillTx/>
                <a:latin typeface="Arial" pitchFamily="34" charset="0"/>
                <a:ea typeface="+mn-ea"/>
                <a:cs typeface="+mn-cs"/>
              </a:rPr>
              <a:t>10 kb calibration (2006)</a:t>
            </a:r>
          </a:p>
        </p:txBody>
      </p:sp>
      <p:sp>
        <p:nvSpPr>
          <p:cNvPr id="13" name="Line 8">
            <a:extLst>
              <a:ext uri="{FF2B5EF4-FFF2-40B4-BE49-F238E27FC236}">
                <a16:creationId xmlns:a16="http://schemas.microsoft.com/office/drawing/2014/main" id="{99593B97-7E82-7552-667C-B1C33CD5F9F8}"/>
              </a:ext>
            </a:extLst>
          </p:cNvPr>
          <p:cNvSpPr>
            <a:spLocks noChangeShapeType="1"/>
          </p:cNvSpPr>
          <p:nvPr/>
        </p:nvSpPr>
        <p:spPr bwMode="auto">
          <a:xfrm flipV="1">
            <a:off x="6537984" y="3220862"/>
            <a:ext cx="2781272" cy="0"/>
          </a:xfrm>
          <a:prstGeom prst="line">
            <a:avLst/>
          </a:prstGeom>
          <a:noFill/>
          <a:ln w="9525">
            <a:solidFill>
              <a:srgbClr val="FF33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9A9A3B0-7F21-91F0-4567-BA253499B17A}"/>
              </a:ext>
            </a:extLst>
          </p:cNvPr>
          <p:cNvSpPr txBox="1"/>
          <p:nvPr/>
        </p:nvSpPr>
        <p:spPr>
          <a:xfrm>
            <a:off x="5605125" y="-37105"/>
            <a:ext cx="6806738" cy="830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rPr>
              <a:t>Hydrothermal Crystallization: Controlling Trace Element Incorporation in quartz (SiO</a:t>
            </a:r>
            <a:r>
              <a:rPr kumimoji="0" lang="en-US" sz="2400" b="0" i="0" u="none" strike="noStrike" kern="1200" cap="none" spc="0" normalizeH="0" baseline="-25000" noProof="0" dirty="0">
                <a:ln>
                  <a:noFill/>
                </a:ln>
                <a:solidFill>
                  <a:srgbClr val="00B0F0"/>
                </a:solidFill>
                <a:effectLst/>
                <a:uLnTx/>
                <a:uFillTx/>
                <a:latin typeface="Calibri" panose="020F0502020204030204"/>
                <a:ea typeface="+mn-ea"/>
                <a:cs typeface="+mn-cs"/>
              </a:rPr>
              <a:t>2</a:t>
            </a:r>
            <a:r>
              <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rPr>
              <a:t>)</a:t>
            </a:r>
          </a:p>
        </p:txBody>
      </p:sp>
      <p:sp>
        <p:nvSpPr>
          <p:cNvPr id="34" name="Line 2">
            <a:extLst>
              <a:ext uri="{FF2B5EF4-FFF2-40B4-BE49-F238E27FC236}">
                <a16:creationId xmlns:a16="http://schemas.microsoft.com/office/drawing/2014/main" id="{EB656056-6285-B6EE-57BF-F3677A647BDD}"/>
              </a:ext>
            </a:extLst>
          </p:cNvPr>
          <p:cNvSpPr>
            <a:spLocks noChangeShapeType="1"/>
          </p:cNvSpPr>
          <p:nvPr/>
        </p:nvSpPr>
        <p:spPr bwMode="auto">
          <a:xfrm>
            <a:off x="5645752" y="762549"/>
            <a:ext cx="6506074" cy="1"/>
          </a:xfrm>
          <a:prstGeom prst="line">
            <a:avLst/>
          </a:prstGeom>
          <a:noFill/>
          <a:ln w="28575">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Line 8">
            <a:extLst>
              <a:ext uri="{FF2B5EF4-FFF2-40B4-BE49-F238E27FC236}">
                <a16:creationId xmlns:a16="http://schemas.microsoft.com/office/drawing/2014/main" id="{B27DC462-5DDE-90C7-4D66-BAA5C27D9E0F}"/>
              </a:ext>
            </a:extLst>
          </p:cNvPr>
          <p:cNvSpPr>
            <a:spLocks noChangeShapeType="1"/>
          </p:cNvSpPr>
          <p:nvPr/>
        </p:nvSpPr>
        <p:spPr bwMode="auto">
          <a:xfrm flipV="1">
            <a:off x="9319256" y="1104900"/>
            <a:ext cx="0" cy="2115962"/>
          </a:xfrm>
          <a:prstGeom prst="line">
            <a:avLst/>
          </a:prstGeom>
          <a:noFill/>
          <a:ln w="9525">
            <a:solidFill>
              <a:srgbClr val="FF33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471D983-A62A-DC2A-1127-BEA6AF42C8AF}"/>
              </a:ext>
            </a:extLst>
          </p:cNvPr>
          <p:cNvSpPr txBox="1"/>
          <p:nvPr/>
        </p:nvSpPr>
        <p:spPr>
          <a:xfrm>
            <a:off x="6643922" y="6278298"/>
            <a:ext cx="51371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 quartz crystal with 100 ppm Ti crystallized at 765°C</a:t>
            </a:r>
          </a:p>
        </p:txBody>
      </p:sp>
      <p:pic>
        <p:nvPicPr>
          <p:cNvPr id="15" name="Picture 23">
            <a:extLst>
              <a:ext uri="{FF2B5EF4-FFF2-40B4-BE49-F238E27FC236}">
                <a16:creationId xmlns:a16="http://schemas.microsoft.com/office/drawing/2014/main" id="{ED900C60-4509-F2EF-6063-D91AFB3CC2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196"/>
          <a:stretch/>
        </p:blipFill>
        <p:spPr bwMode="auto">
          <a:xfrm>
            <a:off x="2878861" y="0"/>
            <a:ext cx="2593214" cy="237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99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8C8F002-432D-6E1D-ABE0-21165FA8704E}"/>
              </a:ext>
            </a:extLst>
          </p:cNvPr>
          <p:cNvGrpSpPr/>
          <p:nvPr/>
        </p:nvGrpSpPr>
        <p:grpSpPr>
          <a:xfrm>
            <a:off x="28894" y="2978131"/>
            <a:ext cx="3850434" cy="3835401"/>
            <a:chOff x="28894" y="2978131"/>
            <a:chExt cx="3850434" cy="3835401"/>
          </a:xfrm>
        </p:grpSpPr>
        <p:pic>
          <p:nvPicPr>
            <p:cNvPr id="4" name="Picture 3"/>
            <p:cNvPicPr>
              <a:picLocks noChangeAspect="1"/>
            </p:cNvPicPr>
            <p:nvPr/>
          </p:nvPicPr>
          <p:blipFill rotWithShape="1">
            <a:blip r:embed="rId2"/>
            <a:srcRect r="1585" b="1969"/>
            <a:stretch/>
          </p:blipFill>
          <p:spPr>
            <a:xfrm>
              <a:off x="28894" y="2978131"/>
              <a:ext cx="3850434" cy="3835401"/>
            </a:xfrm>
            <a:prstGeom prst="rect">
              <a:avLst/>
            </a:prstGeom>
          </p:spPr>
        </p:pic>
        <p:sp>
          <p:nvSpPr>
            <p:cNvPr id="2" name="TextBox 1"/>
            <p:cNvSpPr txBox="1"/>
            <p:nvPr/>
          </p:nvSpPr>
          <p:spPr>
            <a:xfrm>
              <a:off x="1896413" y="2992532"/>
              <a:ext cx="1982915" cy="369332"/>
            </a:xfrm>
            <a:prstGeom prst="rect">
              <a:avLst/>
            </a:prstGeom>
            <a:solidFill>
              <a:srgbClr val="231F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CL image of quartz </a:t>
              </a:r>
            </a:p>
          </p:txBody>
        </p:sp>
      </p:grpSp>
      <p:grpSp>
        <p:nvGrpSpPr>
          <p:cNvPr id="12" name="Group 11">
            <a:extLst>
              <a:ext uri="{FF2B5EF4-FFF2-40B4-BE49-F238E27FC236}">
                <a16:creationId xmlns:a16="http://schemas.microsoft.com/office/drawing/2014/main" id="{692C8713-4DA6-CD8C-D2D6-1BE8FC0E6145}"/>
              </a:ext>
            </a:extLst>
          </p:cNvPr>
          <p:cNvGrpSpPr/>
          <p:nvPr/>
        </p:nvGrpSpPr>
        <p:grpSpPr>
          <a:xfrm>
            <a:off x="4010765" y="2992532"/>
            <a:ext cx="5205321" cy="3865468"/>
            <a:chOff x="4010765" y="2992532"/>
            <a:chExt cx="5205321" cy="3865468"/>
          </a:xfrm>
        </p:grpSpPr>
        <p:pic>
          <p:nvPicPr>
            <p:cNvPr id="5" name="Picture 4"/>
            <p:cNvPicPr>
              <a:picLocks noChangeAspect="1"/>
            </p:cNvPicPr>
            <p:nvPr/>
          </p:nvPicPr>
          <p:blipFill rotWithShape="1">
            <a:blip r:embed="rId3"/>
            <a:srcRect r="6734" b="8578"/>
            <a:stretch/>
          </p:blipFill>
          <p:spPr>
            <a:xfrm>
              <a:off x="4010765" y="2992532"/>
              <a:ext cx="5205321" cy="3865468"/>
            </a:xfrm>
            <a:prstGeom prst="rect">
              <a:avLst/>
            </a:prstGeom>
          </p:spPr>
        </p:pic>
        <p:sp>
          <p:nvSpPr>
            <p:cNvPr id="3" name="TextBox 2"/>
            <p:cNvSpPr txBox="1"/>
            <p:nvPr/>
          </p:nvSpPr>
          <p:spPr>
            <a:xfrm>
              <a:off x="7266834" y="2992532"/>
              <a:ext cx="1949252" cy="369332"/>
            </a:xfrm>
            <a:prstGeom prst="rect">
              <a:avLst/>
            </a:prstGeom>
            <a:solidFill>
              <a:schemeClr val="tx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BSE image of rutile</a:t>
              </a:r>
            </a:p>
          </p:txBody>
        </p:sp>
      </p:grpSp>
      <p:sp>
        <p:nvSpPr>
          <p:cNvPr id="6" name="TextBox 5"/>
          <p:cNvSpPr txBox="1"/>
          <p:nvPr/>
        </p:nvSpPr>
        <p:spPr>
          <a:xfrm>
            <a:off x="3323327" y="4675992"/>
            <a:ext cx="1347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P=10 kbar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T=925°C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T=120 hours</a:t>
            </a:r>
          </a:p>
        </p:txBody>
      </p:sp>
      <p:sp>
        <p:nvSpPr>
          <p:cNvPr id="8" name="Line 7">
            <a:extLst>
              <a:ext uri="{FF2B5EF4-FFF2-40B4-BE49-F238E27FC236}">
                <a16:creationId xmlns:a16="http://schemas.microsoft.com/office/drawing/2014/main" id="{B2913AF8-982D-AE44-FFB8-26DA71CC9AC9}"/>
              </a:ext>
            </a:extLst>
          </p:cNvPr>
          <p:cNvSpPr>
            <a:spLocks noChangeShapeType="1"/>
          </p:cNvSpPr>
          <p:nvPr/>
        </p:nvSpPr>
        <p:spPr bwMode="auto">
          <a:xfrm flipV="1">
            <a:off x="28894" y="453291"/>
            <a:ext cx="12163105" cy="3909"/>
          </a:xfrm>
          <a:prstGeom prst="line">
            <a:avLst/>
          </a:prstGeom>
          <a:noFill/>
          <a:ln w="28575">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5C47B67-7D2E-90E8-25C7-629DFD95CC37}"/>
              </a:ext>
            </a:extLst>
          </p:cNvPr>
          <p:cNvSpPr txBox="1"/>
          <p:nvPr/>
        </p:nvSpPr>
        <p:spPr>
          <a:xfrm>
            <a:off x="0" y="6907"/>
            <a:ext cx="90917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CCFF"/>
                </a:solidFill>
                <a:effectLst/>
                <a:uLnTx/>
                <a:uFillTx/>
                <a:latin typeface="Calibri" panose="020F0502020204030204"/>
                <a:ea typeface="+mn-ea"/>
                <a:cs typeface="+mn-cs"/>
              </a:rPr>
              <a:t>Hydrothermal Crystallization Run Products are Chemically Homogenous</a:t>
            </a:r>
          </a:p>
        </p:txBody>
      </p:sp>
      <p:sp>
        <p:nvSpPr>
          <p:cNvPr id="11" name="TextBox 10">
            <a:extLst>
              <a:ext uri="{FF2B5EF4-FFF2-40B4-BE49-F238E27FC236}">
                <a16:creationId xmlns:a16="http://schemas.microsoft.com/office/drawing/2014/main" id="{48938F2A-1CC8-7BB6-341C-12452D6CDA74}"/>
              </a:ext>
            </a:extLst>
          </p:cNvPr>
          <p:cNvSpPr txBox="1"/>
          <p:nvPr/>
        </p:nvSpPr>
        <p:spPr>
          <a:xfrm>
            <a:off x="6043720" y="534772"/>
            <a:ext cx="6096000" cy="226215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bg1"/>
                </a:solidFill>
              </a:rPr>
              <a:t>The crystals grow from mineral-saturated aqueous fluids.</a:t>
            </a:r>
          </a:p>
          <a:p>
            <a:pPr marL="285750" indent="-285750">
              <a:spcAft>
                <a:spcPts val="600"/>
              </a:spcAft>
              <a:buFont typeface="Arial" panose="020B0604020202020204" pitchFamily="34" charset="0"/>
              <a:buChar char="•"/>
            </a:pPr>
            <a:r>
              <a:rPr lang="en-US" dirty="0">
                <a:solidFill>
                  <a:schemeClr val="bg1"/>
                </a:solidFill>
              </a:rPr>
              <a:t>Rapid transport of essential structural constituents in fluids to the growth surfaces promotes chemical equilibrium.</a:t>
            </a:r>
          </a:p>
          <a:p>
            <a:pPr marL="285750" indent="-285750">
              <a:spcAft>
                <a:spcPts val="600"/>
              </a:spcAft>
              <a:buFont typeface="Arial" panose="020B0604020202020204" pitchFamily="34" charset="0"/>
              <a:buChar char="•"/>
            </a:pPr>
            <a:r>
              <a:rPr lang="en-US" dirty="0">
                <a:solidFill>
                  <a:schemeClr val="bg1"/>
                </a:solidFill>
              </a:rPr>
              <a:t>Flexible experimental design permits growing pure endmember minerals free of inclusions.</a:t>
            </a:r>
          </a:p>
          <a:p>
            <a:pPr marL="285750" indent="-285750">
              <a:spcAft>
                <a:spcPts val="600"/>
              </a:spcAft>
              <a:buFont typeface="Arial" panose="020B0604020202020204" pitchFamily="34" charset="0"/>
              <a:buChar char="•"/>
            </a:pPr>
            <a:r>
              <a:rPr lang="en-US" dirty="0">
                <a:solidFill>
                  <a:schemeClr val="bg1"/>
                </a:solidFill>
              </a:rPr>
              <a:t>Minerals that grow from fluids can have very low hydrogen concentrations (see later slides).</a:t>
            </a:r>
          </a:p>
        </p:txBody>
      </p:sp>
      <p:pic>
        <p:nvPicPr>
          <p:cNvPr id="14" name="Picture 13"/>
          <p:cNvPicPr>
            <a:picLocks noChangeAspect="1"/>
          </p:cNvPicPr>
          <p:nvPr/>
        </p:nvPicPr>
        <p:blipFill rotWithShape="1">
          <a:blip r:embed="rId4"/>
          <a:srcRect r="1004" b="1901"/>
          <a:stretch/>
        </p:blipFill>
        <p:spPr>
          <a:xfrm>
            <a:off x="3015464" y="502160"/>
            <a:ext cx="3043833" cy="2464599"/>
          </a:xfrm>
          <a:prstGeom prst="rect">
            <a:avLst/>
          </a:prstGeom>
        </p:spPr>
      </p:pic>
      <p:pic>
        <p:nvPicPr>
          <p:cNvPr id="15" name="Picture 14">
            <a:extLst>
              <a:ext uri="{FF2B5EF4-FFF2-40B4-BE49-F238E27FC236}">
                <a16:creationId xmlns:a16="http://schemas.microsoft.com/office/drawing/2014/main" id="{E3EBD5E7-8264-C3FE-C979-A2CCCE47C9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1060"/>
          <a:stretch>
            <a:fillRect/>
          </a:stretch>
        </p:blipFill>
        <p:spPr bwMode="auto">
          <a:xfrm>
            <a:off x="0" y="502160"/>
            <a:ext cx="2976718" cy="246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946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79386" y="4052698"/>
            <a:ext cx="4248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Tomkins et al. (2007) demonstrated that pressure strongly affects Zr solubility in rutile</a:t>
            </a:r>
          </a:p>
        </p:txBody>
      </p:sp>
      <p:sp>
        <p:nvSpPr>
          <p:cNvPr id="12" name="TextBox 11"/>
          <p:cNvSpPr txBox="1"/>
          <p:nvPr/>
        </p:nvSpPr>
        <p:spPr>
          <a:xfrm>
            <a:off x="2333624" y="32930"/>
            <a:ext cx="75247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Effect of pressure and temperature on Zr solubility in rutile</a:t>
            </a:r>
          </a:p>
        </p:txBody>
      </p:sp>
      <p:sp>
        <p:nvSpPr>
          <p:cNvPr id="59" name="Line 15"/>
          <p:cNvSpPr>
            <a:spLocks noChangeShapeType="1"/>
          </p:cNvSpPr>
          <p:nvPr/>
        </p:nvSpPr>
        <p:spPr bwMode="auto">
          <a:xfrm>
            <a:off x="1326430" y="461668"/>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44705F3-9DD2-19B1-E1C3-53B72608B392}"/>
              </a:ext>
            </a:extLst>
          </p:cNvPr>
          <p:cNvPicPr>
            <a:picLocks noChangeAspect="1"/>
          </p:cNvPicPr>
          <p:nvPr/>
        </p:nvPicPr>
        <p:blipFill>
          <a:blip r:embed="rId3"/>
          <a:stretch>
            <a:fillRect/>
          </a:stretch>
        </p:blipFill>
        <p:spPr>
          <a:xfrm>
            <a:off x="263585" y="718527"/>
            <a:ext cx="8326385" cy="2115352"/>
          </a:xfrm>
          <a:prstGeom prst="rect">
            <a:avLst/>
          </a:prstGeom>
        </p:spPr>
      </p:pic>
      <p:grpSp>
        <p:nvGrpSpPr>
          <p:cNvPr id="57" name="Group 56"/>
          <p:cNvGrpSpPr/>
          <p:nvPr/>
        </p:nvGrpSpPr>
        <p:grpSpPr>
          <a:xfrm>
            <a:off x="5329941" y="2663588"/>
            <a:ext cx="6084926" cy="4070881"/>
            <a:chOff x="4527327" y="1276351"/>
            <a:chExt cx="4451573" cy="2978150"/>
          </a:xfrm>
        </p:grpSpPr>
        <p:grpSp>
          <p:nvGrpSpPr>
            <p:cNvPr id="8" name="Group 7"/>
            <p:cNvGrpSpPr/>
            <p:nvPr/>
          </p:nvGrpSpPr>
          <p:grpSpPr>
            <a:xfrm>
              <a:off x="4527327" y="1393953"/>
              <a:ext cx="4451573" cy="2860548"/>
              <a:chOff x="4565427" y="3946653"/>
              <a:chExt cx="4451573" cy="2860548"/>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2803" b="2576"/>
              <a:stretch/>
            </p:blipFill>
            <p:spPr>
              <a:xfrm>
                <a:off x="4613656" y="3946653"/>
                <a:ext cx="4403344" cy="2860548"/>
              </a:xfrm>
              <a:prstGeom prst="rect">
                <a:avLst/>
              </a:prstGeom>
            </p:spPr>
          </p:pic>
          <p:sp>
            <p:nvSpPr>
              <p:cNvPr id="10" name="TextBox 9"/>
              <p:cNvSpPr txBox="1"/>
              <p:nvPr/>
            </p:nvSpPr>
            <p:spPr>
              <a:xfrm rot="16200000">
                <a:off x="3744593" y="5207651"/>
                <a:ext cx="198022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Ln Zr in rutile (ppmw)</a:t>
                </a:r>
              </a:p>
            </p:txBody>
          </p:sp>
          <p:sp>
            <p:nvSpPr>
              <p:cNvPr id="11" name="Rectangle 10"/>
              <p:cNvSpPr/>
              <p:nvPr/>
            </p:nvSpPr>
            <p:spPr>
              <a:xfrm>
                <a:off x="4737100" y="4318000"/>
                <a:ext cx="266700" cy="165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p:cNvSpPr txBox="1"/>
            <p:nvPr/>
          </p:nvSpPr>
          <p:spPr>
            <a:xfrm rot="18900000">
              <a:off x="4999799" y="1276351"/>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1500</a:t>
              </a:r>
            </a:p>
          </p:txBody>
        </p:sp>
        <p:cxnSp>
          <p:nvCxnSpPr>
            <p:cNvPr id="16" name="Straight Connector 15"/>
            <p:cNvCxnSpPr/>
            <p:nvPr/>
          </p:nvCxnSpPr>
          <p:spPr>
            <a:xfrm>
              <a:off x="5003800" y="1606550"/>
              <a:ext cx="38227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8900000">
              <a:off x="5520499" y="1276351"/>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1400</a:t>
              </a:r>
            </a:p>
          </p:txBody>
        </p:sp>
        <p:sp>
          <p:nvSpPr>
            <p:cNvPr id="18" name="TextBox 17"/>
            <p:cNvSpPr txBox="1"/>
            <p:nvPr/>
          </p:nvSpPr>
          <p:spPr>
            <a:xfrm rot="18900000">
              <a:off x="6091999" y="1276351"/>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1300</a:t>
              </a:r>
            </a:p>
          </p:txBody>
        </p:sp>
        <p:sp>
          <p:nvSpPr>
            <p:cNvPr id="19" name="TextBox 18"/>
            <p:cNvSpPr txBox="1"/>
            <p:nvPr/>
          </p:nvSpPr>
          <p:spPr>
            <a:xfrm rot="18900000">
              <a:off x="6765099" y="1276351"/>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1200</a:t>
              </a:r>
            </a:p>
          </p:txBody>
        </p:sp>
        <p:sp>
          <p:nvSpPr>
            <p:cNvPr id="20" name="TextBox 19"/>
            <p:cNvSpPr txBox="1"/>
            <p:nvPr/>
          </p:nvSpPr>
          <p:spPr>
            <a:xfrm rot="18900000">
              <a:off x="7514399" y="1276351"/>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1100</a:t>
              </a:r>
            </a:p>
          </p:txBody>
        </p:sp>
        <p:sp>
          <p:nvSpPr>
            <p:cNvPr id="21" name="TextBox 20"/>
            <p:cNvSpPr txBox="1"/>
            <p:nvPr/>
          </p:nvSpPr>
          <p:spPr>
            <a:xfrm rot="18900000">
              <a:off x="8352599" y="1276351"/>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1000</a:t>
              </a:r>
            </a:p>
          </p:txBody>
        </p:sp>
        <p:cxnSp>
          <p:nvCxnSpPr>
            <p:cNvPr id="23" name="Straight Connector 22"/>
            <p:cNvCxnSpPr/>
            <p:nvPr/>
          </p:nvCxnSpPr>
          <p:spPr>
            <a:xfrm flipV="1">
              <a:off x="8832850" y="1606550"/>
              <a:ext cx="0" cy="23495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517176" y="2772020"/>
              <a:ext cx="80983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30 kbar</a:t>
              </a:r>
            </a:p>
          </p:txBody>
        </p:sp>
        <p:cxnSp>
          <p:nvCxnSpPr>
            <p:cNvPr id="28" name="Straight Arrow Connector 27"/>
            <p:cNvCxnSpPr/>
            <p:nvPr/>
          </p:nvCxnSpPr>
          <p:spPr>
            <a:xfrm flipV="1">
              <a:off x="5969000" y="2641600"/>
              <a:ext cx="114300" cy="203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129731" y="2007832"/>
              <a:ext cx="6126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 bar</a:t>
              </a:r>
            </a:p>
          </p:txBody>
        </p:sp>
        <p:cxnSp>
          <p:nvCxnSpPr>
            <p:cNvPr id="30" name="Straight Arrow Connector 29"/>
            <p:cNvCxnSpPr/>
            <p:nvPr/>
          </p:nvCxnSpPr>
          <p:spPr>
            <a:xfrm flipH="1">
              <a:off x="7175500" y="2203450"/>
              <a:ext cx="165100" cy="177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962900" y="2584450"/>
              <a:ext cx="114300" cy="107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4" name="Straight Connector 33"/>
            <p:cNvCxnSpPr/>
            <p:nvPr/>
          </p:nvCxnSpPr>
          <p:spPr>
            <a:xfrm flipV="1">
              <a:off x="5741194" y="1605756"/>
              <a:ext cx="1587" cy="325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6318250" y="1608138"/>
              <a:ext cx="1588" cy="34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6979444" y="1604963"/>
              <a:ext cx="0" cy="309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739063" y="1607345"/>
              <a:ext cx="0" cy="28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8615363" y="1607345"/>
              <a:ext cx="0" cy="28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6158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17DD658A-6373-B86F-5DCC-78D622292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920" b="1440"/>
          <a:stretch>
            <a:fillRect/>
          </a:stretch>
        </p:blipFill>
        <p:spPr bwMode="auto">
          <a:xfrm>
            <a:off x="0" y="1"/>
            <a:ext cx="12192000" cy="6868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9EE57DBB-5499-F130-0051-84EACF666AE5}"/>
              </a:ext>
            </a:extLst>
          </p:cNvPr>
          <p:cNvSpPr txBox="1"/>
          <p:nvPr/>
        </p:nvSpPr>
        <p:spPr>
          <a:xfrm>
            <a:off x="9350694" y="826113"/>
            <a:ext cx="2537461" cy="19082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Measured Ti in coesite from 27 experiments in the coesite field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Ti-in-coesite calibration in 2019</a:t>
            </a:r>
          </a:p>
        </p:txBody>
      </p:sp>
      <p:sp>
        <p:nvSpPr>
          <p:cNvPr id="7" name="Line 2">
            <a:extLst>
              <a:ext uri="{FF2B5EF4-FFF2-40B4-BE49-F238E27FC236}">
                <a16:creationId xmlns:a16="http://schemas.microsoft.com/office/drawing/2014/main" id="{CE7D507A-4A4B-CCEB-1F84-318056A8AF43}"/>
              </a:ext>
            </a:extLst>
          </p:cNvPr>
          <p:cNvSpPr>
            <a:spLocks noChangeShapeType="1"/>
          </p:cNvSpPr>
          <p:nvPr/>
        </p:nvSpPr>
        <p:spPr bwMode="auto">
          <a:xfrm>
            <a:off x="-1" y="483215"/>
            <a:ext cx="12191999" cy="0"/>
          </a:xfrm>
          <a:prstGeom prst="line">
            <a:avLst/>
          </a:prstGeom>
          <a:noFill/>
          <a:ln w="28575">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8EA8E66-D0B2-7823-5C1C-3BECDA375BC0}"/>
              </a:ext>
            </a:extLst>
          </p:cNvPr>
          <p:cNvPicPr>
            <a:picLocks noChangeAspect="1"/>
          </p:cNvPicPr>
          <p:nvPr/>
        </p:nvPicPr>
        <p:blipFill rotWithShape="1">
          <a:blip r:embed="rId4"/>
          <a:srcRect t="7207" r="13999" b="8277"/>
          <a:stretch/>
        </p:blipFill>
        <p:spPr>
          <a:xfrm>
            <a:off x="2290767" y="685800"/>
            <a:ext cx="7061109" cy="5417819"/>
          </a:xfrm>
          <a:prstGeom prst="rect">
            <a:avLst/>
          </a:prstGeom>
        </p:spPr>
      </p:pic>
      <p:sp>
        <p:nvSpPr>
          <p:cNvPr id="3" name="TextBox 2">
            <a:extLst>
              <a:ext uri="{FF2B5EF4-FFF2-40B4-BE49-F238E27FC236}">
                <a16:creationId xmlns:a16="http://schemas.microsoft.com/office/drawing/2014/main" id="{DE3F8DCE-D47E-6E22-8A26-31EF4F961042}"/>
              </a:ext>
            </a:extLst>
          </p:cNvPr>
          <p:cNvSpPr txBox="1"/>
          <p:nvPr/>
        </p:nvSpPr>
        <p:spPr>
          <a:xfrm>
            <a:off x="0" y="1690800"/>
            <a:ext cx="2886444" cy="226215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Measured Ti in quartz from 86 experiments at 2-30 kbar in the quartz field</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Performed experiments across the  </a:t>
            </a:r>
            <a:r>
              <a:rPr kumimoji="0" lang="en-US" sz="18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a-b</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quartz transition and the quartz-coesite boundary</a:t>
            </a:r>
          </a:p>
        </p:txBody>
      </p:sp>
      <p:cxnSp>
        <p:nvCxnSpPr>
          <p:cNvPr id="4" name="Straight Connector 3">
            <a:extLst>
              <a:ext uri="{FF2B5EF4-FFF2-40B4-BE49-F238E27FC236}">
                <a16:creationId xmlns:a16="http://schemas.microsoft.com/office/drawing/2014/main" id="{CBA145AD-E715-1F82-4B1F-3F994D15AEE6}"/>
              </a:ext>
            </a:extLst>
          </p:cNvPr>
          <p:cNvCxnSpPr>
            <a:cxnSpLocks/>
          </p:cNvCxnSpPr>
          <p:nvPr/>
        </p:nvCxnSpPr>
        <p:spPr>
          <a:xfrm flipV="1">
            <a:off x="3689498" y="826113"/>
            <a:ext cx="3540642" cy="1023952"/>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BEC8E4F-E0AA-2F68-E871-564B739C8289}"/>
                  </a:ext>
                </a:extLst>
              </p:cNvPr>
              <p:cNvSpPr txBox="1"/>
              <p:nvPr/>
            </p:nvSpPr>
            <p:spPr>
              <a:xfrm>
                <a:off x="7586832" y="5960889"/>
                <a:ext cx="4306781" cy="4138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𝑅𝑇</m:t>
                    </m:r>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 </m:t>
                    </m:r>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𝑙𝑛</m:t>
                    </m:r>
                    <m:sSubSup>
                      <m:sSubSupPr>
                        <m:ctrlP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SupPr>
                      <m:e>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𝑋</m:t>
                        </m:r>
                      </m:e>
                      <m:sub>
                        <m:sSub>
                          <m:sSubPr>
                            <m:ctrlP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𝑇𝑖𝑂</m:t>
                            </m:r>
                          </m:e>
                          <m:sub>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2</m:t>
                            </m:r>
                          </m:sub>
                        </m:sSub>
                      </m:sub>
                      <m:sup>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𝑞𝑢𝑎𝑟𝑡𝑧</m:t>
                        </m:r>
                      </m:sup>
                    </m:sSubSup>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oMath>
                </a14:m>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t>
                </a:r>
                <a14:m>
                  <m:oMath xmlns:m="http://schemas.openxmlformats.org/officeDocument/2006/math">
                    <m:r>
                      <a:rPr kumimoji="0" lang="en-US" sz="16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acc>
                      <m:accPr>
                        <m:chr m:val="̅"/>
                        <m:ctrlP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𝐻</m:t>
                        </m:r>
                      </m:e>
                    </m:acc>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16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𝑇</m:t>
                    </m:r>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acc>
                      <m:accPr>
                        <m:chr m:val="̅"/>
                        <m:ctrlP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𝑆</m:t>
                        </m:r>
                      </m:e>
                    </m:acc>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1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𝑃</m:t>
                    </m:r>
                    <m:d>
                      <m:dPr>
                        <m:ctrlP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dPr>
                      <m:e>
                        <m:sSup>
                          <m:sSupPr>
                            <m:ctrlP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pPr>
                          <m:e>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acc>
                              <m:accPr>
                                <m:chr m:val="̅"/>
                                <m:ctrlP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𝑉</m:t>
                                </m:r>
                              </m:e>
                            </m:acc>
                          </m:e>
                          <m:sup>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up>
                        </m:sSup>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𝑑</m:t>
                        </m:r>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𝑃</m:t>
                        </m:r>
                      </m:e>
                    </m:d>
                  </m:oMath>
                </a14:m>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1BEC8E4F-E0AA-2F68-E871-564B739C8289}"/>
                  </a:ext>
                </a:extLst>
              </p:cNvPr>
              <p:cNvSpPr txBox="1">
                <a:spLocks noRot="1" noChangeAspect="1" noMove="1" noResize="1" noEditPoints="1" noAdjustHandles="1" noChangeArrowheads="1" noChangeShapeType="1" noTextEdit="1"/>
              </p:cNvSpPr>
              <p:nvPr/>
            </p:nvSpPr>
            <p:spPr>
              <a:xfrm>
                <a:off x="7586832" y="5960889"/>
                <a:ext cx="4306781" cy="413896"/>
              </a:xfrm>
              <a:prstGeom prst="rect">
                <a:avLst/>
              </a:prstGeom>
              <a:blipFill>
                <a:blip r:embed="rId5"/>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421BFD75-4474-AA09-D04C-AA415E27E1B0}"/>
              </a:ext>
            </a:extLst>
          </p:cNvPr>
          <p:cNvCxnSpPr>
            <a:cxnSpLocks/>
          </p:cNvCxnSpPr>
          <p:nvPr/>
        </p:nvCxnSpPr>
        <p:spPr>
          <a:xfrm flipH="1" flipV="1">
            <a:off x="8212625" y="4845395"/>
            <a:ext cx="317542" cy="115477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8425BF7-E6F9-5484-E1B2-E50F4EB224D9}"/>
              </a:ext>
            </a:extLst>
          </p:cNvPr>
          <p:cNvSpPr txBox="1"/>
          <p:nvPr/>
        </p:nvSpPr>
        <p:spPr>
          <a:xfrm>
            <a:off x="0" y="-37105"/>
            <a:ext cx="124118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rPr>
              <a:t>Hydrothermal Crystallization: Controlling Trace Element Incorporation in quartz (SiO</a:t>
            </a:r>
            <a:r>
              <a:rPr kumimoji="0" lang="en-US" sz="2400" b="0" i="0" u="none" strike="noStrike" kern="1200" cap="none" spc="0" normalizeH="0" baseline="-25000" noProof="0" dirty="0">
                <a:ln>
                  <a:noFill/>
                </a:ln>
                <a:solidFill>
                  <a:srgbClr val="00B0F0"/>
                </a:solidFill>
                <a:effectLst/>
                <a:uLnTx/>
                <a:uFillTx/>
                <a:latin typeface="Calibri" panose="020F0502020204030204"/>
                <a:ea typeface="+mn-ea"/>
                <a:cs typeface="+mn-cs"/>
              </a:rPr>
              <a:t>2</a:t>
            </a:r>
            <a:r>
              <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D9DCCFB3-640A-3AA8-D090-ACCB87A37E15}"/>
              </a:ext>
            </a:extLst>
          </p:cNvPr>
          <p:cNvSpPr txBox="1"/>
          <p:nvPr/>
        </p:nvSpPr>
        <p:spPr>
          <a:xfrm>
            <a:off x="140870" y="6358395"/>
            <a:ext cx="11186845" cy="338554"/>
          </a:xfrm>
          <a:prstGeom prst="rect">
            <a:avLst/>
          </a:prstGeom>
          <a:noFill/>
        </p:spPr>
        <p:txBody>
          <a:bodyPr wrap="none" rtlCol="0">
            <a:spAutoFit/>
          </a:bodyPr>
          <a:lstStyle/>
          <a:p>
            <a:r>
              <a:rPr lang="en-US" sz="1600" dirty="0">
                <a:solidFill>
                  <a:srgbClr val="00B050"/>
                </a:solidFill>
              </a:rPr>
              <a:t>We can control experimental parameters to systematically change point defects and trace element mineral chemistry concentrations</a:t>
            </a:r>
          </a:p>
        </p:txBody>
      </p:sp>
    </p:spTree>
    <p:extLst>
      <p:ext uri="{BB962C8B-B14F-4D97-AF65-F5344CB8AC3E}">
        <p14:creationId xmlns:p14="http://schemas.microsoft.com/office/powerpoint/2010/main" val="332888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83CB222-9A90-40D1-1913-4775324E5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920" b="1440"/>
          <a:stretch>
            <a:fillRect/>
          </a:stretch>
        </p:blipFill>
        <p:spPr bwMode="auto">
          <a:xfrm>
            <a:off x="-88900" y="1"/>
            <a:ext cx="12501083" cy="6868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5" name="Text Box 3"/>
          <p:cNvSpPr txBox="1">
            <a:spLocks noChangeArrowheads="1"/>
          </p:cNvSpPr>
          <p:nvPr/>
        </p:nvSpPr>
        <p:spPr bwMode="auto">
          <a:xfrm>
            <a:off x="1117603" y="412178"/>
            <a:ext cx="98626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Arial" pitchFamily="34" charset="0"/>
                <a:ea typeface="+mn-ea"/>
                <a:cs typeface="+mn-cs"/>
              </a:rPr>
              <a:t>When a quartz (SiO</a:t>
            </a:r>
            <a:r>
              <a:rPr kumimoji="0" lang="en-US" altLang="en-US" sz="2000" b="0" i="0" u="none" strike="noStrike" kern="1200" cap="none" spc="0" normalizeH="0" baseline="-25000" noProof="0" dirty="0">
                <a:ln>
                  <a:noFill/>
                </a:ln>
                <a:solidFill>
                  <a:prstClr val="white"/>
                </a:solidFill>
                <a:effectLst/>
                <a:uLnTx/>
                <a:uFillTx/>
                <a:latin typeface="Arial" pitchFamily="34" charset="0"/>
                <a:ea typeface="+mn-ea"/>
                <a:cs typeface="+mn-cs"/>
              </a:rPr>
              <a:t>2</a:t>
            </a:r>
            <a:r>
              <a:rPr kumimoji="0" lang="en-US" altLang="en-US" sz="2000" b="0" i="0" u="none" strike="noStrike" kern="1200" cap="none" spc="0" normalizeH="0" baseline="0" noProof="0" dirty="0">
                <a:ln>
                  <a:noFill/>
                </a:ln>
                <a:solidFill>
                  <a:prstClr val="white"/>
                </a:solidFill>
                <a:effectLst/>
                <a:uLnTx/>
                <a:uFillTx/>
                <a:latin typeface="Arial" pitchFamily="34" charset="0"/>
                <a:ea typeface="+mn-ea"/>
                <a:cs typeface="+mn-cs"/>
              </a:rPr>
              <a:t>) crystal grows in the presence of Ti, some Ti</a:t>
            </a:r>
            <a:r>
              <a:rPr kumimoji="0" lang="en-US" altLang="en-US" sz="2000" b="0" i="0" u="none" strike="noStrike" kern="1200" cap="none" spc="0" normalizeH="0" baseline="30000" noProof="0" dirty="0">
                <a:ln>
                  <a:noFill/>
                </a:ln>
                <a:solidFill>
                  <a:prstClr val="white"/>
                </a:solidFill>
                <a:effectLst/>
                <a:uLnTx/>
                <a:uFillTx/>
                <a:latin typeface="Arial" pitchFamily="34" charset="0"/>
                <a:ea typeface="+mn-ea"/>
                <a:cs typeface="+mn-cs"/>
              </a:rPr>
              <a:t>4+</a:t>
            </a:r>
            <a:r>
              <a:rPr kumimoji="0" lang="en-US" altLang="en-US" sz="2000" b="0" i="0" u="none" strike="noStrike" kern="1200" cap="none" spc="0" normalizeH="0" baseline="0" noProof="0" dirty="0">
                <a:ln>
                  <a:noFill/>
                </a:ln>
                <a:solidFill>
                  <a:prstClr val="white"/>
                </a:solidFill>
                <a:effectLst/>
                <a:uLnTx/>
                <a:uFillTx/>
                <a:latin typeface="Arial" pitchFamily="34" charset="0"/>
                <a:ea typeface="+mn-ea"/>
                <a:cs typeface="+mn-cs"/>
              </a:rPr>
              <a:t> substitutes for Si</a:t>
            </a:r>
            <a:r>
              <a:rPr kumimoji="0" lang="en-US" altLang="en-US" sz="2000" b="0" i="0" u="none" strike="noStrike" kern="1200" cap="none" spc="0" normalizeH="0" baseline="30000" noProof="0" dirty="0">
                <a:ln>
                  <a:noFill/>
                </a:ln>
                <a:solidFill>
                  <a:prstClr val="white"/>
                </a:solidFill>
                <a:effectLst/>
                <a:uLnTx/>
                <a:uFillTx/>
                <a:latin typeface="Arial" pitchFamily="34" charset="0"/>
                <a:ea typeface="+mn-ea"/>
                <a:cs typeface="+mn-cs"/>
              </a:rPr>
              <a:t>4+</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r="2153" b="529"/>
          <a:stretch>
            <a:fillRect/>
          </a:stretch>
        </p:blipFill>
        <p:spPr bwMode="auto">
          <a:xfrm>
            <a:off x="1104405" y="897688"/>
            <a:ext cx="3444760" cy="489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1371803" y="5974256"/>
            <a:ext cx="24577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Arial" pitchFamily="34" charset="0"/>
                <a:ea typeface="+mn-ea"/>
                <a:cs typeface="+mn-cs"/>
              </a:rPr>
              <a:t>Si</a:t>
            </a:r>
            <a:r>
              <a:rPr kumimoji="0" lang="en-US" altLang="en-US" sz="2000" b="0" i="0" u="none" strike="noStrike" kern="1200" cap="none" spc="0" normalizeH="0" baseline="30000" noProof="0" dirty="0">
                <a:ln>
                  <a:noFill/>
                </a:ln>
                <a:solidFill>
                  <a:prstClr val="white"/>
                </a:solidFill>
                <a:effectLst/>
                <a:uLnTx/>
                <a:uFillTx/>
                <a:latin typeface="Arial" pitchFamily="34" charset="0"/>
                <a:ea typeface="+mn-ea"/>
                <a:cs typeface="+mn-cs"/>
              </a:rPr>
              <a:t>4+</a:t>
            </a:r>
            <a:r>
              <a:rPr kumimoji="0" lang="en-US" altLang="en-US" sz="2000" b="0" i="0" u="none" strike="noStrike" kern="1200" cap="none" spc="0" normalizeH="0" baseline="0" noProof="0" dirty="0">
                <a:ln>
                  <a:noFill/>
                </a:ln>
                <a:solidFill>
                  <a:prstClr val="white"/>
                </a:solidFill>
                <a:effectLst/>
                <a:uLnTx/>
                <a:uFillTx/>
                <a:latin typeface="Arial" pitchFamily="34" charset="0"/>
                <a:ea typeface="+mn-ea"/>
                <a:cs typeface="+mn-cs"/>
              </a:rPr>
              <a:t> (C.N. 4)=0.26</a:t>
            </a:r>
            <a:r>
              <a:rPr kumimoji="0" lang="en-US" altLang="en-US" sz="2000" b="0" i="0" u="none" strike="noStrike" kern="1200" cap="none" spc="0" normalizeH="0" baseline="0" noProof="0" dirty="0">
                <a:ln>
                  <a:noFill/>
                </a:ln>
                <a:solidFill>
                  <a:prstClr val="white"/>
                </a:solidFill>
                <a:effectLst/>
                <a:uLnTx/>
                <a:uFillTx/>
                <a:latin typeface="Arial" pitchFamily="34" charset="0"/>
                <a:ea typeface="+mn-ea"/>
                <a:cs typeface="+mn-cs"/>
                <a:sym typeface="Symbol" pitchFamily="18" charset="2"/>
              </a:rPr>
              <a:t></a:t>
            </a:r>
            <a:r>
              <a:rPr kumimoji="0" lang="en-US" altLang="en-US" sz="2000" b="0" i="0" u="none" strike="noStrike" kern="1200" cap="none" spc="0" normalizeH="0" baseline="0" noProof="0" dirty="0">
                <a:ln>
                  <a:noFill/>
                </a:ln>
                <a:solidFill>
                  <a:prstClr val="white"/>
                </a:solidFill>
                <a:effectLst/>
                <a:uLnTx/>
                <a:uFillTx/>
                <a:latin typeface="Arial" pitchFamily="34" charset="0"/>
                <a:ea typeface="+mn-ea"/>
                <a:cs typeface="Arial" pitchFamily="34" charset="0"/>
                <a:sym typeface="Symbol" pitchFamily="18" charset="2"/>
              </a:rPr>
              <a:t>Å</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Arial" pitchFamily="34" charset="0"/>
                <a:ea typeface="+mn-ea"/>
                <a:cs typeface="+mn-cs"/>
              </a:rPr>
              <a:t>Ti</a:t>
            </a:r>
            <a:r>
              <a:rPr kumimoji="0" lang="en-US" altLang="en-US" sz="2000" b="0" i="0" u="none" strike="noStrike" kern="1200" cap="none" spc="0" normalizeH="0" baseline="30000" noProof="0" dirty="0">
                <a:ln>
                  <a:noFill/>
                </a:ln>
                <a:solidFill>
                  <a:prstClr val="white"/>
                </a:solidFill>
                <a:effectLst/>
                <a:uLnTx/>
                <a:uFillTx/>
                <a:latin typeface="Arial" pitchFamily="34" charset="0"/>
                <a:ea typeface="+mn-ea"/>
                <a:cs typeface="+mn-cs"/>
              </a:rPr>
              <a:t>4+</a:t>
            </a:r>
            <a:r>
              <a:rPr kumimoji="0" lang="en-US" altLang="en-US" sz="2000" b="0" i="0" u="none" strike="noStrike" kern="1200" cap="none" spc="0" normalizeH="0" baseline="0" noProof="0" dirty="0">
                <a:ln>
                  <a:noFill/>
                </a:ln>
                <a:solidFill>
                  <a:prstClr val="white"/>
                </a:solidFill>
                <a:effectLst/>
                <a:uLnTx/>
                <a:uFillTx/>
                <a:latin typeface="Arial" pitchFamily="34" charset="0"/>
                <a:ea typeface="+mn-ea"/>
                <a:cs typeface="+mn-cs"/>
              </a:rPr>
              <a:t> (C.N. 4)=0.42</a:t>
            </a:r>
            <a:r>
              <a:rPr kumimoji="0" lang="en-US" altLang="en-US" sz="2000" b="0" i="0" u="none" strike="noStrike" kern="1200" cap="none" spc="0" normalizeH="0" baseline="0" noProof="0" dirty="0">
                <a:ln>
                  <a:noFill/>
                </a:ln>
                <a:solidFill>
                  <a:prstClr val="white"/>
                </a:solidFill>
                <a:effectLst/>
                <a:uLnTx/>
                <a:uFillTx/>
                <a:latin typeface="Arial" pitchFamily="34" charset="0"/>
                <a:ea typeface="+mn-ea"/>
                <a:cs typeface="+mn-cs"/>
                <a:sym typeface="Symbol" pitchFamily="18" charset="2"/>
              </a:rPr>
              <a:t>Å</a:t>
            </a:r>
          </a:p>
        </p:txBody>
      </p:sp>
      <p:pic>
        <p:nvPicPr>
          <p:cNvPr id="3993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668" t="5395" r="3475" b="2742"/>
          <a:stretch/>
        </p:blipFill>
        <p:spPr bwMode="auto">
          <a:xfrm>
            <a:off x="5201330" y="930397"/>
            <a:ext cx="6062565" cy="495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326932" y="835703"/>
            <a:ext cx="24808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4472C4"/>
                </a:solidFill>
                <a:effectLst/>
                <a:uLnTx/>
                <a:uFillTx/>
                <a:latin typeface="Calibri" panose="020F0502020204030204"/>
                <a:ea typeface="+mn-ea"/>
                <a:cs typeface="+mn-cs"/>
              </a:rPr>
              <a:t>Ti K-edge XANES Spectra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Box 5"/>
          <p:cNvSpPr txBox="1">
            <a:spLocks noChangeArrowheads="1"/>
          </p:cNvSpPr>
          <p:nvPr/>
        </p:nvSpPr>
        <p:spPr bwMode="auto">
          <a:xfrm>
            <a:off x="2246315" y="-56247"/>
            <a:ext cx="7699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Arial" charset="0"/>
                <a:ea typeface="+mn-ea"/>
                <a:cs typeface="Arial" charset="0"/>
              </a:rPr>
              <a:t>Determining Defect Type and </a:t>
            </a:r>
            <a:r>
              <a:rPr lang="en-US" sz="2400" dirty="0">
                <a:solidFill>
                  <a:srgbClr val="00B0F0"/>
                </a:solidFill>
              </a:rPr>
              <a:t>Solubility</a:t>
            </a:r>
            <a:r>
              <a:rPr kumimoji="0" lang="en-US" sz="2400" b="0" i="0" u="none" strike="noStrike" kern="1200" cap="none" spc="0" normalizeH="0" baseline="0" noProof="0" dirty="0">
                <a:ln>
                  <a:noFill/>
                </a:ln>
                <a:solidFill>
                  <a:srgbClr val="00B0F0"/>
                </a:solidFill>
                <a:effectLst/>
                <a:uLnTx/>
                <a:uFillTx/>
                <a:latin typeface="Arial" charset="0"/>
                <a:ea typeface="+mn-ea"/>
                <a:cs typeface="Arial" charset="0"/>
              </a:rPr>
              <a:t> Mechanism(s)</a:t>
            </a:r>
          </a:p>
        </p:txBody>
      </p:sp>
      <p:sp>
        <p:nvSpPr>
          <p:cNvPr id="4" name="TextBox 3">
            <a:extLst>
              <a:ext uri="{FF2B5EF4-FFF2-40B4-BE49-F238E27FC236}">
                <a16:creationId xmlns:a16="http://schemas.microsoft.com/office/drawing/2014/main" id="{34AC1AAE-CD55-C07D-080E-35A5E053BCDF}"/>
              </a:ext>
            </a:extLst>
          </p:cNvPr>
          <p:cNvSpPr txBox="1"/>
          <p:nvPr/>
        </p:nvSpPr>
        <p:spPr>
          <a:xfrm>
            <a:off x="4599965" y="5939244"/>
            <a:ext cx="473174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Ti</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replaces Si</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4+ </a:t>
            </a:r>
            <a:r>
              <a:rPr kumimoji="0" lang="en-US" sz="1800" b="0" i="0" u="none" strike="noStrike" kern="1200" cap="none" spc="0" normalizeH="0" noProof="0" dirty="0">
                <a:ln>
                  <a:noFill/>
                </a:ln>
                <a:solidFill>
                  <a:prstClr val="white"/>
                </a:solidFill>
                <a:effectLst/>
                <a:uLnTx/>
                <a:uFillTx/>
                <a:latin typeface="Calibri" panose="020F0502020204030204"/>
                <a:ea typeface="+mn-ea"/>
                <a:cs typeface="+mn-cs"/>
              </a:rPr>
              <a:t>in quartz (SiO</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r>
              <a:rPr kumimoji="0" lang="en-US" sz="1800" b="0" i="0" u="none" strike="noStrike" kern="1200" cap="none" spc="0" normalizeH="0" noProof="0" dirty="0">
                <a:ln>
                  <a:noFill/>
                </a:ln>
                <a:solidFill>
                  <a:prstClr val="white"/>
                </a:solidFill>
                <a:effectLst/>
                <a:uLnTx/>
                <a:uFillTx/>
                <a:latin typeface="Calibri" panose="020F0502020204030204"/>
                <a:ea typeface="+mn-ea"/>
                <a:cs typeface="+mn-cs"/>
              </a:rPr>
              <a:t>) at all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Ti</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replaces Si</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4+ </a:t>
            </a:r>
            <a:r>
              <a:rPr kumimoji="0" lang="en-US" sz="1800" b="0" i="0" u="none" strike="noStrike" kern="1200" cap="none" spc="0" normalizeH="0" noProof="0" dirty="0">
                <a:ln>
                  <a:noFill/>
                </a:ln>
                <a:solidFill>
                  <a:prstClr val="white"/>
                </a:solidFill>
                <a:effectLst/>
                <a:uLnTx/>
                <a:uFillTx/>
                <a:latin typeface="Calibri" panose="020F0502020204030204"/>
                <a:ea typeface="+mn-ea"/>
                <a:cs typeface="+mn-cs"/>
              </a:rPr>
              <a:t>and Zr</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4+</a:t>
            </a:r>
            <a:r>
              <a:rPr kumimoji="0" lang="en-US" sz="1800" b="0" i="0" u="none" strike="noStrike" kern="1200" cap="none" spc="0" normalizeH="0" noProof="0" dirty="0">
                <a:ln>
                  <a:noFill/>
                </a:ln>
                <a:solidFill>
                  <a:prstClr val="white"/>
                </a:solidFill>
                <a:effectLst/>
                <a:uLnTx/>
                <a:uFillTx/>
                <a:latin typeface="Calibri" panose="020F0502020204030204"/>
                <a:ea typeface="+mn-ea"/>
                <a:cs typeface="+mn-cs"/>
              </a:rPr>
              <a:t> in zircon (ZrSiO</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r>
              <a:rPr kumimoji="0" lang="en-US" sz="1800" b="0" i="0" u="none" strike="noStrike" kern="1200" cap="none" spc="0" normalizeH="0" noProof="0" dirty="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Zr</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replaces Ti</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4+  </a:t>
            </a:r>
            <a:r>
              <a:rPr kumimoji="0" lang="en-US" sz="1800" b="0" i="0" u="none" strike="noStrike" kern="1200" cap="none" spc="0" normalizeH="0" noProof="0" dirty="0">
                <a:ln>
                  <a:noFill/>
                </a:ln>
                <a:solidFill>
                  <a:prstClr val="white"/>
                </a:solidFill>
                <a:effectLst/>
                <a:uLnTx/>
                <a:uFillTx/>
                <a:latin typeface="Calibri" panose="020F0502020204030204"/>
                <a:ea typeface="+mn-ea"/>
                <a:cs typeface="+mn-cs"/>
              </a:rPr>
              <a:t>in rutile (TiO</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r>
              <a:rPr kumimoji="0" lang="en-US" sz="1800" b="0" i="0" u="none" strike="noStrike" kern="1200" cap="none" spc="0" normalizeH="0" noProof="0" dirty="0">
                <a:ln>
                  <a:noFill/>
                </a:ln>
                <a:solidFill>
                  <a:prstClr val="white"/>
                </a:solidFill>
                <a:effectLst/>
                <a:uLnTx/>
                <a:uFillTx/>
                <a:latin typeface="Calibri" panose="020F0502020204030204"/>
                <a:ea typeface="+mn-ea"/>
                <a:cs typeface="+mn-cs"/>
              </a:rPr>
              <a:t>) at all conditions</a:t>
            </a:r>
          </a:p>
        </p:txBody>
      </p:sp>
      <p:sp>
        <p:nvSpPr>
          <p:cNvPr id="5" name="Line 2">
            <a:extLst>
              <a:ext uri="{FF2B5EF4-FFF2-40B4-BE49-F238E27FC236}">
                <a16:creationId xmlns:a16="http://schemas.microsoft.com/office/drawing/2014/main" id="{F697798A-24FD-CF4D-0B67-AE6A5BFCCC18}"/>
              </a:ext>
            </a:extLst>
          </p:cNvPr>
          <p:cNvSpPr>
            <a:spLocks noChangeShapeType="1"/>
          </p:cNvSpPr>
          <p:nvPr/>
        </p:nvSpPr>
        <p:spPr bwMode="auto">
          <a:xfrm>
            <a:off x="2398816" y="323543"/>
            <a:ext cx="7315199" cy="67598"/>
          </a:xfrm>
          <a:prstGeom prst="line">
            <a:avLst/>
          </a:prstGeom>
          <a:noFill/>
          <a:ln w="28575">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955E1E1-1F5D-3F9D-86A9-7CFF6E750D62}"/>
              </a:ext>
            </a:extLst>
          </p:cNvPr>
          <p:cNvPicPr>
            <a:picLocks noChangeAspect="1"/>
          </p:cNvPicPr>
          <p:nvPr/>
        </p:nvPicPr>
        <p:blipFill rotWithShape="1">
          <a:blip r:embed="rId6"/>
          <a:srcRect l="3172" t="5221" r="3456" b="3659"/>
          <a:stretch/>
        </p:blipFill>
        <p:spPr>
          <a:xfrm>
            <a:off x="5142836" y="929248"/>
            <a:ext cx="6137923" cy="5003648"/>
          </a:xfrm>
          <a:prstGeom prst="rect">
            <a:avLst/>
          </a:prstGeom>
        </p:spPr>
      </p:pic>
    </p:spTree>
    <p:extLst>
      <p:ext uri="{BB962C8B-B14F-4D97-AF65-F5344CB8AC3E}">
        <p14:creationId xmlns:p14="http://schemas.microsoft.com/office/powerpoint/2010/main" val="77084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837" b="1974"/>
          <a:stretch/>
        </p:blipFill>
        <p:spPr>
          <a:xfrm>
            <a:off x="7239382" y="3461086"/>
            <a:ext cx="3428618" cy="3396914"/>
          </a:xfrm>
          <a:prstGeom prst="rect">
            <a:avLst/>
          </a:prstGeom>
        </p:spPr>
      </p:pic>
      <p:sp>
        <p:nvSpPr>
          <p:cNvPr id="7" name="Text Box 44"/>
          <p:cNvSpPr txBox="1">
            <a:spLocks noChangeArrowheads="1"/>
          </p:cNvSpPr>
          <p:nvPr/>
        </p:nvSpPr>
        <p:spPr bwMode="auto">
          <a:xfrm>
            <a:off x="56616" y="44748"/>
            <a:ext cx="5338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B0F0"/>
                </a:solidFill>
                <a:effectLst/>
                <a:uLnTx/>
                <a:uFillTx/>
                <a:latin typeface="Arial" pitchFamily="34" charset="0"/>
                <a:ea typeface="+mn-ea"/>
                <a:cs typeface="+mn-cs"/>
              </a:rPr>
              <a:t>Controlling Ti concentrations in quartz</a:t>
            </a:r>
          </a:p>
        </p:txBody>
      </p:sp>
      <p:sp>
        <p:nvSpPr>
          <p:cNvPr id="8" name="Line 5"/>
          <p:cNvSpPr>
            <a:spLocks noChangeShapeType="1"/>
          </p:cNvSpPr>
          <p:nvPr/>
        </p:nvSpPr>
        <p:spPr bwMode="auto">
          <a:xfrm>
            <a:off x="1" y="506413"/>
            <a:ext cx="5301346" cy="0"/>
          </a:xfrm>
          <a:prstGeom prst="line">
            <a:avLst/>
          </a:prstGeom>
          <a:noFill/>
          <a:ln w="28575">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3"/>
          <a:srcRect l="9329" t="1608" r="1149" b="2124"/>
          <a:stretch/>
        </p:blipFill>
        <p:spPr>
          <a:xfrm>
            <a:off x="1524003" y="1589315"/>
            <a:ext cx="3680829" cy="3493984"/>
          </a:xfrm>
          <a:prstGeom prst="rect">
            <a:avLst/>
          </a:prstGeom>
        </p:spPr>
      </p:pic>
      <p:pic>
        <p:nvPicPr>
          <p:cNvPr id="12" name="Picture 11"/>
          <p:cNvPicPr>
            <a:picLocks noChangeAspect="1"/>
          </p:cNvPicPr>
          <p:nvPr/>
        </p:nvPicPr>
        <p:blipFill rotWithShape="1">
          <a:blip r:embed="rId4"/>
          <a:srcRect r="947" b="947"/>
          <a:stretch/>
        </p:blipFill>
        <p:spPr>
          <a:xfrm>
            <a:off x="6138393" y="3"/>
            <a:ext cx="3450771" cy="3450771"/>
          </a:xfrm>
          <a:prstGeom prst="rect">
            <a:avLst/>
          </a:prstGeom>
        </p:spPr>
      </p:pic>
      <p:sp>
        <p:nvSpPr>
          <p:cNvPr id="13" name="TextBox 12"/>
          <p:cNvSpPr txBox="1"/>
          <p:nvPr/>
        </p:nvSpPr>
        <p:spPr>
          <a:xfrm>
            <a:off x="1883228" y="5050971"/>
            <a:ext cx="25876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Produced by decreasing T</a:t>
            </a:r>
          </a:p>
        </p:txBody>
      </p:sp>
      <p:sp>
        <p:nvSpPr>
          <p:cNvPr id="14" name="TextBox 13"/>
          <p:cNvSpPr txBox="1"/>
          <p:nvPr/>
        </p:nvSpPr>
        <p:spPr>
          <a:xfrm>
            <a:off x="9248303" y="631374"/>
            <a:ext cx="19050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Produced by decreasing P</a:t>
            </a:r>
          </a:p>
        </p:txBody>
      </p:sp>
      <p:sp>
        <p:nvSpPr>
          <p:cNvPr id="15" name="TextBox 14"/>
          <p:cNvSpPr txBox="1"/>
          <p:nvPr/>
        </p:nvSpPr>
        <p:spPr>
          <a:xfrm>
            <a:off x="5301342" y="5856515"/>
            <a:ext cx="191588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Sectoral zoning in </a:t>
            </a:r>
            <a:r>
              <a:rPr kumimoji="0" lang="en-US" sz="1800" b="0" i="0" u="none" strike="noStrike" kern="1200" cap="none" spc="0" normalizeH="0" baseline="0" noProof="0" dirty="0">
                <a:ln>
                  <a:noFill/>
                </a:ln>
                <a:solidFill>
                  <a:srgbClr val="00B0F0"/>
                </a:solidFill>
                <a:effectLst/>
                <a:uLnTx/>
                <a:uFillTx/>
                <a:latin typeface="Symbol" panose="05050102010706020507" pitchFamily="18" charset="2"/>
              </a:rPr>
              <a:t>a</a:t>
            </a:r>
            <a:r>
              <a:rPr kumimoji="0" lang="en-US" sz="1800" b="0" i="0" u="none" strike="noStrike" kern="1200" cap="none" spc="0" normalizeH="0" noProof="0" dirty="0">
                <a:ln>
                  <a:noFill/>
                </a:ln>
                <a:solidFill>
                  <a:srgbClr val="00B0F0"/>
                </a:solidFill>
                <a:effectLst/>
                <a:uLnTx/>
                <a:uFillTx/>
                <a:latin typeface="Calibri" panose="020F0502020204030204"/>
                <a:ea typeface="+mn-ea"/>
                <a:cs typeface="+mn-cs"/>
              </a:rPr>
              <a:t> quartz</a:t>
            </a:r>
            <a:endPar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2" name="TextBox 1"/>
          <p:cNvSpPr txBox="1"/>
          <p:nvPr/>
        </p:nvSpPr>
        <p:spPr>
          <a:xfrm>
            <a:off x="90572" y="539040"/>
            <a:ext cx="51142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solidFill>
                <a:effectLst/>
                <a:uLnTx/>
                <a:uFillTx/>
                <a:latin typeface="Calibri" panose="020F0502020204030204"/>
                <a:ea typeface="+mn-ea"/>
                <a:cs typeface="+mn-cs"/>
              </a:rPr>
              <a:t>Cathodoluminescence images can show distribution of impurities in minerals</a:t>
            </a:r>
          </a:p>
        </p:txBody>
      </p:sp>
    </p:spTree>
    <p:extLst>
      <p:ext uri="{BB962C8B-B14F-4D97-AF65-F5344CB8AC3E}">
        <p14:creationId xmlns:p14="http://schemas.microsoft.com/office/powerpoint/2010/main" val="426831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DEC68B-4F1D-5B45-5276-6BF3A5BCC150}"/>
              </a:ext>
            </a:extLst>
          </p:cNvPr>
          <p:cNvSpPr txBox="1"/>
          <p:nvPr/>
        </p:nvSpPr>
        <p:spPr>
          <a:xfrm>
            <a:off x="1" y="16447"/>
            <a:ext cx="89154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Hydrothermal Crystallization in the SiO</a:t>
            </a:r>
            <a:r>
              <a:rPr kumimoji="0" lang="en-US" sz="2800" b="0" i="0" u="none" strike="noStrike" kern="1200" cap="none" spc="0" normalizeH="0" baseline="-25000" noProof="0" dirty="0">
                <a:ln>
                  <a:noFill/>
                </a:ln>
                <a:solidFill>
                  <a:srgbClr val="00B0F0"/>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-TiO</a:t>
            </a:r>
            <a:r>
              <a:rPr kumimoji="0" lang="en-US" sz="2800" b="0" i="0" u="none" strike="noStrike" kern="1200" cap="none" spc="0" normalizeH="0" baseline="-25000" noProof="0" dirty="0">
                <a:ln>
                  <a:noFill/>
                </a:ln>
                <a:solidFill>
                  <a:srgbClr val="00B0F0"/>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-Al</a:t>
            </a:r>
            <a:r>
              <a:rPr kumimoji="0" lang="en-US" sz="2800" b="0" i="0" u="none" strike="noStrike" kern="1200" cap="none" spc="0" normalizeH="0" baseline="-25000" noProof="0" dirty="0">
                <a:ln>
                  <a:noFill/>
                </a:ln>
                <a:solidFill>
                  <a:srgbClr val="00B0F0"/>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O</a:t>
            </a:r>
            <a:r>
              <a:rPr kumimoji="0" lang="en-US" sz="2800" b="0" i="0" u="none" strike="noStrike" kern="1200" cap="none" spc="0" normalizeH="0" baseline="-25000" noProof="0" dirty="0">
                <a:ln>
                  <a:noFill/>
                </a:ln>
                <a:solidFill>
                  <a:srgbClr val="00B0F0"/>
                </a:solidFill>
                <a:effectLst/>
                <a:uLnTx/>
                <a:uFillTx/>
                <a:latin typeface="Calibri" panose="020F0502020204030204"/>
                <a:ea typeface="+mn-ea"/>
                <a:cs typeface="+mn-cs"/>
              </a:rPr>
              <a:t>3</a:t>
            </a: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 System</a:t>
            </a:r>
          </a:p>
        </p:txBody>
      </p:sp>
      <p:pic>
        <p:nvPicPr>
          <p:cNvPr id="21" name="Picture 20">
            <a:extLst>
              <a:ext uri="{FF2B5EF4-FFF2-40B4-BE49-F238E27FC236}">
                <a16:creationId xmlns:a16="http://schemas.microsoft.com/office/drawing/2014/main" id="{DC33A0CB-C553-F09D-9C88-467A8CCA5815}"/>
              </a:ext>
            </a:extLst>
          </p:cNvPr>
          <p:cNvPicPr>
            <a:picLocks noChangeAspect="1"/>
          </p:cNvPicPr>
          <p:nvPr/>
        </p:nvPicPr>
        <p:blipFill>
          <a:blip r:embed="rId3"/>
          <a:srcRect l="1254" t="1085" r="2467" b="3876"/>
          <a:stretch/>
        </p:blipFill>
        <p:spPr>
          <a:xfrm>
            <a:off x="21224" y="2686924"/>
            <a:ext cx="4933077" cy="3942602"/>
          </a:xfrm>
          <a:prstGeom prst="rect">
            <a:avLst/>
          </a:prstGeom>
        </p:spPr>
      </p:pic>
      <p:sp>
        <p:nvSpPr>
          <p:cNvPr id="23" name="Text Box 5">
            <a:extLst>
              <a:ext uri="{FF2B5EF4-FFF2-40B4-BE49-F238E27FC236}">
                <a16:creationId xmlns:a16="http://schemas.microsoft.com/office/drawing/2014/main" id="{876305FC-9939-804E-4588-39C88AF309ED}"/>
              </a:ext>
            </a:extLst>
          </p:cNvPr>
          <p:cNvSpPr txBox="1">
            <a:spLocks noChangeArrowheads="1"/>
          </p:cNvSpPr>
          <p:nvPr/>
        </p:nvSpPr>
        <p:spPr bwMode="auto">
          <a:xfrm>
            <a:off x="65871" y="2332981"/>
            <a:ext cx="30143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Arial" charset="0"/>
                <a:ea typeface="+mn-ea"/>
                <a:cs typeface="Arial" charset="0"/>
              </a:rPr>
              <a:t>SiO</a:t>
            </a:r>
            <a:r>
              <a:rPr kumimoji="0" lang="en-US" sz="2000" b="0" i="0" u="none" strike="noStrike" kern="1200" cap="none" spc="0" normalizeH="0" baseline="-25000" noProof="0" dirty="0">
                <a:ln>
                  <a:noFill/>
                </a:ln>
                <a:solidFill>
                  <a:srgbClr val="4472C4">
                    <a:lumMod val="60000"/>
                    <a:lumOff val="40000"/>
                  </a:srgbClr>
                </a:solidFill>
                <a:effectLst/>
                <a:uLnTx/>
                <a:uFillTx/>
                <a:latin typeface="Arial" charset="0"/>
                <a:ea typeface="+mn-ea"/>
                <a:cs typeface="Arial" charset="0"/>
              </a:rPr>
              <a:t>2</a:t>
            </a:r>
            <a:r>
              <a:rPr kumimoji="0" lang="en-US" sz="2000" b="0" i="0" u="none" strike="noStrike" kern="1200" cap="none" spc="0" normalizeH="0" baseline="0" noProof="0" dirty="0">
                <a:ln>
                  <a:noFill/>
                </a:ln>
                <a:solidFill>
                  <a:srgbClr val="4472C4">
                    <a:lumMod val="60000"/>
                    <a:lumOff val="40000"/>
                  </a:srgbClr>
                </a:solidFill>
                <a:effectLst/>
                <a:uLnTx/>
                <a:uFillTx/>
                <a:latin typeface="Arial" charset="0"/>
                <a:ea typeface="+mn-ea"/>
                <a:cs typeface="Arial" charset="0"/>
              </a:rPr>
              <a:t>-TiO</a:t>
            </a:r>
            <a:r>
              <a:rPr kumimoji="0" lang="en-US" sz="2000" b="0" i="0" u="none" strike="noStrike" kern="1200" cap="none" spc="0" normalizeH="0" baseline="-25000" noProof="0" dirty="0">
                <a:ln>
                  <a:noFill/>
                </a:ln>
                <a:solidFill>
                  <a:srgbClr val="4472C4">
                    <a:lumMod val="60000"/>
                    <a:lumOff val="40000"/>
                  </a:srgbClr>
                </a:solidFill>
                <a:effectLst/>
                <a:uLnTx/>
                <a:uFillTx/>
                <a:latin typeface="Arial" charset="0"/>
                <a:ea typeface="+mn-ea"/>
                <a:cs typeface="Arial" charset="0"/>
              </a:rPr>
              <a:t>2</a:t>
            </a:r>
            <a:r>
              <a:rPr kumimoji="0" lang="en-US" sz="2000" b="0" i="0" u="none" strike="noStrike" kern="1200" cap="none" spc="0" normalizeH="0" baseline="0" noProof="0" dirty="0">
                <a:ln>
                  <a:noFill/>
                </a:ln>
                <a:solidFill>
                  <a:srgbClr val="4472C4">
                    <a:lumMod val="60000"/>
                    <a:lumOff val="40000"/>
                  </a:srgbClr>
                </a:solidFill>
                <a:effectLst/>
                <a:uLnTx/>
                <a:uFillTx/>
                <a:latin typeface="Arial" charset="0"/>
                <a:ea typeface="+mn-ea"/>
                <a:cs typeface="Arial" charset="0"/>
              </a:rPr>
              <a:t>-Al</a:t>
            </a:r>
            <a:r>
              <a:rPr kumimoji="0" lang="en-US" sz="2000" b="0" i="0" u="none" strike="noStrike" kern="1200" cap="none" spc="0" normalizeH="0" baseline="-25000" noProof="0" dirty="0">
                <a:ln>
                  <a:noFill/>
                </a:ln>
                <a:solidFill>
                  <a:srgbClr val="4472C4">
                    <a:lumMod val="60000"/>
                    <a:lumOff val="40000"/>
                  </a:srgbClr>
                </a:solidFill>
                <a:effectLst/>
                <a:uLnTx/>
                <a:uFillTx/>
                <a:latin typeface="Arial" charset="0"/>
                <a:ea typeface="+mn-ea"/>
                <a:cs typeface="Arial" charset="0"/>
              </a:rPr>
              <a:t>2</a:t>
            </a:r>
            <a:r>
              <a:rPr kumimoji="0" lang="en-US" sz="2000" b="0" i="0" u="none" strike="noStrike" kern="1200" cap="none" spc="0" normalizeH="0" baseline="0" noProof="0" dirty="0">
                <a:ln>
                  <a:noFill/>
                </a:ln>
                <a:solidFill>
                  <a:srgbClr val="4472C4">
                    <a:lumMod val="60000"/>
                    <a:lumOff val="40000"/>
                  </a:srgbClr>
                </a:solidFill>
                <a:effectLst/>
                <a:uLnTx/>
                <a:uFillTx/>
                <a:latin typeface="Arial" charset="0"/>
                <a:ea typeface="+mn-ea"/>
                <a:cs typeface="Arial" charset="0"/>
              </a:rPr>
              <a:t>O</a:t>
            </a:r>
            <a:r>
              <a:rPr kumimoji="0" lang="en-US" sz="2000" b="0" i="0" u="none" strike="noStrike" kern="1200" cap="none" spc="0" normalizeH="0" baseline="-25000" noProof="0" dirty="0">
                <a:ln>
                  <a:noFill/>
                </a:ln>
                <a:solidFill>
                  <a:srgbClr val="4472C4">
                    <a:lumMod val="60000"/>
                    <a:lumOff val="40000"/>
                  </a:srgbClr>
                </a:solidFill>
                <a:effectLst/>
                <a:uLnTx/>
                <a:uFillTx/>
                <a:latin typeface="Arial" charset="0"/>
                <a:ea typeface="+mn-ea"/>
                <a:cs typeface="Arial" charset="0"/>
              </a:rPr>
              <a:t>3</a:t>
            </a:r>
            <a:r>
              <a:rPr kumimoji="0" lang="en-US" sz="2000" b="0" i="0" u="none" strike="noStrike" kern="1200" cap="none" spc="0" normalizeH="0" baseline="0" noProof="0" dirty="0">
                <a:ln>
                  <a:noFill/>
                </a:ln>
                <a:solidFill>
                  <a:srgbClr val="4472C4">
                    <a:lumMod val="60000"/>
                    <a:lumOff val="40000"/>
                  </a:srgbClr>
                </a:solidFill>
                <a:effectLst/>
                <a:uLnTx/>
                <a:uFillTx/>
                <a:latin typeface="Arial" charset="0"/>
                <a:ea typeface="+mn-ea"/>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Arial" charset="0"/>
                <a:ea typeface="+mn-ea"/>
                <a:cs typeface="Arial" charset="0"/>
              </a:rPr>
              <a:t>System</a:t>
            </a:r>
          </a:p>
        </p:txBody>
      </p:sp>
      <p:sp>
        <p:nvSpPr>
          <p:cNvPr id="24" name="TextBox 23">
            <a:extLst>
              <a:ext uri="{FF2B5EF4-FFF2-40B4-BE49-F238E27FC236}">
                <a16:creationId xmlns:a16="http://schemas.microsoft.com/office/drawing/2014/main" id="{2AAC6C74-9563-E81B-7095-589A44428C81}"/>
              </a:ext>
            </a:extLst>
          </p:cNvPr>
          <p:cNvSpPr txBox="1"/>
          <p:nvPr/>
        </p:nvSpPr>
        <p:spPr>
          <a:xfrm>
            <a:off x="21224" y="771015"/>
            <a:ext cx="11106381" cy="100027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bg1"/>
                </a:solidFill>
              </a:rPr>
              <a:t>Making an Al-in-quartz thermobarometer</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Simple solubility mechanisms for substituting Al</a:t>
            </a:r>
            <a:r>
              <a:rPr kumimoji="0" lang="en-US" sz="1800" b="0" i="0" u="none" strike="noStrike" kern="1200" cap="none" spc="0" normalizeH="0" baseline="30000" noProof="0" dirty="0">
                <a:ln>
                  <a:noFill/>
                </a:ln>
                <a:solidFill>
                  <a:schemeClr val="bg1"/>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for Si</a:t>
            </a:r>
            <a:r>
              <a:rPr kumimoji="0" lang="en-US" sz="1800" b="0" i="0" u="none" strike="noStrike" kern="1200" cap="none" spc="0" normalizeH="0" baseline="30000" noProof="0" dirty="0">
                <a:ln>
                  <a:noFill/>
                </a:ln>
                <a:solidFill>
                  <a:schemeClr val="bg1"/>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in the quartz structure requires charge balance such as H</a:t>
            </a:r>
            <a:r>
              <a:rPr kumimoji="0" lang="en-US" sz="1800" b="0" i="0" u="none" strike="noStrike" kern="1200" cap="none" spc="0" normalizeH="0" baseline="30000" noProof="0" dirty="0">
                <a:ln>
                  <a:noFill/>
                </a:ln>
                <a:solidFill>
                  <a:schemeClr val="bg1"/>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Al</a:t>
            </a:r>
            <a:r>
              <a:rPr kumimoji="0" lang="en-US" sz="1800" b="0" i="0" u="none" strike="noStrike" kern="1200" cap="none" spc="0" normalizeH="0" baseline="30000" noProof="0" dirty="0">
                <a:ln>
                  <a:noFill/>
                </a:ln>
                <a:solidFill>
                  <a:schemeClr val="bg1"/>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=Si</a:t>
            </a:r>
            <a:r>
              <a:rPr kumimoji="0" lang="en-US" sz="1800" b="0" i="0" u="none" strike="noStrike" kern="1200" cap="none" spc="0" normalizeH="0" baseline="30000" noProof="0" dirty="0">
                <a:ln>
                  <a:noFill/>
                </a:ln>
                <a:solidFill>
                  <a:schemeClr val="bg1"/>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Li</a:t>
            </a:r>
            <a:r>
              <a:rPr kumimoji="0" lang="en-US" sz="1800" b="0" i="0" u="none" strike="noStrike" kern="1200" cap="none" spc="0" normalizeH="0" baseline="30000" noProof="0" dirty="0">
                <a:ln>
                  <a:noFill/>
                </a:ln>
                <a:solidFill>
                  <a:schemeClr val="bg1"/>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Al</a:t>
            </a:r>
            <a:r>
              <a:rPr kumimoji="0" lang="en-US" sz="1800" b="0" i="0" u="none" strike="noStrike" kern="1200" cap="none" spc="0" normalizeH="0" baseline="30000" noProof="0" dirty="0">
                <a:ln>
                  <a:noFill/>
                </a:ln>
                <a:solidFill>
                  <a:schemeClr val="bg1"/>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=Si</a:t>
            </a:r>
            <a:r>
              <a:rPr kumimoji="0" lang="en-US" sz="1800" b="0" i="0" u="none" strike="noStrike" kern="1200" cap="none" spc="0" normalizeH="0" baseline="30000" noProof="0" dirty="0">
                <a:ln>
                  <a:noFill/>
                </a:ln>
                <a:solidFill>
                  <a:schemeClr val="bg1"/>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etc.</a:t>
            </a:r>
          </a:p>
        </p:txBody>
      </p:sp>
      <p:sp>
        <p:nvSpPr>
          <p:cNvPr id="3" name="Line 5">
            <a:extLst>
              <a:ext uri="{FF2B5EF4-FFF2-40B4-BE49-F238E27FC236}">
                <a16:creationId xmlns:a16="http://schemas.microsoft.com/office/drawing/2014/main" id="{894C6B18-FBEC-85FC-FE68-31F7104F0791}"/>
              </a:ext>
            </a:extLst>
          </p:cNvPr>
          <p:cNvSpPr>
            <a:spLocks noChangeShapeType="1"/>
          </p:cNvSpPr>
          <p:nvPr/>
        </p:nvSpPr>
        <p:spPr bwMode="auto">
          <a:xfrm>
            <a:off x="0" y="506413"/>
            <a:ext cx="12191999" cy="0"/>
          </a:xfrm>
          <a:prstGeom prst="line">
            <a:avLst/>
          </a:prstGeom>
          <a:noFill/>
          <a:ln w="28575">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F9F87CF-99D2-E0D0-293E-688561E8EF62}"/>
              </a:ext>
            </a:extLst>
          </p:cNvPr>
          <p:cNvPicPr>
            <a:picLocks noChangeAspect="1"/>
          </p:cNvPicPr>
          <p:nvPr/>
        </p:nvPicPr>
        <p:blipFill>
          <a:blip r:embed="rId4"/>
          <a:stretch>
            <a:fillRect/>
          </a:stretch>
        </p:blipFill>
        <p:spPr>
          <a:xfrm>
            <a:off x="4633360" y="1645706"/>
            <a:ext cx="4755449" cy="3566588"/>
          </a:xfrm>
          <a:prstGeom prst="rect">
            <a:avLst/>
          </a:prstGeom>
        </p:spPr>
      </p:pic>
      <p:cxnSp>
        <p:nvCxnSpPr>
          <p:cNvPr id="7" name="Straight Connector 6">
            <a:extLst>
              <a:ext uri="{FF2B5EF4-FFF2-40B4-BE49-F238E27FC236}">
                <a16:creationId xmlns:a16="http://schemas.microsoft.com/office/drawing/2014/main" id="{79D8C60F-0676-9F89-C5E3-0757EBC661CD}"/>
              </a:ext>
            </a:extLst>
          </p:cNvPr>
          <p:cNvCxnSpPr>
            <a:cxnSpLocks/>
          </p:cNvCxnSpPr>
          <p:nvPr/>
        </p:nvCxnSpPr>
        <p:spPr>
          <a:xfrm>
            <a:off x="6058843" y="5096870"/>
            <a:ext cx="42418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B76C0B5-B7C2-3158-D3E8-8A6E38F91C73}"/>
              </a:ext>
            </a:extLst>
          </p:cNvPr>
          <p:cNvSpPr txBox="1"/>
          <p:nvPr/>
        </p:nvSpPr>
        <p:spPr>
          <a:xfrm>
            <a:off x="5911572" y="4739368"/>
            <a:ext cx="859515" cy="3001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 mm</a:t>
            </a:r>
          </a:p>
        </p:txBody>
      </p:sp>
      <p:sp>
        <p:nvSpPr>
          <p:cNvPr id="11" name="TextBox 10">
            <a:extLst>
              <a:ext uri="{FF2B5EF4-FFF2-40B4-BE49-F238E27FC236}">
                <a16:creationId xmlns:a16="http://schemas.microsoft.com/office/drawing/2014/main" id="{FA1E1281-1159-8A83-399B-A142F436DDCB}"/>
              </a:ext>
            </a:extLst>
          </p:cNvPr>
          <p:cNvSpPr txBox="1"/>
          <p:nvPr/>
        </p:nvSpPr>
        <p:spPr>
          <a:xfrm>
            <a:off x="4708384" y="1703419"/>
            <a:ext cx="2406377" cy="3001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Kyanite (Al</a:t>
            </a:r>
            <a:r>
              <a:rPr kumimoji="0" lang="en-US" sz="1800" b="0" i="0" u="none" strike="noStrike" kern="1200" cap="none" spc="0" normalizeH="0" baseline="-25000" noProof="0" dirty="0">
                <a:ln>
                  <a:noFill/>
                </a:ln>
                <a:solidFill>
                  <a:srgbClr val="00B050"/>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SiO</a:t>
            </a:r>
            <a:r>
              <a:rPr kumimoji="0" lang="en-US" sz="1800" b="0" i="0" u="none" strike="noStrike" kern="1200" cap="none" spc="0" normalizeH="0" baseline="-25000" noProof="0" dirty="0">
                <a:ln>
                  <a:noFill/>
                </a:ln>
                <a:solidFill>
                  <a:srgbClr val="00B050"/>
                </a:solidFill>
                <a:effectLst/>
                <a:uLnTx/>
                <a:uFillTx/>
                <a:latin typeface="Calibri" panose="020F0502020204030204"/>
                <a:ea typeface="+mn-ea"/>
                <a:cs typeface="+mn-cs"/>
              </a:rPr>
              <a:t>5</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 and quartz</a:t>
            </a:r>
          </a:p>
        </p:txBody>
      </p:sp>
      <p:grpSp>
        <p:nvGrpSpPr>
          <p:cNvPr id="12" name="Group 11">
            <a:extLst>
              <a:ext uri="{FF2B5EF4-FFF2-40B4-BE49-F238E27FC236}">
                <a16:creationId xmlns:a16="http://schemas.microsoft.com/office/drawing/2014/main" id="{EC273D6E-D115-71B7-0C32-489926B058E6}"/>
              </a:ext>
            </a:extLst>
          </p:cNvPr>
          <p:cNvGrpSpPr/>
          <p:nvPr/>
        </p:nvGrpSpPr>
        <p:grpSpPr>
          <a:xfrm>
            <a:off x="7391162" y="2898951"/>
            <a:ext cx="4866743" cy="3942602"/>
            <a:chOff x="3623203" y="435864"/>
            <a:chExt cx="5522198" cy="4473593"/>
          </a:xfrm>
        </p:grpSpPr>
        <p:grpSp>
          <p:nvGrpSpPr>
            <p:cNvPr id="16" name="Group 15">
              <a:extLst>
                <a:ext uri="{FF2B5EF4-FFF2-40B4-BE49-F238E27FC236}">
                  <a16:creationId xmlns:a16="http://schemas.microsoft.com/office/drawing/2014/main" id="{449F7037-DB4A-C4E5-C645-E423618B1102}"/>
                </a:ext>
              </a:extLst>
            </p:cNvPr>
            <p:cNvGrpSpPr/>
            <p:nvPr/>
          </p:nvGrpSpPr>
          <p:grpSpPr>
            <a:xfrm>
              <a:off x="3623203" y="435864"/>
              <a:ext cx="5522198" cy="4473593"/>
              <a:chOff x="3503458" y="435863"/>
              <a:chExt cx="5522198" cy="4473593"/>
            </a:xfrm>
          </p:grpSpPr>
          <p:pic>
            <p:nvPicPr>
              <p:cNvPr id="20" name="Picture 19">
                <a:extLst>
                  <a:ext uri="{FF2B5EF4-FFF2-40B4-BE49-F238E27FC236}">
                    <a16:creationId xmlns:a16="http://schemas.microsoft.com/office/drawing/2014/main" id="{27D9F9A6-F849-1F34-D94B-7A98B1B503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3458" y="435863"/>
                <a:ext cx="5522198" cy="4473593"/>
              </a:xfrm>
              <a:prstGeom prst="rect">
                <a:avLst/>
              </a:prstGeom>
            </p:spPr>
          </p:pic>
          <p:cxnSp>
            <p:nvCxnSpPr>
              <p:cNvPr id="22" name="Straight Connector 21">
                <a:extLst>
                  <a:ext uri="{FF2B5EF4-FFF2-40B4-BE49-F238E27FC236}">
                    <a16:creationId xmlns:a16="http://schemas.microsoft.com/office/drawing/2014/main" id="{B3B6828C-F762-53DC-2A11-5BF8D70D1295}"/>
                  </a:ext>
                </a:extLst>
              </p:cNvPr>
              <p:cNvCxnSpPr/>
              <p:nvPr/>
            </p:nvCxnSpPr>
            <p:spPr>
              <a:xfrm>
                <a:off x="3733800" y="4735286"/>
                <a:ext cx="149134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5FD0381-1855-BADE-81C9-C6FB8692142C}"/>
                  </a:ext>
                </a:extLst>
              </p:cNvPr>
              <p:cNvSpPr txBox="1"/>
              <p:nvPr/>
            </p:nvSpPr>
            <p:spPr>
              <a:xfrm>
                <a:off x="4026462" y="4268373"/>
                <a:ext cx="9060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 </a:t>
                </a:r>
                <a:r>
                  <a:rPr kumimoji="0" lang="en-US" sz="1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
                </a:r>
              </a:p>
            </p:txBody>
          </p:sp>
        </p:grpSp>
        <p:sp>
          <p:nvSpPr>
            <p:cNvPr id="17" name="TextBox 16">
              <a:extLst>
                <a:ext uri="{FF2B5EF4-FFF2-40B4-BE49-F238E27FC236}">
                  <a16:creationId xmlns:a16="http://schemas.microsoft.com/office/drawing/2014/main" id="{BC143767-242A-F21D-03D8-49132213512B}"/>
                </a:ext>
              </a:extLst>
            </p:cNvPr>
            <p:cNvSpPr txBox="1"/>
            <p:nvPr/>
          </p:nvSpPr>
          <p:spPr>
            <a:xfrm>
              <a:off x="4358589" y="926720"/>
              <a:ext cx="8647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kyanite</a:t>
              </a:r>
            </a:p>
          </p:txBody>
        </p:sp>
        <p:cxnSp>
          <p:nvCxnSpPr>
            <p:cNvPr id="18" name="Straight Arrow Connector 17">
              <a:extLst>
                <a:ext uri="{FF2B5EF4-FFF2-40B4-BE49-F238E27FC236}">
                  <a16:creationId xmlns:a16="http://schemas.microsoft.com/office/drawing/2014/main" id="{82BD483C-CFDF-BE37-B868-7180A8ABD79D}"/>
                </a:ext>
              </a:extLst>
            </p:cNvPr>
            <p:cNvCxnSpPr/>
            <p:nvPr/>
          </p:nvCxnSpPr>
          <p:spPr>
            <a:xfrm>
              <a:off x="5323114" y="1197429"/>
              <a:ext cx="272143" cy="326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276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67860E-296A-59AA-D0BA-5A65B6A8715D}"/>
              </a:ext>
            </a:extLst>
          </p:cNvPr>
          <p:cNvPicPr>
            <a:picLocks noChangeAspect="1"/>
          </p:cNvPicPr>
          <p:nvPr/>
        </p:nvPicPr>
        <p:blipFill>
          <a:blip r:embed="rId2"/>
          <a:stretch>
            <a:fillRect/>
          </a:stretch>
        </p:blipFill>
        <p:spPr>
          <a:xfrm>
            <a:off x="7766256" y="0"/>
            <a:ext cx="4314931" cy="6858000"/>
          </a:xfrm>
          <a:prstGeom prst="rect">
            <a:avLst/>
          </a:prstGeom>
        </p:spPr>
      </p:pic>
      <p:pic>
        <p:nvPicPr>
          <p:cNvPr id="14" name="Picture 13">
            <a:extLst>
              <a:ext uri="{FF2B5EF4-FFF2-40B4-BE49-F238E27FC236}">
                <a16:creationId xmlns:a16="http://schemas.microsoft.com/office/drawing/2014/main" id="{4A51727F-0375-4E6C-AFF3-FFCC48A316DB}"/>
              </a:ext>
            </a:extLst>
          </p:cNvPr>
          <p:cNvPicPr>
            <a:picLocks noChangeAspect="1"/>
          </p:cNvPicPr>
          <p:nvPr/>
        </p:nvPicPr>
        <p:blipFill>
          <a:blip r:embed="rId3"/>
          <a:srcRect t="12166"/>
          <a:stretch/>
        </p:blipFill>
        <p:spPr>
          <a:xfrm>
            <a:off x="701751" y="2865778"/>
            <a:ext cx="2000219" cy="2209454"/>
          </a:xfrm>
          <a:prstGeom prst="rect">
            <a:avLst/>
          </a:prstGeom>
        </p:spPr>
      </p:pic>
      <p:pic>
        <p:nvPicPr>
          <p:cNvPr id="16" name="Picture 15">
            <a:extLst>
              <a:ext uri="{FF2B5EF4-FFF2-40B4-BE49-F238E27FC236}">
                <a16:creationId xmlns:a16="http://schemas.microsoft.com/office/drawing/2014/main" id="{35C912B7-FFA7-EFBA-3246-BECE15D426EC}"/>
              </a:ext>
            </a:extLst>
          </p:cNvPr>
          <p:cNvPicPr>
            <a:picLocks noChangeAspect="1"/>
          </p:cNvPicPr>
          <p:nvPr/>
        </p:nvPicPr>
        <p:blipFill>
          <a:blip r:embed="rId4"/>
          <a:srcRect t="15044"/>
          <a:stretch/>
        </p:blipFill>
        <p:spPr>
          <a:xfrm>
            <a:off x="2968124" y="2865778"/>
            <a:ext cx="2000219" cy="2209454"/>
          </a:xfrm>
          <a:prstGeom prst="rect">
            <a:avLst/>
          </a:prstGeom>
        </p:spPr>
      </p:pic>
      <p:pic>
        <p:nvPicPr>
          <p:cNvPr id="22" name="Picture 21">
            <a:extLst>
              <a:ext uri="{FF2B5EF4-FFF2-40B4-BE49-F238E27FC236}">
                <a16:creationId xmlns:a16="http://schemas.microsoft.com/office/drawing/2014/main" id="{650E6BA7-3CD9-A626-689A-CD26F4DB6EC2}"/>
              </a:ext>
            </a:extLst>
          </p:cNvPr>
          <p:cNvPicPr>
            <a:picLocks noChangeAspect="1"/>
          </p:cNvPicPr>
          <p:nvPr/>
        </p:nvPicPr>
        <p:blipFill>
          <a:blip r:embed="rId5"/>
          <a:srcRect t="8935"/>
          <a:stretch/>
        </p:blipFill>
        <p:spPr>
          <a:xfrm>
            <a:off x="5234497" y="2865778"/>
            <a:ext cx="2001821" cy="2209454"/>
          </a:xfrm>
          <a:prstGeom prst="rect">
            <a:avLst/>
          </a:prstGeom>
        </p:spPr>
      </p:pic>
      <p:sp>
        <p:nvSpPr>
          <p:cNvPr id="27" name="TextBox 26">
            <a:extLst>
              <a:ext uri="{FF2B5EF4-FFF2-40B4-BE49-F238E27FC236}">
                <a16:creationId xmlns:a16="http://schemas.microsoft.com/office/drawing/2014/main" id="{4E224878-94B9-1B22-F028-9BDC6ABD8F40}"/>
              </a:ext>
            </a:extLst>
          </p:cNvPr>
          <p:cNvSpPr txBox="1"/>
          <p:nvPr/>
        </p:nvSpPr>
        <p:spPr>
          <a:xfrm>
            <a:off x="1281712" y="2496446"/>
            <a:ext cx="84029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10F6B8BE-7640-BADA-1493-5303138E28BC}"/>
              </a:ext>
            </a:extLst>
          </p:cNvPr>
          <p:cNvSpPr txBox="1"/>
          <p:nvPr/>
        </p:nvSpPr>
        <p:spPr>
          <a:xfrm>
            <a:off x="3548085" y="2496446"/>
            <a:ext cx="124425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4-</a:t>
            </a:r>
          </a:p>
        </p:txBody>
      </p:sp>
      <p:sp>
        <p:nvSpPr>
          <p:cNvPr id="29" name="TextBox 28">
            <a:extLst>
              <a:ext uri="{FF2B5EF4-FFF2-40B4-BE49-F238E27FC236}">
                <a16:creationId xmlns:a16="http://schemas.microsoft.com/office/drawing/2014/main" id="{0C138CC1-6B4A-A88C-672D-A79D924809C1}"/>
              </a:ext>
            </a:extLst>
          </p:cNvPr>
          <p:cNvSpPr txBox="1"/>
          <p:nvPr/>
        </p:nvSpPr>
        <p:spPr>
          <a:xfrm>
            <a:off x="5883357" y="2496446"/>
            <a:ext cx="9044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4-</a:t>
            </a:r>
          </a:p>
        </p:txBody>
      </p:sp>
      <p:sp>
        <p:nvSpPr>
          <p:cNvPr id="2" name="TextBox 1">
            <a:extLst>
              <a:ext uri="{FF2B5EF4-FFF2-40B4-BE49-F238E27FC236}">
                <a16:creationId xmlns:a16="http://schemas.microsoft.com/office/drawing/2014/main" id="{913921E8-74B3-7309-F0AC-4A187BD6F16E}"/>
              </a:ext>
            </a:extLst>
          </p:cNvPr>
          <p:cNvSpPr txBox="1"/>
          <p:nvPr/>
        </p:nvSpPr>
        <p:spPr>
          <a:xfrm>
            <a:off x="1" y="16446"/>
            <a:ext cx="776625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a:ea typeface="+mn-ea"/>
                <a:cs typeface="+mn-cs"/>
              </a:rPr>
              <a:t>Hydrothermal Crystallization in the SiO</a:t>
            </a:r>
            <a:r>
              <a:rPr kumimoji="0" lang="en-US" sz="2800" b="0" i="0" u="none" strike="noStrike" kern="1200" cap="none" spc="0" normalizeH="0" baseline="-25000" noProof="0" dirty="0">
                <a:ln>
                  <a:noFill/>
                </a:ln>
                <a:effectLst/>
                <a:uLnTx/>
                <a:uFillTx/>
                <a:latin typeface="Calibri" panose="020F0502020204030204"/>
                <a:ea typeface="+mn-ea"/>
                <a:cs typeface="+mn-cs"/>
              </a:rPr>
              <a:t>2</a:t>
            </a:r>
            <a:r>
              <a:rPr kumimoji="0" lang="en-US" sz="2800" b="0" i="0" u="none" strike="noStrike" kern="1200" cap="none" spc="0" normalizeH="0" baseline="0" noProof="0" dirty="0">
                <a:ln>
                  <a:noFill/>
                </a:ln>
                <a:effectLst/>
                <a:uLnTx/>
                <a:uFillTx/>
                <a:latin typeface="Calibri" panose="020F0502020204030204"/>
                <a:ea typeface="+mn-ea"/>
                <a:cs typeface="+mn-cs"/>
              </a:rPr>
              <a:t>-TiO</a:t>
            </a:r>
            <a:r>
              <a:rPr kumimoji="0" lang="en-US" sz="2800" b="0" i="0" u="none" strike="noStrike" kern="1200" cap="none" spc="0" normalizeH="0" baseline="-25000" noProof="0" dirty="0">
                <a:ln>
                  <a:noFill/>
                </a:ln>
                <a:effectLst/>
                <a:uLnTx/>
                <a:uFillTx/>
                <a:latin typeface="Calibri" panose="020F0502020204030204"/>
                <a:ea typeface="+mn-ea"/>
                <a:cs typeface="+mn-cs"/>
              </a:rPr>
              <a:t>2</a:t>
            </a:r>
            <a:r>
              <a:rPr kumimoji="0" lang="en-US" sz="2800" b="0" i="0" u="none" strike="noStrike" kern="1200" cap="none" spc="0" normalizeH="0" baseline="0" noProof="0" dirty="0">
                <a:ln>
                  <a:noFill/>
                </a:ln>
                <a:effectLst/>
                <a:uLnTx/>
                <a:uFillTx/>
                <a:latin typeface="Calibri" panose="020F0502020204030204"/>
                <a:ea typeface="+mn-ea"/>
                <a:cs typeface="+mn-cs"/>
              </a:rPr>
              <a:t>-Al</a:t>
            </a:r>
            <a:r>
              <a:rPr kumimoji="0" lang="en-US" sz="2800" b="0" i="0" u="none" strike="noStrike" kern="1200" cap="none" spc="0" normalizeH="0" baseline="-25000" noProof="0" dirty="0">
                <a:ln>
                  <a:noFill/>
                </a:ln>
                <a:effectLst/>
                <a:uLnTx/>
                <a:uFillTx/>
                <a:latin typeface="Calibri" panose="020F0502020204030204"/>
                <a:ea typeface="+mn-ea"/>
                <a:cs typeface="+mn-cs"/>
              </a:rPr>
              <a:t>2</a:t>
            </a:r>
            <a:r>
              <a:rPr kumimoji="0" lang="en-US" sz="2800" b="0" i="0" u="none" strike="noStrike" kern="1200" cap="none" spc="0" normalizeH="0" baseline="0" noProof="0" dirty="0">
                <a:ln>
                  <a:noFill/>
                </a:ln>
                <a:effectLst/>
                <a:uLnTx/>
                <a:uFillTx/>
                <a:latin typeface="Calibri" panose="020F0502020204030204"/>
                <a:ea typeface="+mn-ea"/>
                <a:cs typeface="+mn-cs"/>
              </a:rPr>
              <a:t>O</a:t>
            </a:r>
            <a:r>
              <a:rPr kumimoji="0" lang="en-US" sz="2800" b="0" i="0" u="none" strike="noStrike" kern="1200" cap="none" spc="0" normalizeH="0" baseline="-25000" noProof="0" dirty="0">
                <a:ln>
                  <a:noFill/>
                </a:ln>
                <a:effectLst/>
                <a:uLnTx/>
                <a:uFillTx/>
                <a:latin typeface="Calibri" panose="020F0502020204030204"/>
                <a:ea typeface="+mn-ea"/>
                <a:cs typeface="+mn-cs"/>
              </a:rPr>
              <a:t>3</a:t>
            </a:r>
            <a:r>
              <a:rPr kumimoji="0" lang="en-US" sz="2800" b="0" i="0" u="none" strike="noStrike" kern="1200" cap="none" spc="0" normalizeH="0" baseline="0" noProof="0" dirty="0">
                <a:ln>
                  <a:noFill/>
                </a:ln>
                <a:effectLst/>
                <a:uLnTx/>
                <a:uFillTx/>
                <a:latin typeface="Calibri" panose="020F0502020204030204"/>
                <a:ea typeface="+mn-ea"/>
                <a:cs typeface="+mn-cs"/>
              </a:rPr>
              <a:t> System: Aluminum and Hydrogen in Quartz</a:t>
            </a:r>
          </a:p>
        </p:txBody>
      </p:sp>
      <p:sp>
        <p:nvSpPr>
          <p:cNvPr id="4" name="TextBox 3">
            <a:extLst>
              <a:ext uri="{FF2B5EF4-FFF2-40B4-BE49-F238E27FC236}">
                <a16:creationId xmlns:a16="http://schemas.microsoft.com/office/drawing/2014/main" id="{2138E28D-958D-D108-A285-5E79CB5488C0}"/>
              </a:ext>
            </a:extLst>
          </p:cNvPr>
          <p:cNvSpPr txBox="1"/>
          <p:nvPr/>
        </p:nvSpPr>
        <p:spPr>
          <a:xfrm>
            <a:off x="280934" y="5237820"/>
            <a:ext cx="7204387" cy="923330"/>
          </a:xfrm>
          <a:prstGeom prst="rect">
            <a:avLst/>
          </a:prstGeom>
          <a:noFill/>
        </p:spPr>
        <p:txBody>
          <a:bodyPr wrap="square" rtlCol="0">
            <a:spAutoFit/>
          </a:bodyPr>
          <a:lstStyle/>
          <a:p>
            <a:r>
              <a:rPr lang="en-US" dirty="0"/>
              <a:t>Correlation of H</a:t>
            </a:r>
            <a:r>
              <a:rPr lang="en-US" baseline="30000" dirty="0"/>
              <a:t>+</a:t>
            </a:r>
            <a:r>
              <a:rPr lang="en-US" dirty="0"/>
              <a:t> (FTIR) with Al (EPMA) measurements in quartz shows that coupled substitution is the dominant solubility mechanism for incorporating Al in quartz in our experiments</a:t>
            </a:r>
          </a:p>
        </p:txBody>
      </p:sp>
      <p:sp>
        <p:nvSpPr>
          <p:cNvPr id="5" name="TextBox 4">
            <a:extLst>
              <a:ext uri="{FF2B5EF4-FFF2-40B4-BE49-F238E27FC236}">
                <a16:creationId xmlns:a16="http://schemas.microsoft.com/office/drawing/2014/main" id="{813BD3D1-922A-6522-9AB8-2E7E31DBC122}"/>
              </a:ext>
            </a:extLst>
          </p:cNvPr>
          <p:cNvSpPr txBox="1"/>
          <p:nvPr/>
        </p:nvSpPr>
        <p:spPr>
          <a:xfrm>
            <a:off x="2122007" y="1567832"/>
            <a:ext cx="3339889" cy="369332"/>
          </a:xfrm>
          <a:prstGeom prst="rect">
            <a:avLst/>
          </a:prstGeom>
          <a:noFill/>
        </p:spPr>
        <p:txBody>
          <a:bodyPr wrap="none" rtlCol="0">
            <a:spAutoFit/>
          </a:bodyPr>
          <a:lstStyle/>
          <a:p>
            <a:r>
              <a:rPr lang="en-US" dirty="0"/>
              <a:t>How does Al dissolve into quartz?</a:t>
            </a:r>
          </a:p>
        </p:txBody>
      </p:sp>
      <p:sp>
        <p:nvSpPr>
          <p:cNvPr id="6" name="Line 15">
            <a:extLst>
              <a:ext uri="{FF2B5EF4-FFF2-40B4-BE49-F238E27FC236}">
                <a16:creationId xmlns:a16="http://schemas.microsoft.com/office/drawing/2014/main" id="{61F2B930-FFFF-8E51-5AAC-D4C4989FD8D1}"/>
              </a:ext>
            </a:extLst>
          </p:cNvPr>
          <p:cNvSpPr>
            <a:spLocks noChangeShapeType="1"/>
          </p:cNvSpPr>
          <p:nvPr/>
        </p:nvSpPr>
        <p:spPr bwMode="auto">
          <a:xfrm>
            <a:off x="0" y="970553"/>
            <a:ext cx="76538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D67D9D7-1178-1E23-9894-F4F73D0FBEC9}"/>
              </a:ext>
            </a:extLst>
          </p:cNvPr>
          <p:cNvSpPr txBox="1"/>
          <p:nvPr/>
        </p:nvSpPr>
        <p:spPr>
          <a:xfrm>
            <a:off x="1335932" y="3775777"/>
            <a:ext cx="393056" cy="276999"/>
          </a:xfrm>
          <a:prstGeom prst="rect">
            <a:avLst/>
          </a:prstGeom>
          <a:noFill/>
        </p:spPr>
        <p:txBody>
          <a:bodyPr wrap="none" rtlCol="0">
            <a:spAutoFit/>
          </a:bodyPr>
          <a:lstStyle/>
          <a:p>
            <a:r>
              <a:rPr lang="en-US" sz="1200" dirty="0"/>
              <a:t>Si</a:t>
            </a:r>
            <a:r>
              <a:rPr lang="en-US" sz="1200" baseline="30000" dirty="0"/>
              <a:t>4+</a:t>
            </a:r>
          </a:p>
        </p:txBody>
      </p:sp>
      <p:sp>
        <p:nvSpPr>
          <p:cNvPr id="8" name="TextBox 7">
            <a:extLst>
              <a:ext uri="{FF2B5EF4-FFF2-40B4-BE49-F238E27FC236}">
                <a16:creationId xmlns:a16="http://schemas.microsoft.com/office/drawing/2014/main" id="{87F9A625-3AE3-E21C-AD5A-AA29DD76856B}"/>
              </a:ext>
            </a:extLst>
          </p:cNvPr>
          <p:cNvSpPr txBox="1"/>
          <p:nvPr/>
        </p:nvSpPr>
        <p:spPr>
          <a:xfrm>
            <a:off x="3603734" y="3768992"/>
            <a:ext cx="412292" cy="276999"/>
          </a:xfrm>
          <a:prstGeom prst="rect">
            <a:avLst/>
          </a:prstGeom>
          <a:noFill/>
        </p:spPr>
        <p:txBody>
          <a:bodyPr wrap="none" rtlCol="0">
            <a:spAutoFit/>
          </a:bodyPr>
          <a:lstStyle/>
          <a:p>
            <a:r>
              <a:rPr lang="en-US" sz="1200" dirty="0"/>
              <a:t>Al</a:t>
            </a:r>
            <a:r>
              <a:rPr lang="en-US" sz="1200" baseline="30000" dirty="0"/>
              <a:t>3+</a:t>
            </a:r>
          </a:p>
        </p:txBody>
      </p:sp>
      <p:sp>
        <p:nvSpPr>
          <p:cNvPr id="9" name="TextBox 8">
            <a:extLst>
              <a:ext uri="{FF2B5EF4-FFF2-40B4-BE49-F238E27FC236}">
                <a16:creationId xmlns:a16="http://schemas.microsoft.com/office/drawing/2014/main" id="{E7A3DC7D-237D-A4CB-0416-70F5358298D4}"/>
              </a:ext>
            </a:extLst>
          </p:cNvPr>
          <p:cNvSpPr txBox="1"/>
          <p:nvPr/>
        </p:nvSpPr>
        <p:spPr>
          <a:xfrm>
            <a:off x="4159937" y="4267200"/>
            <a:ext cx="332142" cy="276999"/>
          </a:xfrm>
          <a:prstGeom prst="rect">
            <a:avLst/>
          </a:prstGeom>
          <a:noFill/>
        </p:spPr>
        <p:txBody>
          <a:bodyPr wrap="none" rtlCol="0">
            <a:spAutoFit/>
          </a:bodyPr>
          <a:lstStyle/>
          <a:p>
            <a:r>
              <a:rPr lang="en-US" sz="1200" dirty="0"/>
              <a:t>H</a:t>
            </a:r>
            <a:r>
              <a:rPr lang="en-US" sz="1200" baseline="30000" dirty="0"/>
              <a:t>+</a:t>
            </a:r>
          </a:p>
        </p:txBody>
      </p:sp>
    </p:spTree>
    <p:extLst>
      <p:ext uri="{BB962C8B-B14F-4D97-AF65-F5344CB8AC3E}">
        <p14:creationId xmlns:p14="http://schemas.microsoft.com/office/powerpoint/2010/main" val="429272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79EDD9-13BA-B97F-4405-6F25C653D03F}"/>
              </a:ext>
            </a:extLst>
          </p:cNvPr>
          <p:cNvPicPr>
            <a:picLocks noChangeAspect="1"/>
          </p:cNvPicPr>
          <p:nvPr/>
        </p:nvPicPr>
        <p:blipFill>
          <a:blip r:embed="rId3"/>
          <a:srcRect l="1571" t="1481" r="2471" b="3704"/>
          <a:stretch/>
        </p:blipFill>
        <p:spPr>
          <a:xfrm>
            <a:off x="6685182" y="63500"/>
            <a:ext cx="5285935" cy="4228748"/>
          </a:xfrm>
          <a:prstGeom prst="rect">
            <a:avLst/>
          </a:prstGeom>
        </p:spPr>
      </p:pic>
      <p:grpSp>
        <p:nvGrpSpPr>
          <p:cNvPr id="7" name="Group 6">
            <a:extLst>
              <a:ext uri="{FF2B5EF4-FFF2-40B4-BE49-F238E27FC236}">
                <a16:creationId xmlns:a16="http://schemas.microsoft.com/office/drawing/2014/main" id="{7DFA2FAE-DFF4-767E-5D08-E4A6514FB0A4}"/>
              </a:ext>
            </a:extLst>
          </p:cNvPr>
          <p:cNvGrpSpPr/>
          <p:nvPr/>
        </p:nvGrpSpPr>
        <p:grpSpPr>
          <a:xfrm>
            <a:off x="2749991" y="4330348"/>
            <a:ext cx="8908609" cy="2527652"/>
            <a:chOff x="1111691" y="4335939"/>
            <a:chExt cx="8908609" cy="2527652"/>
          </a:xfrm>
        </p:grpSpPr>
        <p:pic>
          <p:nvPicPr>
            <p:cNvPr id="4" name="Picture 3" descr="A close up of a crystal&#10;&#10;Description automatically generated">
              <a:extLst>
                <a:ext uri="{FF2B5EF4-FFF2-40B4-BE49-F238E27FC236}">
                  <a16:creationId xmlns:a16="http://schemas.microsoft.com/office/drawing/2014/main" id="{8BC6FC96-317B-A415-0464-0EF941A33BDD}"/>
                </a:ext>
              </a:extLst>
            </p:cNvPr>
            <p:cNvPicPr>
              <a:picLocks noChangeAspect="1"/>
            </p:cNvPicPr>
            <p:nvPr/>
          </p:nvPicPr>
          <p:blipFill>
            <a:blip r:embed="rId4"/>
            <a:stretch>
              <a:fillRect/>
            </a:stretch>
          </p:blipFill>
          <p:spPr>
            <a:xfrm>
              <a:off x="1111691" y="4335939"/>
              <a:ext cx="8908609" cy="2527652"/>
            </a:xfrm>
            <a:prstGeom prst="rect">
              <a:avLst/>
            </a:prstGeom>
          </p:spPr>
        </p:pic>
        <p:sp>
          <p:nvSpPr>
            <p:cNvPr id="2" name="TextBox 1">
              <a:extLst>
                <a:ext uri="{FF2B5EF4-FFF2-40B4-BE49-F238E27FC236}">
                  <a16:creationId xmlns:a16="http://schemas.microsoft.com/office/drawing/2014/main" id="{5E2609BF-FB4F-A707-3E02-32F1AA54E08C}"/>
                </a:ext>
              </a:extLst>
            </p:cNvPr>
            <p:cNvSpPr txBox="1"/>
            <p:nvPr/>
          </p:nvSpPr>
          <p:spPr>
            <a:xfrm>
              <a:off x="1111691" y="4335939"/>
              <a:ext cx="1758509" cy="1077218"/>
            </a:xfrm>
            <a:prstGeom prst="rect">
              <a:avLst/>
            </a:prstGeom>
            <a:solidFill>
              <a:srgbClr val="F1F3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a:ea typeface="+mn-ea"/>
                  <a:cs typeface="+mn-cs"/>
                </a:rPr>
                <a:t>Kyanite (Al</a:t>
              </a:r>
              <a:r>
                <a:rPr kumimoji="0" lang="en-US" sz="1600" b="0" i="0" u="none" strike="noStrike" kern="1200" cap="none" spc="0" normalizeH="0" baseline="-25000" noProof="0" dirty="0">
                  <a:ln>
                    <a:noFill/>
                  </a:ln>
                  <a:solidFill>
                    <a:prstClr val="black"/>
                  </a:solidFill>
                  <a:effectLst/>
                  <a:uLnTx/>
                  <a:uFillTx/>
                  <a:latin typeface="Aptos" panose="020B0004020202020204"/>
                  <a:ea typeface="+mn-ea"/>
                  <a:cs typeface="+mn-cs"/>
                </a:rPr>
                <a:t>2</a:t>
              </a:r>
              <a:r>
                <a:rPr kumimoji="0" lang="en-US" sz="1600" b="0" i="0" u="none" strike="noStrike" kern="1200" cap="none" spc="0" normalizeH="0" baseline="0" noProof="0" dirty="0">
                  <a:ln>
                    <a:noFill/>
                  </a:ln>
                  <a:solidFill>
                    <a:prstClr val="black"/>
                  </a:solidFill>
                  <a:effectLst/>
                  <a:uLnTx/>
                  <a:uFillTx/>
                  <a:latin typeface="Aptos" panose="020B0004020202020204"/>
                  <a:ea typeface="+mn-ea"/>
                  <a:cs typeface="+mn-cs"/>
                </a:rPr>
                <a:t>SiO</a:t>
              </a:r>
              <a:r>
                <a:rPr kumimoji="0" lang="en-US" sz="1600" b="0" i="0" u="none" strike="noStrike" kern="1200" cap="none" spc="0" normalizeH="0" baseline="-25000" noProof="0" dirty="0">
                  <a:ln>
                    <a:noFill/>
                  </a:ln>
                  <a:solidFill>
                    <a:prstClr val="black"/>
                  </a:solidFill>
                  <a:effectLst/>
                  <a:uLnTx/>
                  <a:uFillTx/>
                  <a:latin typeface="Aptos" panose="020B0004020202020204"/>
                  <a:ea typeface="+mn-ea"/>
                  <a:cs typeface="+mn-cs"/>
                </a:rPr>
                <a:t>5</a:t>
              </a:r>
              <a:r>
                <a:rPr kumimoji="0" lang="en-US" sz="1600" b="0" i="0" u="none" strike="noStrike" kern="1200" cap="none" spc="0" normalizeH="0" baseline="0" noProof="0" dirty="0">
                  <a:ln>
                    <a:noFill/>
                  </a:ln>
                  <a:solidFill>
                    <a:prstClr val="black"/>
                  </a:solidFill>
                  <a:effectLst/>
                  <a:uLnTx/>
                  <a:uFillTx/>
                  <a:latin typeface="Aptos" panose="020B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a:ea typeface="+mn-ea"/>
                  <a:cs typeface="+mn-cs"/>
                </a:rPr>
                <a:t>P1 = 25 kbar-48 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a:ea typeface="+mn-ea"/>
                  <a:cs typeface="+mn-cs"/>
                </a:rPr>
                <a:t>P2 = 40 kbar -48 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a:ea typeface="+mn-ea"/>
                  <a:cs typeface="+mn-cs"/>
                </a:rPr>
                <a:t>T = 700</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600" b="0" i="0" u="none" strike="noStrike" kern="1200" cap="none" spc="0" normalizeH="0" baseline="0" noProof="0" dirty="0">
                  <a:ln>
                    <a:noFill/>
                  </a:ln>
                  <a:solidFill>
                    <a:prstClr val="black"/>
                  </a:solidFill>
                  <a:effectLst/>
                  <a:uLnTx/>
                  <a:uFillTx/>
                  <a:latin typeface="Aptos" panose="020B0004020202020204"/>
                  <a:ea typeface="+mn-ea"/>
                  <a:cs typeface="+mn-cs"/>
                </a:rPr>
                <a:t>C</a:t>
              </a:r>
            </a:p>
          </p:txBody>
        </p:sp>
      </p:grpSp>
      <p:sp>
        <p:nvSpPr>
          <p:cNvPr id="6" name="TextBox 5">
            <a:extLst>
              <a:ext uri="{FF2B5EF4-FFF2-40B4-BE49-F238E27FC236}">
                <a16:creationId xmlns:a16="http://schemas.microsoft.com/office/drawing/2014/main" id="{28E9B955-E073-4D5A-E598-69B3DC6AA66B}"/>
              </a:ext>
            </a:extLst>
          </p:cNvPr>
          <p:cNvSpPr txBox="1"/>
          <p:nvPr/>
        </p:nvSpPr>
        <p:spPr>
          <a:xfrm>
            <a:off x="335419" y="1223766"/>
            <a:ext cx="5658981" cy="190821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bg1"/>
                </a:solidFill>
              </a:rPr>
              <a:t>Growing corundum requires SiO</a:t>
            </a:r>
            <a:r>
              <a:rPr lang="en-US" baseline="-25000" dirty="0">
                <a:solidFill>
                  <a:schemeClr val="bg1"/>
                </a:solidFill>
              </a:rPr>
              <a:t>2</a:t>
            </a:r>
            <a:r>
              <a:rPr lang="en-US" dirty="0">
                <a:solidFill>
                  <a:schemeClr val="bg1"/>
                </a:solidFill>
              </a:rPr>
              <a:t>-poor compositions in the lower left triangular region.</a:t>
            </a:r>
          </a:p>
          <a:p>
            <a:pPr marL="285750" indent="-285750">
              <a:spcAft>
                <a:spcPts val="600"/>
              </a:spcAft>
              <a:buFont typeface="Arial" panose="020B0604020202020204" pitchFamily="34" charset="0"/>
              <a:buChar char="•"/>
            </a:pPr>
            <a:r>
              <a:rPr lang="en-US" dirty="0">
                <a:solidFill>
                  <a:schemeClr val="bg1"/>
                </a:solidFill>
              </a:rPr>
              <a:t>Could probably grow corundum (Al</a:t>
            </a:r>
            <a:r>
              <a:rPr lang="en-US" baseline="-25000" dirty="0">
                <a:solidFill>
                  <a:schemeClr val="bg1"/>
                </a:solidFill>
              </a:rPr>
              <a:t>2</a:t>
            </a:r>
            <a:r>
              <a:rPr lang="en-US" dirty="0">
                <a:solidFill>
                  <a:schemeClr val="bg1"/>
                </a:solidFill>
              </a:rPr>
              <a:t>O</a:t>
            </a:r>
            <a:r>
              <a:rPr lang="en-US" baseline="-25000" dirty="0">
                <a:solidFill>
                  <a:schemeClr val="bg1"/>
                </a:solidFill>
              </a:rPr>
              <a:t>3</a:t>
            </a:r>
            <a:r>
              <a:rPr lang="en-US" dirty="0">
                <a:solidFill>
                  <a:schemeClr val="bg1"/>
                </a:solidFill>
              </a:rPr>
              <a:t>) and baddeleyite (ZrO</a:t>
            </a:r>
            <a:r>
              <a:rPr lang="en-US" baseline="-25000" dirty="0">
                <a:solidFill>
                  <a:schemeClr val="bg1"/>
                </a:solidFill>
              </a:rPr>
              <a:t>2</a:t>
            </a:r>
            <a:r>
              <a:rPr lang="en-US" dirty="0">
                <a:solidFill>
                  <a:schemeClr val="bg1"/>
                </a:solidFill>
              </a:rPr>
              <a:t>) in the same experiments.</a:t>
            </a:r>
          </a:p>
          <a:p>
            <a:pPr marL="285750" indent="-285750">
              <a:spcAft>
                <a:spcPts val="600"/>
              </a:spcAft>
              <a:buFont typeface="Arial" panose="020B0604020202020204" pitchFamily="34" charset="0"/>
              <a:buChar char="•"/>
            </a:pPr>
            <a:r>
              <a:rPr lang="en-US" dirty="0">
                <a:solidFill>
                  <a:schemeClr val="bg1"/>
                </a:solidFill>
              </a:rPr>
              <a:t>Aluminum incorporation in baddeleyite would likely affect H</a:t>
            </a:r>
            <a:r>
              <a:rPr lang="en-US" baseline="30000" dirty="0">
                <a:solidFill>
                  <a:schemeClr val="bg1"/>
                </a:solidFill>
              </a:rPr>
              <a:t>+</a:t>
            </a:r>
            <a:r>
              <a:rPr lang="en-US" dirty="0">
                <a:solidFill>
                  <a:schemeClr val="bg1"/>
                </a:solidFill>
              </a:rPr>
              <a:t> defects.</a:t>
            </a:r>
          </a:p>
        </p:txBody>
      </p:sp>
      <p:sp>
        <p:nvSpPr>
          <p:cNvPr id="5" name="Text Box 5">
            <a:extLst>
              <a:ext uri="{FF2B5EF4-FFF2-40B4-BE49-F238E27FC236}">
                <a16:creationId xmlns:a16="http://schemas.microsoft.com/office/drawing/2014/main" id="{643E8A69-2A4D-E926-B7FF-683705F654B9}"/>
              </a:ext>
            </a:extLst>
          </p:cNvPr>
          <p:cNvSpPr txBox="1">
            <a:spLocks noChangeArrowheads="1"/>
          </p:cNvSpPr>
          <p:nvPr/>
        </p:nvSpPr>
        <p:spPr bwMode="auto">
          <a:xfrm>
            <a:off x="9888808" y="464298"/>
            <a:ext cx="20823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Arial" charset="0"/>
                <a:ea typeface="+mn-ea"/>
                <a:cs typeface="Arial" charset="0"/>
              </a:rPr>
              <a:t>SiO</a:t>
            </a:r>
            <a:r>
              <a:rPr kumimoji="0" lang="en-US" sz="2000" b="0" i="0" u="none" strike="noStrike" kern="1200" cap="none" spc="0" normalizeH="0" baseline="-25000" noProof="0" dirty="0">
                <a:ln>
                  <a:noFill/>
                </a:ln>
                <a:solidFill>
                  <a:srgbClr val="4472C4">
                    <a:lumMod val="60000"/>
                    <a:lumOff val="40000"/>
                  </a:srgbClr>
                </a:solidFill>
                <a:effectLst/>
                <a:uLnTx/>
                <a:uFillTx/>
                <a:latin typeface="Arial" charset="0"/>
                <a:ea typeface="+mn-ea"/>
                <a:cs typeface="Arial" charset="0"/>
              </a:rPr>
              <a:t>2</a:t>
            </a:r>
            <a:r>
              <a:rPr kumimoji="0" lang="en-US" sz="2000" b="0" i="0" u="none" strike="noStrike" kern="1200" cap="none" spc="0" normalizeH="0" baseline="0" noProof="0" dirty="0">
                <a:ln>
                  <a:noFill/>
                </a:ln>
                <a:solidFill>
                  <a:srgbClr val="4472C4">
                    <a:lumMod val="60000"/>
                    <a:lumOff val="40000"/>
                  </a:srgbClr>
                </a:solidFill>
                <a:effectLst/>
                <a:uLnTx/>
                <a:uFillTx/>
                <a:latin typeface="Arial" charset="0"/>
                <a:ea typeface="+mn-ea"/>
                <a:cs typeface="Arial" charset="0"/>
              </a:rPr>
              <a:t>-TiO</a:t>
            </a:r>
            <a:r>
              <a:rPr kumimoji="0" lang="en-US" sz="2000" b="0" i="0" u="none" strike="noStrike" kern="1200" cap="none" spc="0" normalizeH="0" baseline="-25000" noProof="0" dirty="0">
                <a:ln>
                  <a:noFill/>
                </a:ln>
                <a:solidFill>
                  <a:srgbClr val="4472C4">
                    <a:lumMod val="60000"/>
                    <a:lumOff val="40000"/>
                  </a:srgbClr>
                </a:solidFill>
                <a:effectLst/>
                <a:uLnTx/>
                <a:uFillTx/>
                <a:latin typeface="Arial" charset="0"/>
                <a:ea typeface="+mn-ea"/>
                <a:cs typeface="Arial" charset="0"/>
              </a:rPr>
              <a:t>2</a:t>
            </a:r>
            <a:r>
              <a:rPr kumimoji="0" lang="en-US" sz="2000" b="0" i="0" u="none" strike="noStrike" kern="1200" cap="none" spc="0" normalizeH="0" baseline="0" noProof="0" dirty="0">
                <a:ln>
                  <a:noFill/>
                </a:ln>
                <a:solidFill>
                  <a:srgbClr val="4472C4">
                    <a:lumMod val="60000"/>
                    <a:lumOff val="40000"/>
                  </a:srgbClr>
                </a:solidFill>
                <a:effectLst/>
                <a:uLnTx/>
                <a:uFillTx/>
                <a:latin typeface="Arial" charset="0"/>
                <a:ea typeface="+mn-ea"/>
                <a:cs typeface="Arial" charset="0"/>
              </a:rPr>
              <a:t>-Al</a:t>
            </a:r>
            <a:r>
              <a:rPr kumimoji="0" lang="en-US" sz="2000" b="0" i="0" u="none" strike="noStrike" kern="1200" cap="none" spc="0" normalizeH="0" baseline="-25000" noProof="0" dirty="0">
                <a:ln>
                  <a:noFill/>
                </a:ln>
                <a:solidFill>
                  <a:srgbClr val="4472C4">
                    <a:lumMod val="60000"/>
                    <a:lumOff val="40000"/>
                  </a:srgbClr>
                </a:solidFill>
                <a:effectLst/>
                <a:uLnTx/>
                <a:uFillTx/>
                <a:latin typeface="Arial" charset="0"/>
                <a:ea typeface="+mn-ea"/>
                <a:cs typeface="Arial" charset="0"/>
              </a:rPr>
              <a:t>2</a:t>
            </a:r>
            <a:r>
              <a:rPr kumimoji="0" lang="en-US" sz="2000" b="0" i="0" u="none" strike="noStrike" kern="1200" cap="none" spc="0" normalizeH="0" baseline="0" noProof="0" dirty="0">
                <a:ln>
                  <a:noFill/>
                </a:ln>
                <a:solidFill>
                  <a:srgbClr val="4472C4">
                    <a:lumMod val="60000"/>
                    <a:lumOff val="40000"/>
                  </a:srgbClr>
                </a:solidFill>
                <a:effectLst/>
                <a:uLnTx/>
                <a:uFillTx/>
                <a:latin typeface="Arial" charset="0"/>
                <a:ea typeface="+mn-ea"/>
                <a:cs typeface="Arial" charset="0"/>
              </a:rPr>
              <a:t>O</a:t>
            </a:r>
            <a:r>
              <a:rPr kumimoji="0" lang="en-US" sz="2000" b="0" i="0" u="none" strike="noStrike" kern="1200" cap="none" spc="0" normalizeH="0" baseline="-25000" noProof="0" dirty="0">
                <a:ln>
                  <a:noFill/>
                </a:ln>
                <a:solidFill>
                  <a:srgbClr val="4472C4">
                    <a:lumMod val="60000"/>
                    <a:lumOff val="40000"/>
                  </a:srgbClr>
                </a:solidFill>
                <a:effectLst/>
                <a:uLnTx/>
                <a:uFillTx/>
                <a:latin typeface="Arial" charset="0"/>
                <a:ea typeface="+mn-ea"/>
                <a:cs typeface="Arial" charset="0"/>
              </a:rPr>
              <a:t>3</a:t>
            </a:r>
            <a:r>
              <a:rPr kumimoji="0" lang="en-US" sz="2000" b="0" i="0" u="none" strike="noStrike" kern="1200" cap="none" spc="0" normalizeH="0" baseline="0" noProof="0" dirty="0">
                <a:ln>
                  <a:noFill/>
                </a:ln>
                <a:solidFill>
                  <a:srgbClr val="4472C4">
                    <a:lumMod val="60000"/>
                    <a:lumOff val="40000"/>
                  </a:srgbClr>
                </a:solidFill>
                <a:effectLst/>
                <a:uLnTx/>
                <a:uFillTx/>
                <a:latin typeface="Arial" charset="0"/>
                <a:ea typeface="+mn-ea"/>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Arial" charset="0"/>
                <a:ea typeface="+mn-ea"/>
                <a:cs typeface="Arial" charset="0"/>
              </a:rPr>
              <a:t>System</a:t>
            </a:r>
          </a:p>
        </p:txBody>
      </p:sp>
      <p:sp>
        <p:nvSpPr>
          <p:cNvPr id="3" name="TextBox 2">
            <a:extLst>
              <a:ext uri="{FF2B5EF4-FFF2-40B4-BE49-F238E27FC236}">
                <a16:creationId xmlns:a16="http://schemas.microsoft.com/office/drawing/2014/main" id="{028102B0-65B8-EDD9-2131-D24B23CB965B}"/>
              </a:ext>
            </a:extLst>
          </p:cNvPr>
          <p:cNvSpPr txBox="1"/>
          <p:nvPr/>
        </p:nvSpPr>
        <p:spPr>
          <a:xfrm>
            <a:off x="1" y="16447"/>
            <a:ext cx="89154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Hydrothermal Crystallization in the SiO</a:t>
            </a:r>
            <a:r>
              <a:rPr kumimoji="0" lang="en-US" sz="2800" b="0" i="0" u="none" strike="noStrike" kern="1200" cap="none" spc="0" normalizeH="0" baseline="-25000" noProof="0" dirty="0">
                <a:ln>
                  <a:noFill/>
                </a:ln>
                <a:solidFill>
                  <a:srgbClr val="00B0F0"/>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-TiO</a:t>
            </a:r>
            <a:r>
              <a:rPr kumimoji="0" lang="en-US" sz="2800" b="0" i="0" u="none" strike="noStrike" kern="1200" cap="none" spc="0" normalizeH="0" baseline="-25000" noProof="0" dirty="0">
                <a:ln>
                  <a:noFill/>
                </a:ln>
                <a:solidFill>
                  <a:srgbClr val="00B0F0"/>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-Al</a:t>
            </a:r>
            <a:r>
              <a:rPr kumimoji="0" lang="en-US" sz="2800" b="0" i="0" u="none" strike="noStrike" kern="1200" cap="none" spc="0" normalizeH="0" baseline="-25000" noProof="0" dirty="0">
                <a:ln>
                  <a:noFill/>
                </a:ln>
                <a:solidFill>
                  <a:srgbClr val="00B0F0"/>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O</a:t>
            </a:r>
            <a:r>
              <a:rPr kumimoji="0" lang="en-US" sz="2800" b="0" i="0" u="none" strike="noStrike" kern="1200" cap="none" spc="0" normalizeH="0" baseline="-25000" noProof="0" dirty="0">
                <a:ln>
                  <a:noFill/>
                </a:ln>
                <a:solidFill>
                  <a:srgbClr val="00B0F0"/>
                </a:solidFill>
                <a:effectLst/>
                <a:uLnTx/>
                <a:uFillTx/>
                <a:latin typeface="Calibri" panose="020F0502020204030204"/>
                <a:ea typeface="+mn-ea"/>
                <a:cs typeface="+mn-cs"/>
              </a:rPr>
              <a:t>3</a:t>
            </a: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 System</a:t>
            </a:r>
          </a:p>
        </p:txBody>
      </p:sp>
      <p:sp>
        <p:nvSpPr>
          <p:cNvPr id="8" name="Line 5">
            <a:extLst>
              <a:ext uri="{FF2B5EF4-FFF2-40B4-BE49-F238E27FC236}">
                <a16:creationId xmlns:a16="http://schemas.microsoft.com/office/drawing/2014/main" id="{9EECC646-47D9-032C-78C5-0E57D54E8387}"/>
              </a:ext>
            </a:extLst>
          </p:cNvPr>
          <p:cNvSpPr>
            <a:spLocks noChangeShapeType="1"/>
          </p:cNvSpPr>
          <p:nvPr/>
        </p:nvSpPr>
        <p:spPr bwMode="auto">
          <a:xfrm>
            <a:off x="0" y="506413"/>
            <a:ext cx="8576733" cy="0"/>
          </a:xfrm>
          <a:prstGeom prst="line">
            <a:avLst/>
          </a:prstGeom>
          <a:noFill/>
          <a:ln w="28575">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563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rock&#10;&#10;Description automatically generated">
            <a:extLst>
              <a:ext uri="{FF2B5EF4-FFF2-40B4-BE49-F238E27FC236}">
                <a16:creationId xmlns:a16="http://schemas.microsoft.com/office/drawing/2014/main" id="{650FD571-5D09-9231-1382-11F42E90813D}"/>
              </a:ext>
            </a:extLst>
          </p:cNvPr>
          <p:cNvPicPr>
            <a:picLocks noChangeAspect="1"/>
          </p:cNvPicPr>
          <p:nvPr/>
        </p:nvPicPr>
        <p:blipFill>
          <a:blip r:embed="rId2"/>
          <a:stretch>
            <a:fillRect/>
          </a:stretch>
        </p:blipFill>
        <p:spPr>
          <a:xfrm>
            <a:off x="8701126" y="-12003"/>
            <a:ext cx="3438525" cy="3438525"/>
          </a:xfrm>
          <a:prstGeom prst="rect">
            <a:avLst/>
          </a:prstGeom>
        </p:spPr>
      </p:pic>
      <p:pic>
        <p:nvPicPr>
          <p:cNvPr id="3" name="Picture 2" descr="A close up of a crystal&#10;&#10;Description automatically generated">
            <a:extLst>
              <a:ext uri="{FF2B5EF4-FFF2-40B4-BE49-F238E27FC236}">
                <a16:creationId xmlns:a16="http://schemas.microsoft.com/office/drawing/2014/main" id="{A6871183-638E-B5F3-B1D6-4D2D4D709199}"/>
              </a:ext>
            </a:extLst>
          </p:cNvPr>
          <p:cNvPicPr>
            <a:picLocks noChangeAspect="1"/>
          </p:cNvPicPr>
          <p:nvPr/>
        </p:nvPicPr>
        <p:blipFill>
          <a:blip r:embed="rId3"/>
          <a:stretch>
            <a:fillRect/>
          </a:stretch>
        </p:blipFill>
        <p:spPr>
          <a:xfrm>
            <a:off x="8701513" y="3426677"/>
            <a:ext cx="3438525" cy="3429000"/>
          </a:xfrm>
          <a:prstGeom prst="rect">
            <a:avLst/>
          </a:prstGeom>
        </p:spPr>
      </p:pic>
      <p:grpSp>
        <p:nvGrpSpPr>
          <p:cNvPr id="9" name="Group 8">
            <a:extLst>
              <a:ext uri="{FF2B5EF4-FFF2-40B4-BE49-F238E27FC236}">
                <a16:creationId xmlns:a16="http://schemas.microsoft.com/office/drawing/2014/main" id="{F13591B2-D83C-6DFA-CFFC-8EFD3588EF55}"/>
              </a:ext>
            </a:extLst>
          </p:cNvPr>
          <p:cNvGrpSpPr/>
          <p:nvPr/>
        </p:nvGrpSpPr>
        <p:grpSpPr>
          <a:xfrm>
            <a:off x="110286" y="3429000"/>
            <a:ext cx="4546296" cy="3568878"/>
            <a:chOff x="0" y="2323"/>
            <a:chExt cx="4546296" cy="3568878"/>
          </a:xfrm>
        </p:grpSpPr>
        <p:pic>
          <p:nvPicPr>
            <p:cNvPr id="5" name="Picture 4">
              <a:extLst>
                <a:ext uri="{FF2B5EF4-FFF2-40B4-BE49-F238E27FC236}">
                  <a16:creationId xmlns:a16="http://schemas.microsoft.com/office/drawing/2014/main" id="{38DDE097-42EC-4473-C4A0-BDC34311CD4F}"/>
                </a:ext>
              </a:extLst>
            </p:cNvPr>
            <p:cNvPicPr>
              <a:picLocks noChangeAspect="1"/>
            </p:cNvPicPr>
            <p:nvPr/>
          </p:nvPicPr>
          <p:blipFill>
            <a:blip r:embed="rId4"/>
            <a:stretch>
              <a:fillRect/>
            </a:stretch>
          </p:blipFill>
          <p:spPr>
            <a:xfrm>
              <a:off x="2096" y="2323"/>
              <a:ext cx="4544200" cy="3433647"/>
            </a:xfrm>
            <a:prstGeom prst="rect">
              <a:avLst/>
            </a:prstGeom>
          </p:spPr>
        </p:pic>
        <p:sp>
          <p:nvSpPr>
            <p:cNvPr id="4" name="TextBox 3">
              <a:extLst>
                <a:ext uri="{FF2B5EF4-FFF2-40B4-BE49-F238E27FC236}">
                  <a16:creationId xmlns:a16="http://schemas.microsoft.com/office/drawing/2014/main" id="{EA5B42FC-EBF4-F2A3-2F16-CFEE645DEDD4}"/>
                </a:ext>
              </a:extLst>
            </p:cNvPr>
            <p:cNvSpPr txBox="1"/>
            <p:nvPr/>
          </p:nvSpPr>
          <p:spPr>
            <a:xfrm>
              <a:off x="0" y="2924870"/>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t>GN-4 pure spessartine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grpSp>
      <p:sp>
        <p:nvSpPr>
          <p:cNvPr id="6" name="TextBox 5">
            <a:extLst>
              <a:ext uri="{FF2B5EF4-FFF2-40B4-BE49-F238E27FC236}">
                <a16:creationId xmlns:a16="http://schemas.microsoft.com/office/drawing/2014/main" id="{3F312610-4E0D-8316-B9E1-AF886E91A60F}"/>
              </a:ext>
            </a:extLst>
          </p:cNvPr>
          <p:cNvSpPr txBox="1"/>
          <p:nvPr/>
        </p:nvSpPr>
        <p:spPr>
          <a:xfrm>
            <a:off x="8700739" y="2660493"/>
            <a:ext cx="13322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ptos" panose="020B0004020202020204"/>
                <a:ea typeface="+mn-ea"/>
                <a:cs typeface="+mn-cs"/>
              </a:rPr>
              <a:t>QuiG-TR-13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ptos" panose="020B0004020202020204"/>
                <a:ea typeface="+mn-ea"/>
                <a:cs typeface="+mn-cs"/>
              </a:rPr>
              <a:t>T = 700</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r>
              <a:rPr kumimoji="0" lang="en-US" sz="1800" b="0" i="0" u="none" strike="noStrike" kern="1200" cap="none" spc="0" normalizeH="0" baseline="0" noProof="0" dirty="0">
                <a:ln>
                  <a:noFill/>
                </a:ln>
                <a:solidFill>
                  <a:schemeClr val="bg1"/>
                </a:solidFill>
                <a:effectLst/>
                <a:uLnTx/>
                <a:uFillTx/>
                <a:latin typeface="Aptos" panose="020B0004020202020204"/>
                <a:ea typeface="+mn-ea"/>
                <a:cs typeface="+mn-cs"/>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ptos" panose="020B0004020202020204"/>
                <a:ea typeface="+mn-ea"/>
                <a:cs typeface="+mn-cs"/>
              </a:rPr>
              <a:t>P = 20 kbar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ptos" panose="020B0004020202020204"/>
                <a:ea typeface="+mn-ea"/>
                <a:cs typeface="+mn-cs"/>
              </a:rPr>
              <a:t>t = 48 h</a:t>
            </a:r>
          </a:p>
        </p:txBody>
      </p:sp>
      <p:graphicFrame>
        <p:nvGraphicFramePr>
          <p:cNvPr id="7" name="Table 6">
            <a:extLst>
              <a:ext uri="{FF2B5EF4-FFF2-40B4-BE49-F238E27FC236}">
                <a16:creationId xmlns:a16="http://schemas.microsoft.com/office/drawing/2014/main" id="{A38FA419-A14E-C9CF-8171-AA6CA9403793}"/>
              </a:ext>
            </a:extLst>
          </p:cNvPr>
          <p:cNvGraphicFramePr>
            <a:graphicFrameLocks noGrp="1"/>
          </p:cNvGraphicFramePr>
          <p:nvPr>
            <p:extLst>
              <p:ext uri="{D42A27DB-BD31-4B8C-83A1-F6EECF244321}">
                <p14:modId xmlns:p14="http://schemas.microsoft.com/office/powerpoint/2010/main" val="3163369334"/>
              </p:ext>
            </p:extLst>
          </p:nvPr>
        </p:nvGraphicFramePr>
        <p:xfrm>
          <a:off x="1503489" y="1559787"/>
          <a:ext cx="2354256" cy="3078640"/>
        </p:xfrm>
        <a:graphic>
          <a:graphicData uri="http://schemas.openxmlformats.org/drawingml/2006/table">
            <a:tbl>
              <a:tblPr/>
              <a:tblGrid>
                <a:gridCol w="485351">
                  <a:extLst>
                    <a:ext uri="{9D8B030D-6E8A-4147-A177-3AD203B41FA5}">
                      <a16:colId xmlns:a16="http://schemas.microsoft.com/office/drawing/2014/main" val="2611258902"/>
                    </a:ext>
                  </a:extLst>
                </a:gridCol>
                <a:gridCol w="544489">
                  <a:extLst>
                    <a:ext uri="{9D8B030D-6E8A-4147-A177-3AD203B41FA5}">
                      <a16:colId xmlns:a16="http://schemas.microsoft.com/office/drawing/2014/main" val="2139422093"/>
                    </a:ext>
                  </a:extLst>
                </a:gridCol>
                <a:gridCol w="582782">
                  <a:extLst>
                    <a:ext uri="{9D8B030D-6E8A-4147-A177-3AD203B41FA5}">
                      <a16:colId xmlns:a16="http://schemas.microsoft.com/office/drawing/2014/main" val="2670888887"/>
                    </a:ext>
                  </a:extLst>
                </a:gridCol>
                <a:gridCol w="354216">
                  <a:extLst>
                    <a:ext uri="{9D8B030D-6E8A-4147-A177-3AD203B41FA5}">
                      <a16:colId xmlns:a16="http://schemas.microsoft.com/office/drawing/2014/main" val="2749586934"/>
                    </a:ext>
                  </a:extLst>
                </a:gridCol>
                <a:gridCol w="387418">
                  <a:extLst>
                    <a:ext uri="{9D8B030D-6E8A-4147-A177-3AD203B41FA5}">
                      <a16:colId xmlns:a16="http://schemas.microsoft.com/office/drawing/2014/main" val="2536494074"/>
                    </a:ext>
                  </a:extLst>
                </a:gridCol>
              </a:tblGrid>
              <a:tr h="248361">
                <a:tc>
                  <a:txBody>
                    <a:bodyPr/>
                    <a:lstStyle/>
                    <a:p>
                      <a:pPr algn="ctr" fontAlgn="ctr"/>
                      <a:r>
                        <a:rPr lang="en-US" sz="800" b="1" i="0" u="none" strike="noStrike" dirty="0">
                          <a:solidFill>
                            <a:srgbClr val="000000"/>
                          </a:solidFill>
                          <a:effectLst/>
                          <a:latin typeface="Arial" panose="020B0604020202020204" pitchFamily="34" charset="0"/>
                        </a:rPr>
                        <a:t> </a:t>
                      </a:r>
                    </a:p>
                  </a:txBody>
                  <a:tcPr marL="5174" marR="5174" marT="5174"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gridSpan="2">
                  <a:txBody>
                    <a:bodyPr/>
                    <a:lstStyle/>
                    <a:p>
                      <a:endParaRPr lang="en-US" sz="1200" dirty="0"/>
                    </a:p>
                  </a:txBody>
                  <a:tcPr marL="62090" marR="62090" marT="31045" marB="31045">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c gridSpan="2">
                  <a:txBody>
                    <a:bodyPr/>
                    <a:lstStyle/>
                    <a:p>
                      <a:pPr algn="ctr" fontAlgn="ctr"/>
                      <a:r>
                        <a:rPr lang="en-US" sz="800" b="1" i="1" u="none" strike="noStrike" dirty="0">
                          <a:solidFill>
                            <a:srgbClr val="000000"/>
                          </a:solidFill>
                          <a:effectLst/>
                          <a:latin typeface="Arial" panose="020B0604020202020204" pitchFamily="34" charset="0"/>
                        </a:rPr>
                        <a:t>f</a:t>
                      </a:r>
                      <a:r>
                        <a:rPr lang="en-US" sz="800" b="1" i="0" u="none" strike="noStrike" dirty="0">
                          <a:solidFill>
                            <a:srgbClr val="000000"/>
                          </a:solidFill>
                          <a:effectLst/>
                          <a:latin typeface="Arial" panose="020B0604020202020204" pitchFamily="34" charset="0"/>
                        </a:rPr>
                        <a:t>O</a:t>
                      </a:r>
                      <a:r>
                        <a:rPr lang="en-US" sz="800" b="1" i="0" u="none" strike="noStrike" baseline="-25000" dirty="0">
                          <a:solidFill>
                            <a:srgbClr val="000000"/>
                          </a:solidFill>
                          <a:effectLst/>
                          <a:latin typeface="Arial" panose="020B0604020202020204" pitchFamily="34" charset="0"/>
                        </a:rPr>
                        <a:t>2 </a:t>
                      </a:r>
                      <a:r>
                        <a:rPr lang="en-US" sz="800" b="1" i="0" u="none" strike="noStrike" dirty="0">
                          <a:solidFill>
                            <a:srgbClr val="000000"/>
                          </a:solidFill>
                          <a:effectLst/>
                          <a:latin typeface="Arial" panose="020B0604020202020204" pitchFamily="34" charset="0"/>
                        </a:rPr>
                        <a:t>mix</a:t>
                      </a:r>
                      <a:endParaRPr lang="en-US" sz="800" b="1" i="1" u="none" strike="noStrike" dirty="0">
                        <a:solidFill>
                          <a:srgbClr val="000000"/>
                        </a:solidFill>
                        <a:effectLst/>
                        <a:latin typeface="Arial" panose="020B0604020202020204" pitchFamily="34" charset="0"/>
                      </a:endParaRPr>
                    </a:p>
                  </a:txBody>
                  <a:tcPr marL="62090" marR="62090" marT="31045" marB="31045"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732828379"/>
                  </a:ext>
                </a:extLst>
              </a:tr>
              <a:tr h="512288">
                <a:tc>
                  <a:txBody>
                    <a:bodyPr/>
                    <a:lstStyle/>
                    <a:p>
                      <a:pPr algn="ctr" fontAlgn="ctr"/>
                      <a:r>
                        <a:rPr lang="en-US" sz="800" b="0" i="0" u="none" strike="noStrike" dirty="0">
                          <a:solidFill>
                            <a:srgbClr val="000000"/>
                          </a:solidFill>
                          <a:effectLst/>
                          <a:latin typeface="Arial" panose="020B0604020202020204" pitchFamily="34" charset="0"/>
                        </a:rPr>
                        <a:t>Oxide</a:t>
                      </a:r>
                    </a:p>
                    <a:p>
                      <a:pPr algn="ctr" fontAlgn="ctr"/>
                      <a:r>
                        <a:rPr lang="en-US" sz="800" b="0" i="0" u="none" strike="noStrike" dirty="0">
                          <a:solidFill>
                            <a:srgbClr val="000000"/>
                          </a:solidFill>
                          <a:effectLst/>
                          <a:latin typeface="Arial" panose="020B0604020202020204" pitchFamily="34" charset="0"/>
                        </a:rPr>
                        <a:t>(wt%)</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dirty="0">
                          <a:solidFill>
                            <a:srgbClr val="000000"/>
                          </a:solidFill>
                          <a:effectLst/>
                          <a:latin typeface="Arial" panose="020B0604020202020204" pitchFamily="34" charset="0"/>
                        </a:rPr>
                        <a:t>Normal Metapelite</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dirty="0">
                          <a:solidFill>
                            <a:srgbClr val="000000"/>
                          </a:solidFill>
                          <a:effectLst/>
                          <a:latin typeface="Arial" panose="020B0604020202020204" pitchFamily="34" charset="0"/>
                        </a:rPr>
                        <a:t>Spessartine mix</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dirty="0">
                          <a:solidFill>
                            <a:srgbClr val="000000"/>
                          </a:solidFill>
                          <a:effectLst/>
                          <a:latin typeface="Arial" panose="020B0604020202020204" pitchFamily="34" charset="0"/>
                        </a:rPr>
                        <a:t>QIF</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dirty="0">
                          <a:solidFill>
                            <a:srgbClr val="000000"/>
                          </a:solidFill>
                          <a:effectLst/>
                          <a:latin typeface="Arial" panose="020B0604020202020204" pitchFamily="34" charset="0"/>
                        </a:rPr>
                        <a:t>FMQ</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7433926"/>
                  </a:ext>
                </a:extLst>
              </a:tr>
              <a:tr h="254428">
                <a:tc>
                  <a:txBody>
                    <a:bodyPr/>
                    <a:lstStyle/>
                    <a:p>
                      <a:pPr algn="ctr" fontAlgn="ctr"/>
                      <a:r>
                        <a:rPr lang="en-US" sz="800" b="0" i="0" u="none" strike="noStrike">
                          <a:solidFill>
                            <a:srgbClr val="000000"/>
                          </a:solidFill>
                          <a:effectLst/>
                          <a:latin typeface="Arial" panose="020B0604020202020204" pitchFamily="34" charset="0"/>
                        </a:rPr>
                        <a:t>SiO</a:t>
                      </a:r>
                      <a:r>
                        <a:rPr lang="en-US" sz="800" b="0" i="0" u="none" strike="noStrike" baseline="-25000">
                          <a:solidFill>
                            <a:srgbClr val="000000"/>
                          </a:solidFill>
                          <a:effectLst/>
                          <a:latin typeface="Arial" panose="020B0604020202020204" pitchFamily="34" charset="0"/>
                        </a:rPr>
                        <a:t>2</a:t>
                      </a:r>
                      <a:endParaRPr lang="en-US" sz="800" b="0" i="0" u="none" strike="noStrike">
                        <a:solidFill>
                          <a:srgbClr val="000000"/>
                        </a:solidFill>
                        <a:effectLst/>
                        <a:latin typeface="Arial" panose="020B0604020202020204" pitchFamily="34" charset="0"/>
                      </a:endParaRPr>
                    </a:p>
                  </a:txBody>
                  <a:tcPr marL="5174" marR="5174" marT="51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gn="ctr" fontAlgn="ctr"/>
                      <a:r>
                        <a:rPr lang="en-US" sz="800" b="0" i="0" u="none" strike="noStrike" dirty="0">
                          <a:solidFill>
                            <a:srgbClr val="000000"/>
                          </a:solidFill>
                          <a:effectLst/>
                          <a:latin typeface="Arial" panose="020B0604020202020204" pitchFamily="34" charset="0"/>
                        </a:rPr>
                        <a:t>65.12</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gn="ctr" fontAlgn="ctr"/>
                      <a:r>
                        <a:rPr lang="en-US" sz="800" b="0" i="0" u="none" strike="noStrike" dirty="0">
                          <a:solidFill>
                            <a:srgbClr val="000000"/>
                          </a:solidFill>
                          <a:effectLst/>
                          <a:latin typeface="Arial" panose="020B0604020202020204" pitchFamily="34" charset="0"/>
                        </a:rPr>
                        <a:t>36.4</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gn="ctr" fontAlgn="ctr"/>
                      <a:r>
                        <a:rPr lang="en-US" sz="800" b="0" i="0" u="none" strike="noStrike" dirty="0">
                          <a:solidFill>
                            <a:srgbClr val="000000"/>
                          </a:solidFill>
                          <a:effectLst/>
                          <a:latin typeface="Arial" panose="020B0604020202020204" pitchFamily="34" charset="0"/>
                        </a:rPr>
                        <a:t>63.55</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AF2D0"/>
                    </a:solidFill>
                  </a:tcPr>
                </a:tc>
                <a:tc>
                  <a:txBody>
                    <a:bodyPr/>
                    <a:lstStyle/>
                    <a:p>
                      <a:pPr algn="ctr" fontAlgn="ctr"/>
                      <a:r>
                        <a:rPr lang="en-US" sz="800" b="0" i="0" u="none" strike="noStrike" dirty="0">
                          <a:solidFill>
                            <a:srgbClr val="000000"/>
                          </a:solidFill>
                          <a:effectLst/>
                          <a:latin typeface="Arial" panose="020B0604020202020204" pitchFamily="34" charset="0"/>
                        </a:rPr>
                        <a:t>43.87</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AF2D0"/>
                    </a:solidFill>
                  </a:tcPr>
                </a:tc>
                <a:extLst>
                  <a:ext uri="{0D108BD9-81ED-4DB2-BD59-A6C34878D82A}">
                    <a16:rowId xmlns:a16="http://schemas.microsoft.com/office/drawing/2014/main" val="1860945706"/>
                  </a:ext>
                </a:extLst>
              </a:tr>
              <a:tr h="175641">
                <a:tc>
                  <a:txBody>
                    <a:bodyPr/>
                    <a:lstStyle/>
                    <a:p>
                      <a:pPr algn="ctr" fontAlgn="ctr"/>
                      <a:r>
                        <a:rPr lang="en-US" sz="800" b="0" i="0" u="none" strike="noStrike" dirty="0">
                          <a:solidFill>
                            <a:srgbClr val="000000"/>
                          </a:solidFill>
                          <a:effectLst/>
                          <a:latin typeface="Arial" panose="020B0604020202020204" pitchFamily="34" charset="0"/>
                        </a:rPr>
                        <a:t>TiO</a:t>
                      </a:r>
                      <a:r>
                        <a:rPr lang="en-US" sz="800" b="0" i="0" u="none" strike="noStrike" baseline="-25000" dirty="0">
                          <a:solidFill>
                            <a:srgbClr val="000000"/>
                          </a:solidFill>
                          <a:effectLst/>
                          <a:latin typeface="Arial" panose="020B0604020202020204" pitchFamily="34" charset="0"/>
                        </a:rPr>
                        <a:t>2</a:t>
                      </a:r>
                      <a:endParaRPr lang="en-US" sz="800" b="0" i="0" u="none" strike="noStrike" dirty="0">
                        <a:solidFill>
                          <a:srgbClr val="000000"/>
                        </a:solidFill>
                        <a:effectLst/>
                        <a:latin typeface="Arial" panose="020B0604020202020204" pitchFamily="34" charset="0"/>
                      </a:endParaRPr>
                    </a:p>
                  </a:txBody>
                  <a:tcPr marL="5174" marR="5174" marT="51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dirty="0">
                          <a:solidFill>
                            <a:srgbClr val="000000"/>
                          </a:solidFill>
                          <a:effectLst/>
                          <a:latin typeface="Arial" panose="020B0604020202020204" pitchFamily="34" charset="0"/>
                        </a:rPr>
                        <a:t>0.80</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107710530"/>
                  </a:ext>
                </a:extLst>
              </a:tr>
              <a:tr h="254428">
                <a:tc>
                  <a:txBody>
                    <a:bodyPr/>
                    <a:lstStyle/>
                    <a:p>
                      <a:pPr algn="ctr" fontAlgn="ctr"/>
                      <a:r>
                        <a:rPr lang="en-US" sz="800" b="0" i="0" u="none" strike="noStrike">
                          <a:solidFill>
                            <a:srgbClr val="000000"/>
                          </a:solidFill>
                          <a:effectLst/>
                          <a:latin typeface="Arial" panose="020B0604020202020204" pitchFamily="34" charset="0"/>
                        </a:rPr>
                        <a:t>Al</a:t>
                      </a:r>
                      <a:r>
                        <a:rPr lang="en-US" sz="800" b="0" i="0" u="none" strike="noStrike" baseline="-25000">
                          <a:solidFill>
                            <a:srgbClr val="000000"/>
                          </a:solidFill>
                          <a:effectLst/>
                          <a:latin typeface="Arial" panose="020B0604020202020204" pitchFamily="34" charset="0"/>
                        </a:rPr>
                        <a:t>2</a:t>
                      </a:r>
                      <a:r>
                        <a:rPr lang="en-US" sz="800" b="0" i="0" u="none" strike="noStrike">
                          <a:solidFill>
                            <a:srgbClr val="000000"/>
                          </a:solidFill>
                          <a:effectLst/>
                          <a:latin typeface="Arial" panose="020B0604020202020204" pitchFamily="34" charset="0"/>
                        </a:rPr>
                        <a:t>O</a:t>
                      </a:r>
                      <a:r>
                        <a:rPr lang="en-US" sz="800" b="0" i="0" u="none" strike="noStrike" baseline="-25000">
                          <a:solidFill>
                            <a:srgbClr val="000000"/>
                          </a:solidFill>
                          <a:effectLst/>
                          <a:latin typeface="Arial" panose="020B0604020202020204" pitchFamily="34" charset="0"/>
                        </a:rPr>
                        <a:t>3</a:t>
                      </a:r>
                      <a:endParaRPr lang="en-US" sz="800" b="0" i="0" u="none" strike="noStrike">
                        <a:solidFill>
                          <a:srgbClr val="000000"/>
                        </a:solidFill>
                        <a:effectLst/>
                        <a:latin typeface="Arial" panose="020B0604020202020204" pitchFamily="34" charset="0"/>
                      </a:endParaRPr>
                    </a:p>
                  </a:txBody>
                  <a:tcPr marL="5174" marR="5174" marT="51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AF2D0"/>
                    </a:solidFill>
                  </a:tcPr>
                </a:tc>
                <a:tc>
                  <a:txBody>
                    <a:bodyPr/>
                    <a:lstStyle/>
                    <a:p>
                      <a:pPr algn="ctr" fontAlgn="ctr"/>
                      <a:r>
                        <a:rPr lang="en-US" sz="800" b="0" i="0" u="none" strike="noStrike" dirty="0">
                          <a:solidFill>
                            <a:srgbClr val="000000"/>
                          </a:solidFill>
                          <a:effectLst/>
                          <a:latin typeface="Arial" panose="020B0604020202020204" pitchFamily="34" charset="0"/>
                        </a:rPr>
                        <a:t>17.55</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AF2D0"/>
                    </a:solidFill>
                  </a:tcPr>
                </a:tc>
                <a:tc>
                  <a:txBody>
                    <a:bodyPr/>
                    <a:lstStyle/>
                    <a:p>
                      <a:pPr algn="ctr" fontAlgn="ctr"/>
                      <a:r>
                        <a:rPr lang="en-US" sz="800" b="0" i="0" u="none" strike="noStrike" dirty="0">
                          <a:solidFill>
                            <a:srgbClr val="000000"/>
                          </a:solidFill>
                          <a:effectLst/>
                          <a:latin typeface="Arial" panose="020B0604020202020204" pitchFamily="34" charset="0"/>
                        </a:rPr>
                        <a:t>20.6</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AF2D0"/>
                    </a:solidFill>
                  </a:tcPr>
                </a:tc>
                <a:tc>
                  <a:txBody>
                    <a:bodyPr/>
                    <a:lstStyle/>
                    <a:p>
                      <a:pPr algn="ctr" fontAlgn="ctr"/>
                      <a:r>
                        <a:rPr lang="en-US" sz="800" b="0" i="0" u="none" strike="noStrike">
                          <a:solidFill>
                            <a:srgbClr val="000000"/>
                          </a:solidFill>
                          <a:effectLst/>
                          <a:latin typeface="Arial" panose="020B0604020202020204" pitchFamily="34" charset="0"/>
                        </a:rPr>
                        <a:t>-</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AF2D0"/>
                    </a:solidFill>
                  </a:tcPr>
                </a:tc>
                <a:tc>
                  <a:txBody>
                    <a:bodyPr/>
                    <a:lstStyle/>
                    <a:p>
                      <a:pPr algn="ctr" fontAlgn="ctr"/>
                      <a:r>
                        <a:rPr lang="en-US" sz="800" b="0" i="0" u="none" strike="noStrike">
                          <a:solidFill>
                            <a:srgbClr val="000000"/>
                          </a:solidFill>
                          <a:effectLst/>
                          <a:latin typeface="Arial" panose="020B0604020202020204" pitchFamily="34" charset="0"/>
                        </a:rPr>
                        <a:t>-</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AF2D0"/>
                    </a:solidFill>
                  </a:tcPr>
                </a:tc>
                <a:extLst>
                  <a:ext uri="{0D108BD9-81ED-4DB2-BD59-A6C34878D82A}">
                    <a16:rowId xmlns:a16="http://schemas.microsoft.com/office/drawing/2014/main" val="1817868728"/>
                  </a:ext>
                </a:extLst>
              </a:tr>
              <a:tr h="175641">
                <a:tc>
                  <a:txBody>
                    <a:bodyPr/>
                    <a:lstStyle/>
                    <a:p>
                      <a:pPr algn="ctr" fontAlgn="ctr"/>
                      <a:r>
                        <a:rPr lang="en-US" sz="800" b="0" i="0" u="none" strike="noStrike">
                          <a:solidFill>
                            <a:srgbClr val="000000"/>
                          </a:solidFill>
                          <a:effectLst/>
                          <a:latin typeface="Arial" panose="020B0604020202020204" pitchFamily="34" charset="0"/>
                        </a:rPr>
                        <a:t>Fe</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ctr"/>
                      <a:r>
                        <a:rPr lang="en-US" sz="800" b="0" i="0" u="none" strike="noStrike" dirty="0">
                          <a:solidFill>
                            <a:srgbClr val="000000"/>
                          </a:solidFill>
                          <a:effectLst/>
                          <a:latin typeface="Arial" panose="020B0604020202020204" pitchFamily="34" charset="0"/>
                        </a:rPr>
                        <a:t>36.45</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825631317"/>
                  </a:ext>
                </a:extLst>
              </a:tr>
              <a:tr h="254428">
                <a:tc>
                  <a:txBody>
                    <a:bodyPr/>
                    <a:lstStyle/>
                    <a:p>
                      <a:pPr algn="ctr" fontAlgn="ctr"/>
                      <a:r>
                        <a:rPr lang="en-US" sz="800" b="0" i="0" u="none" strike="noStrike">
                          <a:solidFill>
                            <a:srgbClr val="000000"/>
                          </a:solidFill>
                          <a:effectLst/>
                          <a:latin typeface="Arial" panose="020B0604020202020204" pitchFamily="34" charset="0"/>
                        </a:rPr>
                        <a:t>FeO</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AF2D0"/>
                    </a:solidFill>
                  </a:tcPr>
                </a:tc>
                <a:tc>
                  <a:txBody>
                    <a:bodyPr/>
                    <a:lstStyle/>
                    <a:p>
                      <a:pPr algn="ctr" fontAlgn="ctr"/>
                      <a:r>
                        <a:rPr lang="en-US" sz="800" b="0" i="0" u="none" strike="noStrike" dirty="0">
                          <a:solidFill>
                            <a:srgbClr val="000000"/>
                          </a:solidFill>
                          <a:effectLst/>
                          <a:latin typeface="Arial" panose="020B0604020202020204" pitchFamily="34" charset="0"/>
                        </a:rPr>
                        <a:t>1.16</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AF2D0"/>
                    </a:solidFill>
                  </a:tcPr>
                </a:tc>
                <a:tc>
                  <a:txBody>
                    <a:bodyPr/>
                    <a:lstStyle/>
                    <a:p>
                      <a:pPr algn="ctr" fontAlgn="ctr"/>
                      <a:r>
                        <a:rPr lang="en-US" sz="800" b="0" i="0" u="none" strike="noStrike">
                          <a:solidFill>
                            <a:srgbClr val="000000"/>
                          </a:solidFill>
                          <a:effectLst/>
                          <a:latin typeface="Arial" panose="020B0604020202020204" pitchFamily="34" charset="0"/>
                        </a:rPr>
                        <a:t>-</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AF2D0"/>
                    </a:solidFill>
                  </a:tcPr>
                </a:tc>
                <a:tc>
                  <a:txBody>
                    <a:bodyPr/>
                    <a:lstStyle/>
                    <a:p>
                      <a:pPr algn="ctr" fontAlgn="ctr"/>
                      <a:r>
                        <a:rPr lang="en-US" sz="800" b="0" i="0" u="none" strike="noStrike">
                          <a:solidFill>
                            <a:srgbClr val="000000"/>
                          </a:solidFill>
                          <a:effectLst/>
                          <a:latin typeface="Arial" panose="020B0604020202020204" pitchFamily="34" charset="0"/>
                        </a:rPr>
                        <a:t>-</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AF2D0"/>
                    </a:solidFill>
                  </a:tcPr>
                </a:tc>
                <a:tc>
                  <a:txBody>
                    <a:bodyPr/>
                    <a:lstStyle/>
                    <a:p>
                      <a:pPr algn="ctr" fontAlgn="ctr"/>
                      <a:r>
                        <a:rPr lang="en-US" sz="800" b="0" i="0" u="none" strike="noStrike" dirty="0">
                          <a:solidFill>
                            <a:srgbClr val="000000"/>
                          </a:solidFill>
                          <a:effectLst/>
                          <a:latin typeface="Arial" panose="020B0604020202020204" pitchFamily="34" charset="0"/>
                        </a:rPr>
                        <a:t>26.05</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AF2D0"/>
                    </a:solidFill>
                  </a:tcPr>
                </a:tc>
                <a:extLst>
                  <a:ext uri="{0D108BD9-81ED-4DB2-BD59-A6C34878D82A}">
                    <a16:rowId xmlns:a16="http://schemas.microsoft.com/office/drawing/2014/main" val="1766686509"/>
                  </a:ext>
                </a:extLst>
              </a:tr>
              <a:tr h="175641">
                <a:tc>
                  <a:txBody>
                    <a:bodyPr/>
                    <a:lstStyle/>
                    <a:p>
                      <a:pPr algn="ctr" fontAlgn="ctr"/>
                      <a:r>
                        <a:rPr lang="en-US" sz="800" b="0" i="0" u="none" strike="noStrike">
                          <a:solidFill>
                            <a:srgbClr val="000000"/>
                          </a:solidFill>
                          <a:effectLst/>
                          <a:latin typeface="Arial" panose="020B0604020202020204" pitchFamily="34" charset="0"/>
                        </a:rPr>
                        <a:t>Fe</a:t>
                      </a:r>
                      <a:r>
                        <a:rPr lang="en-US" sz="800" b="0" i="0" u="none" strike="noStrike" baseline="-25000">
                          <a:solidFill>
                            <a:srgbClr val="000000"/>
                          </a:solidFill>
                          <a:effectLst/>
                          <a:latin typeface="Arial" panose="020B0604020202020204" pitchFamily="34" charset="0"/>
                        </a:rPr>
                        <a:t>2</a:t>
                      </a:r>
                      <a:r>
                        <a:rPr lang="en-US" sz="800" b="0" i="0" u="none" strike="noStrike">
                          <a:solidFill>
                            <a:srgbClr val="000000"/>
                          </a:solidFill>
                          <a:effectLst/>
                          <a:latin typeface="Arial" panose="020B0604020202020204" pitchFamily="34" charset="0"/>
                        </a:rPr>
                        <a:t>O</a:t>
                      </a:r>
                      <a:r>
                        <a:rPr lang="en-US" sz="800" b="0" i="0" u="none" strike="noStrike" baseline="-25000">
                          <a:solidFill>
                            <a:srgbClr val="000000"/>
                          </a:solidFill>
                          <a:effectLst/>
                          <a:latin typeface="Arial" panose="020B0604020202020204" pitchFamily="34" charset="0"/>
                        </a:rPr>
                        <a:t>3</a:t>
                      </a:r>
                      <a:endParaRPr lang="en-US" sz="800" b="0" i="0" u="none" strike="noStrike">
                        <a:solidFill>
                          <a:srgbClr val="000000"/>
                        </a:solidFill>
                        <a:effectLst/>
                        <a:latin typeface="Arial" panose="020B0604020202020204" pitchFamily="34" charset="0"/>
                      </a:endParaRPr>
                    </a:p>
                  </a:txBody>
                  <a:tcPr marL="5174" marR="5174" marT="51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dirty="0">
                          <a:solidFill>
                            <a:srgbClr val="000000"/>
                          </a:solidFill>
                          <a:effectLst/>
                          <a:latin typeface="Arial" panose="020B0604020202020204" pitchFamily="34" charset="0"/>
                        </a:rPr>
                        <a:t>5.28</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ctr"/>
                      <a:r>
                        <a:rPr lang="en-US" sz="800" b="0" i="0" u="none" strike="noStrike">
                          <a:solidFill>
                            <a:srgbClr val="000000"/>
                          </a:solidFill>
                          <a:effectLst/>
                          <a:latin typeface="Arial" panose="020B0604020202020204" pitchFamily="34" charset="0"/>
                        </a:rPr>
                        <a:t>-</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ctr"/>
                      <a:r>
                        <a:rPr lang="en-US" sz="800" b="0" i="0" u="none" strike="noStrike" dirty="0">
                          <a:solidFill>
                            <a:srgbClr val="000000"/>
                          </a:solidFill>
                          <a:effectLst/>
                          <a:latin typeface="Arial" panose="020B0604020202020204" pitchFamily="34" charset="0"/>
                        </a:rPr>
                        <a:t>30.09</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96591509"/>
                  </a:ext>
                </a:extLst>
              </a:tr>
              <a:tr h="182960">
                <a:tc>
                  <a:txBody>
                    <a:bodyPr/>
                    <a:lstStyle/>
                    <a:p>
                      <a:pPr algn="ctr" fontAlgn="ctr"/>
                      <a:r>
                        <a:rPr lang="en-US" sz="800" b="0" i="0" u="none" strike="noStrike">
                          <a:solidFill>
                            <a:srgbClr val="000000"/>
                          </a:solidFill>
                          <a:effectLst/>
                          <a:latin typeface="Arial" panose="020B0604020202020204" pitchFamily="34" charset="0"/>
                        </a:rPr>
                        <a:t>MnO</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AF2D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panose="020B0604020202020204" pitchFamily="34" charset="0"/>
                        </a:rPr>
                        <a:t>0.09</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AF2D0"/>
                    </a:solidFill>
                  </a:tcPr>
                </a:tc>
                <a:tc>
                  <a:txBody>
                    <a:bodyPr/>
                    <a:lstStyle/>
                    <a:p>
                      <a:pPr algn="ctr" fontAlgn="ctr"/>
                      <a:r>
                        <a:rPr lang="en-US" sz="800" b="0" i="0" u="none" strike="noStrike" dirty="0">
                          <a:solidFill>
                            <a:srgbClr val="000000"/>
                          </a:solidFill>
                          <a:effectLst/>
                          <a:latin typeface="Arial" panose="020B0604020202020204" pitchFamily="34" charset="0"/>
                        </a:rPr>
                        <a:t>43</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AF2D0"/>
                    </a:solidFill>
                  </a:tcPr>
                </a:tc>
                <a:tc>
                  <a:txBody>
                    <a:bodyPr/>
                    <a:lstStyle/>
                    <a:p>
                      <a:pPr algn="ctr" fontAlgn="ctr"/>
                      <a:r>
                        <a:rPr lang="en-US" sz="800" b="0" i="0" u="none" strike="noStrike">
                          <a:solidFill>
                            <a:srgbClr val="000000"/>
                          </a:solidFill>
                          <a:effectLst/>
                          <a:latin typeface="Arial" panose="020B0604020202020204" pitchFamily="34" charset="0"/>
                        </a:rPr>
                        <a:t>-</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AF2D0"/>
                    </a:solidFill>
                  </a:tcPr>
                </a:tc>
                <a:tc>
                  <a:txBody>
                    <a:bodyPr/>
                    <a:lstStyle/>
                    <a:p>
                      <a:pPr algn="ctr" fontAlgn="ctr"/>
                      <a:r>
                        <a:rPr lang="en-US" sz="800" b="0" i="0" u="none" strike="noStrike">
                          <a:solidFill>
                            <a:srgbClr val="000000"/>
                          </a:solidFill>
                          <a:effectLst/>
                          <a:latin typeface="Arial" panose="020B0604020202020204" pitchFamily="34" charset="0"/>
                        </a:rPr>
                        <a:t>-</a:t>
                      </a:r>
                    </a:p>
                  </a:txBody>
                  <a:tcPr marL="5174" marR="5174" marT="5174"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1002815231"/>
                  </a:ext>
                </a:extLst>
              </a:tr>
              <a:tr h="175641">
                <a:tc>
                  <a:txBody>
                    <a:bodyPr/>
                    <a:lstStyle/>
                    <a:p>
                      <a:pPr algn="ctr" fontAlgn="ctr"/>
                      <a:r>
                        <a:rPr lang="en-US" sz="800" b="0" i="0" u="none" strike="noStrike">
                          <a:solidFill>
                            <a:srgbClr val="000000"/>
                          </a:solidFill>
                          <a:effectLst/>
                          <a:latin typeface="Arial" panose="020B0604020202020204" pitchFamily="34" charset="0"/>
                        </a:rPr>
                        <a:t>MnO</a:t>
                      </a:r>
                      <a:r>
                        <a:rPr lang="en-US" sz="800" b="0" i="0" u="none" strike="noStrike" baseline="-25000">
                          <a:solidFill>
                            <a:srgbClr val="000000"/>
                          </a:solidFill>
                          <a:effectLst/>
                          <a:latin typeface="Arial" panose="020B0604020202020204" pitchFamily="34" charset="0"/>
                        </a:rPr>
                        <a:t>2</a:t>
                      </a:r>
                      <a:endParaRPr lang="en-US" sz="800" b="0" i="0" u="none" strike="noStrike">
                        <a:solidFill>
                          <a:srgbClr val="000000"/>
                        </a:solidFill>
                        <a:effectLst/>
                        <a:latin typeface="Arial" panose="020B0604020202020204" pitchFamily="34" charset="0"/>
                      </a:endParaRPr>
                    </a:p>
                  </a:txBody>
                  <a:tcPr marL="5174" marR="5174" marT="51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dirty="0">
                          <a:solidFill>
                            <a:srgbClr val="000000"/>
                          </a:solidFill>
                          <a:effectLst/>
                          <a:latin typeface="Arial" panose="020B0604020202020204" pitchFamily="34" charset="0"/>
                        </a:rPr>
                        <a:t>-</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000000"/>
                          </a:solidFill>
                          <a:effectLst/>
                          <a:latin typeface="Arial" panose="020B0604020202020204" pitchFamily="34" charset="0"/>
                        </a:rPr>
                        <a:t>-</a:t>
                      </a:r>
                    </a:p>
                  </a:txBody>
                  <a:tcPr marL="5174" marR="5174" marT="517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l" fontAlgn="b"/>
                      <a:endParaRPr lang="en-US" sz="800" b="0" i="0" u="none" strike="noStrike">
                        <a:solidFill>
                          <a:srgbClr val="000000"/>
                        </a:solidFill>
                        <a:effectLst/>
                        <a:latin typeface="Arial" panose="020B0604020202020204" pitchFamily="34" charset="0"/>
                      </a:endParaRPr>
                    </a:p>
                  </a:txBody>
                  <a:tcPr marL="5174" marR="5174" marT="5174" marB="0" anchor="b">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800" b="0" i="0" u="none" strike="noStrike">
                        <a:solidFill>
                          <a:srgbClr val="000000"/>
                        </a:solidFill>
                        <a:effectLst/>
                        <a:latin typeface="Arial" panose="020B0604020202020204" pitchFamily="34" charset="0"/>
                      </a:endParaRPr>
                    </a:p>
                  </a:txBody>
                  <a:tcPr marL="5174" marR="5174" marT="5174"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303833984"/>
                  </a:ext>
                </a:extLst>
              </a:tr>
              <a:tr h="175641">
                <a:tc>
                  <a:txBody>
                    <a:bodyPr/>
                    <a:lstStyle/>
                    <a:p>
                      <a:pPr algn="ctr" fontAlgn="ctr"/>
                      <a:r>
                        <a:rPr lang="en-US" sz="800" b="0" i="0" u="none" strike="noStrike">
                          <a:solidFill>
                            <a:srgbClr val="000000"/>
                          </a:solidFill>
                          <a:effectLst/>
                          <a:latin typeface="Arial" panose="020B0604020202020204" pitchFamily="34" charset="0"/>
                        </a:rPr>
                        <a:t>MgO</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AF2D0"/>
                    </a:solidFill>
                  </a:tcPr>
                </a:tc>
                <a:tc>
                  <a:txBody>
                    <a:bodyPr/>
                    <a:lstStyle/>
                    <a:p>
                      <a:pPr algn="ctr" fontAlgn="ctr"/>
                      <a:r>
                        <a:rPr lang="en-US" sz="800" b="0" i="0" u="none" strike="noStrike" dirty="0">
                          <a:solidFill>
                            <a:srgbClr val="000000"/>
                          </a:solidFill>
                          <a:effectLst/>
                          <a:latin typeface="Arial" panose="020B0604020202020204" pitchFamily="34" charset="0"/>
                        </a:rPr>
                        <a:t>2.79</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AF2D0"/>
                    </a:solidFill>
                  </a:tcPr>
                </a:tc>
                <a:tc>
                  <a:txBody>
                    <a:bodyPr/>
                    <a:lstStyle/>
                    <a:p>
                      <a:pPr algn="ctr" fontAlgn="b"/>
                      <a:r>
                        <a:rPr lang="en-US" sz="800" b="0" i="0" u="none" strike="noStrike">
                          <a:solidFill>
                            <a:srgbClr val="000000"/>
                          </a:solidFill>
                          <a:effectLst/>
                          <a:latin typeface="Arial" panose="020B0604020202020204" pitchFamily="34" charset="0"/>
                        </a:rPr>
                        <a:t>-</a:t>
                      </a:r>
                    </a:p>
                  </a:txBody>
                  <a:tcPr marL="5174" marR="5174" marT="517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AF2D0"/>
                    </a:solidFill>
                  </a:tcPr>
                </a:tc>
                <a:tc>
                  <a:txBody>
                    <a:bodyPr/>
                    <a:lstStyle/>
                    <a:p>
                      <a:pPr algn="l" fontAlgn="b"/>
                      <a:endParaRPr lang="en-US" sz="800" b="0" i="0" u="none" strike="noStrike" dirty="0">
                        <a:solidFill>
                          <a:srgbClr val="000000"/>
                        </a:solidFill>
                        <a:effectLst/>
                        <a:latin typeface="Arial" panose="020B0604020202020204" pitchFamily="34" charset="0"/>
                      </a:endParaRPr>
                    </a:p>
                  </a:txBody>
                  <a:tcPr marL="5174" marR="5174" marT="5174"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endParaRPr lang="en-US" sz="800" b="0" i="0" u="none" strike="noStrike">
                        <a:solidFill>
                          <a:srgbClr val="000000"/>
                        </a:solidFill>
                        <a:effectLst/>
                        <a:latin typeface="Arial" panose="020B0604020202020204" pitchFamily="34" charset="0"/>
                      </a:endParaRPr>
                    </a:p>
                  </a:txBody>
                  <a:tcPr marL="5174" marR="5174" marT="5174" marB="0" anchor="b">
                    <a:lnL>
                      <a:noFill/>
                    </a:lnL>
                    <a:lnR>
                      <a:noFill/>
                    </a:lnR>
                    <a:lnT>
                      <a:noFill/>
                    </a:lnT>
                    <a:lnB>
                      <a:noFill/>
                    </a:lnB>
                    <a:noFill/>
                  </a:tcPr>
                </a:tc>
                <a:extLst>
                  <a:ext uri="{0D108BD9-81ED-4DB2-BD59-A6C34878D82A}">
                    <a16:rowId xmlns:a16="http://schemas.microsoft.com/office/drawing/2014/main" val="3278263743"/>
                  </a:ext>
                </a:extLst>
              </a:tr>
              <a:tr h="175641">
                <a:tc>
                  <a:txBody>
                    <a:bodyPr/>
                    <a:lstStyle/>
                    <a:p>
                      <a:pPr algn="ctr" fontAlgn="ctr"/>
                      <a:r>
                        <a:rPr lang="en-US" sz="800" b="0" i="0" u="none" strike="noStrike">
                          <a:solidFill>
                            <a:srgbClr val="000000"/>
                          </a:solidFill>
                          <a:effectLst/>
                          <a:latin typeface="Arial" panose="020B0604020202020204" pitchFamily="34" charset="0"/>
                        </a:rPr>
                        <a:t>CaO</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sz="800" b="0" i="0" u="none" strike="noStrike" dirty="0">
                          <a:solidFill>
                            <a:srgbClr val="000000"/>
                          </a:solidFill>
                          <a:effectLst/>
                          <a:latin typeface="Arial" panose="020B0604020202020204" pitchFamily="34" charset="0"/>
                        </a:rPr>
                        <a:t>2.33</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800" b="0" i="0" u="none" strike="noStrike">
                          <a:solidFill>
                            <a:srgbClr val="000000"/>
                          </a:solidFill>
                          <a:effectLst/>
                          <a:latin typeface="Arial" panose="020B0604020202020204" pitchFamily="34" charset="0"/>
                        </a:rPr>
                        <a:t>-</a:t>
                      </a:r>
                    </a:p>
                  </a:txBody>
                  <a:tcPr marL="5174" marR="5174" marT="517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l" fontAlgn="b"/>
                      <a:endParaRPr lang="en-US" sz="800" b="0" i="0" u="none" strike="noStrike">
                        <a:solidFill>
                          <a:srgbClr val="000000"/>
                        </a:solidFill>
                        <a:effectLst/>
                        <a:latin typeface="Arial" panose="020B0604020202020204" pitchFamily="34" charset="0"/>
                      </a:endParaRPr>
                    </a:p>
                  </a:txBody>
                  <a:tcPr marL="5174" marR="5174" marT="5174"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endParaRPr lang="en-US" sz="800" b="0" i="0" u="none" strike="noStrike">
                        <a:solidFill>
                          <a:srgbClr val="000000"/>
                        </a:solidFill>
                        <a:effectLst/>
                        <a:latin typeface="Arial" panose="020B0604020202020204" pitchFamily="34" charset="0"/>
                      </a:endParaRPr>
                    </a:p>
                  </a:txBody>
                  <a:tcPr marL="5174" marR="5174" marT="5174" marB="0" anchor="b">
                    <a:lnL>
                      <a:noFill/>
                    </a:lnL>
                    <a:lnR>
                      <a:noFill/>
                    </a:lnR>
                    <a:lnT>
                      <a:noFill/>
                    </a:lnT>
                    <a:lnB>
                      <a:noFill/>
                    </a:lnB>
                    <a:noFill/>
                  </a:tcPr>
                </a:tc>
                <a:extLst>
                  <a:ext uri="{0D108BD9-81ED-4DB2-BD59-A6C34878D82A}">
                    <a16:rowId xmlns:a16="http://schemas.microsoft.com/office/drawing/2014/main" val="3395570201"/>
                  </a:ext>
                </a:extLst>
              </a:tr>
              <a:tr h="175641">
                <a:tc>
                  <a:txBody>
                    <a:bodyPr/>
                    <a:lstStyle/>
                    <a:p>
                      <a:pPr algn="ctr" fontAlgn="ctr"/>
                      <a:r>
                        <a:rPr lang="en-US" sz="800" b="0" i="0" u="none" strike="noStrike">
                          <a:solidFill>
                            <a:srgbClr val="000000"/>
                          </a:solidFill>
                          <a:effectLst/>
                          <a:latin typeface="Arial" panose="020B0604020202020204" pitchFamily="34" charset="0"/>
                        </a:rPr>
                        <a:t>Na</a:t>
                      </a:r>
                      <a:r>
                        <a:rPr lang="en-US" sz="800" b="0" i="0" u="none" strike="noStrike" baseline="-25000">
                          <a:solidFill>
                            <a:srgbClr val="000000"/>
                          </a:solidFill>
                          <a:effectLst/>
                          <a:latin typeface="Arial" panose="020B0604020202020204" pitchFamily="34" charset="0"/>
                        </a:rPr>
                        <a:t>2</a:t>
                      </a:r>
                      <a:r>
                        <a:rPr lang="en-US" sz="800" b="0" i="0" u="none" strike="noStrike">
                          <a:solidFill>
                            <a:srgbClr val="000000"/>
                          </a:solidFill>
                          <a:effectLst/>
                          <a:latin typeface="Arial" panose="020B0604020202020204" pitchFamily="34" charset="0"/>
                        </a:rPr>
                        <a:t>O</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AF2D0"/>
                    </a:solidFill>
                  </a:tcPr>
                </a:tc>
                <a:tc>
                  <a:txBody>
                    <a:bodyPr/>
                    <a:lstStyle/>
                    <a:p>
                      <a:pPr algn="ctr" fontAlgn="ctr"/>
                      <a:r>
                        <a:rPr lang="en-US" sz="800" b="0" i="0" u="none" strike="noStrike" dirty="0">
                          <a:solidFill>
                            <a:srgbClr val="000000"/>
                          </a:solidFill>
                          <a:effectLst/>
                          <a:latin typeface="Arial" panose="020B0604020202020204" pitchFamily="34" charset="0"/>
                        </a:rPr>
                        <a:t>1.21</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AF2D0"/>
                    </a:solidFill>
                  </a:tcPr>
                </a:tc>
                <a:tc>
                  <a:txBody>
                    <a:bodyPr/>
                    <a:lstStyle/>
                    <a:p>
                      <a:pPr algn="ctr" fontAlgn="b"/>
                      <a:r>
                        <a:rPr lang="en-US" sz="800" b="0" i="0" u="none" strike="noStrike">
                          <a:solidFill>
                            <a:srgbClr val="000000"/>
                          </a:solidFill>
                          <a:effectLst/>
                          <a:latin typeface="Arial" panose="020B0604020202020204" pitchFamily="34" charset="0"/>
                        </a:rPr>
                        <a:t>-</a:t>
                      </a:r>
                    </a:p>
                  </a:txBody>
                  <a:tcPr marL="5174" marR="5174" marT="517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AF2D0"/>
                    </a:solidFill>
                  </a:tcPr>
                </a:tc>
                <a:tc>
                  <a:txBody>
                    <a:bodyPr/>
                    <a:lstStyle/>
                    <a:p>
                      <a:pPr algn="l" fontAlgn="b"/>
                      <a:endParaRPr lang="en-US" sz="800" b="0" i="0" u="none" strike="noStrike">
                        <a:solidFill>
                          <a:srgbClr val="000000"/>
                        </a:solidFill>
                        <a:effectLst/>
                        <a:latin typeface="Arial" panose="020B0604020202020204" pitchFamily="34" charset="0"/>
                      </a:endParaRPr>
                    </a:p>
                  </a:txBody>
                  <a:tcPr marL="5174" marR="5174" marT="5174"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endParaRPr lang="en-US" sz="800" b="0" i="0" u="none" strike="noStrike">
                        <a:solidFill>
                          <a:srgbClr val="000000"/>
                        </a:solidFill>
                        <a:effectLst/>
                        <a:latin typeface="Arial" panose="020B0604020202020204" pitchFamily="34" charset="0"/>
                      </a:endParaRPr>
                    </a:p>
                  </a:txBody>
                  <a:tcPr marL="5174" marR="5174" marT="5174" marB="0" anchor="b">
                    <a:lnL>
                      <a:noFill/>
                    </a:lnL>
                    <a:lnR>
                      <a:noFill/>
                    </a:lnR>
                    <a:lnT>
                      <a:noFill/>
                    </a:lnT>
                    <a:lnB>
                      <a:noFill/>
                    </a:lnB>
                    <a:noFill/>
                  </a:tcPr>
                </a:tc>
                <a:extLst>
                  <a:ext uri="{0D108BD9-81ED-4DB2-BD59-A6C34878D82A}">
                    <a16:rowId xmlns:a16="http://schemas.microsoft.com/office/drawing/2014/main" val="1947615400"/>
                  </a:ext>
                </a:extLst>
              </a:tr>
              <a:tr h="142260">
                <a:tc>
                  <a:txBody>
                    <a:bodyPr/>
                    <a:lstStyle/>
                    <a:p>
                      <a:pPr algn="ctr" fontAlgn="ctr"/>
                      <a:r>
                        <a:rPr lang="en-US" sz="800" b="0" i="0" u="none" strike="noStrike">
                          <a:solidFill>
                            <a:srgbClr val="000000"/>
                          </a:solidFill>
                          <a:effectLst/>
                          <a:latin typeface="Arial" panose="020B0604020202020204" pitchFamily="34" charset="0"/>
                        </a:rPr>
                        <a:t>K</a:t>
                      </a:r>
                      <a:r>
                        <a:rPr lang="en-US" sz="800" b="0" i="0" u="none" strike="noStrike" baseline="-25000">
                          <a:solidFill>
                            <a:srgbClr val="000000"/>
                          </a:solidFill>
                          <a:effectLst/>
                          <a:latin typeface="Arial" panose="020B0604020202020204" pitchFamily="34" charset="0"/>
                        </a:rPr>
                        <a:t>2</a:t>
                      </a:r>
                      <a:r>
                        <a:rPr lang="en-US" sz="800" b="0" i="0" u="none" strike="noStrike">
                          <a:solidFill>
                            <a:srgbClr val="000000"/>
                          </a:solidFill>
                          <a:effectLst/>
                          <a:latin typeface="Arial" panose="020B0604020202020204" pitchFamily="34" charset="0"/>
                        </a:rPr>
                        <a:t>O</a:t>
                      </a:r>
                    </a:p>
                  </a:txBody>
                  <a:tcPr marL="5174" marR="5174" marT="51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dirty="0">
                          <a:solidFill>
                            <a:srgbClr val="000000"/>
                          </a:solidFill>
                          <a:effectLst/>
                          <a:latin typeface="Arial" panose="020B0604020202020204" pitchFamily="34" charset="0"/>
                        </a:rPr>
                        <a:t>3.67</a:t>
                      </a:r>
                    </a:p>
                  </a:txBody>
                  <a:tcPr marL="5174" marR="5174" marT="5174"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US" sz="800" b="0" i="0" u="none" strike="noStrike" dirty="0">
                          <a:solidFill>
                            <a:srgbClr val="000000"/>
                          </a:solidFill>
                          <a:effectLst/>
                          <a:latin typeface="Arial" panose="020B0604020202020204" pitchFamily="34" charset="0"/>
                        </a:rPr>
                        <a:t>-</a:t>
                      </a:r>
                    </a:p>
                  </a:txBody>
                  <a:tcPr marL="5174" marR="5174" marT="517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fontAlgn="b"/>
                      <a:endParaRPr lang="en-US" sz="800" b="0" i="0" u="none" strike="noStrike" dirty="0">
                        <a:solidFill>
                          <a:srgbClr val="000000"/>
                        </a:solidFill>
                        <a:effectLst/>
                        <a:latin typeface="Arial" panose="020B0604020202020204" pitchFamily="34" charset="0"/>
                      </a:endParaRPr>
                    </a:p>
                  </a:txBody>
                  <a:tcPr marL="5174" marR="5174" marT="5174"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endParaRPr lang="en-US" sz="800" b="0" i="0" u="none" strike="noStrike" dirty="0">
                        <a:solidFill>
                          <a:srgbClr val="000000"/>
                        </a:solidFill>
                        <a:effectLst/>
                        <a:latin typeface="Arial" panose="020B0604020202020204" pitchFamily="34" charset="0"/>
                      </a:endParaRPr>
                    </a:p>
                  </a:txBody>
                  <a:tcPr marL="5174" marR="5174" marT="5174" marB="0" anchor="b">
                    <a:lnL>
                      <a:noFill/>
                    </a:lnL>
                    <a:lnR>
                      <a:noFill/>
                    </a:lnR>
                    <a:lnT>
                      <a:noFill/>
                    </a:lnT>
                    <a:lnB>
                      <a:noFill/>
                    </a:lnB>
                    <a:noFill/>
                  </a:tcPr>
                </a:tc>
                <a:extLst>
                  <a:ext uri="{0D108BD9-81ED-4DB2-BD59-A6C34878D82A}">
                    <a16:rowId xmlns:a16="http://schemas.microsoft.com/office/drawing/2014/main" val="1620048570"/>
                  </a:ext>
                </a:extLst>
              </a:tr>
            </a:tbl>
          </a:graphicData>
        </a:graphic>
      </p:graphicFrame>
      <p:cxnSp>
        <p:nvCxnSpPr>
          <p:cNvPr id="11" name="Straight Connector 10">
            <a:extLst>
              <a:ext uri="{FF2B5EF4-FFF2-40B4-BE49-F238E27FC236}">
                <a16:creationId xmlns:a16="http://schemas.microsoft.com/office/drawing/2014/main" id="{938E4F2C-8593-5927-A557-A49D1C03141F}"/>
              </a:ext>
            </a:extLst>
          </p:cNvPr>
          <p:cNvCxnSpPr>
            <a:cxnSpLocks/>
          </p:cNvCxnSpPr>
          <p:nvPr/>
        </p:nvCxnSpPr>
        <p:spPr>
          <a:xfrm>
            <a:off x="10471336" y="6674535"/>
            <a:ext cx="1496202"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04BC1F1-5453-2665-18DC-C3849550F752}"/>
              </a:ext>
            </a:extLst>
          </p:cNvPr>
          <p:cNvSpPr txBox="1"/>
          <p:nvPr/>
        </p:nvSpPr>
        <p:spPr>
          <a:xfrm>
            <a:off x="10753605" y="6253885"/>
            <a:ext cx="931665" cy="369332"/>
          </a:xfrm>
          <a:prstGeom prst="rect">
            <a:avLst/>
          </a:prstGeom>
          <a:noFill/>
        </p:spPr>
        <p:txBody>
          <a:bodyPr wrap="none" rtlCol="0">
            <a:spAutoFit/>
          </a:bodyPr>
          <a:lstStyle/>
          <a:p>
            <a:r>
              <a:rPr lang="en-US" dirty="0">
                <a:solidFill>
                  <a:schemeClr val="bg1"/>
                </a:solidFill>
              </a:rPr>
              <a:t>300 </a:t>
            </a:r>
            <a:r>
              <a:rPr lang="en-US" dirty="0">
                <a:solidFill>
                  <a:schemeClr val="bg1"/>
                </a:solidFill>
                <a:latin typeface="Symbol" panose="05050102010706020507" pitchFamily="18" charset="2"/>
              </a:rPr>
              <a:t>m</a:t>
            </a:r>
            <a:r>
              <a:rPr lang="en-US" dirty="0">
                <a:solidFill>
                  <a:schemeClr val="bg1"/>
                </a:solidFill>
              </a:rPr>
              <a:t>m</a:t>
            </a:r>
          </a:p>
        </p:txBody>
      </p:sp>
      <p:sp>
        <p:nvSpPr>
          <p:cNvPr id="13" name="TextBox 12">
            <a:extLst>
              <a:ext uri="{FF2B5EF4-FFF2-40B4-BE49-F238E27FC236}">
                <a16:creationId xmlns:a16="http://schemas.microsoft.com/office/drawing/2014/main" id="{96835D3B-969C-7E5F-644D-25B8512D3831}"/>
              </a:ext>
            </a:extLst>
          </p:cNvPr>
          <p:cNvSpPr txBox="1"/>
          <p:nvPr/>
        </p:nvSpPr>
        <p:spPr>
          <a:xfrm>
            <a:off x="193481" y="817810"/>
            <a:ext cx="4333483" cy="646331"/>
          </a:xfrm>
          <a:prstGeom prst="rect">
            <a:avLst/>
          </a:prstGeom>
          <a:noFill/>
        </p:spPr>
        <p:txBody>
          <a:bodyPr wrap="square" rtlCol="0">
            <a:spAutoFit/>
          </a:bodyPr>
          <a:lstStyle/>
          <a:p>
            <a:r>
              <a:rPr lang="en-US" dirty="0"/>
              <a:t>Effects on nucleation density and crystal size in synthesized garnet</a:t>
            </a:r>
          </a:p>
        </p:txBody>
      </p:sp>
      <p:sp>
        <p:nvSpPr>
          <p:cNvPr id="14" name="TextBox 13">
            <a:extLst>
              <a:ext uri="{FF2B5EF4-FFF2-40B4-BE49-F238E27FC236}">
                <a16:creationId xmlns:a16="http://schemas.microsoft.com/office/drawing/2014/main" id="{C08B865E-C869-7CDD-AF2E-8D30CD3184A1}"/>
              </a:ext>
            </a:extLst>
          </p:cNvPr>
          <p:cNvSpPr txBox="1"/>
          <p:nvPr/>
        </p:nvSpPr>
        <p:spPr>
          <a:xfrm>
            <a:off x="193" y="0"/>
            <a:ext cx="4720061" cy="830997"/>
          </a:xfrm>
          <a:prstGeom prst="rect">
            <a:avLst/>
          </a:prstGeom>
          <a:noFill/>
        </p:spPr>
        <p:txBody>
          <a:bodyPr wrap="square" rtlCol="0">
            <a:spAutoFit/>
          </a:bodyPr>
          <a:lstStyle/>
          <a:p>
            <a:r>
              <a:rPr lang="en-US" sz="2400" dirty="0"/>
              <a:t>Hydrothermal Crystallization of real rock compositions</a:t>
            </a:r>
          </a:p>
        </p:txBody>
      </p:sp>
      <p:sp>
        <p:nvSpPr>
          <p:cNvPr id="19" name="TextBox 18">
            <a:extLst>
              <a:ext uri="{FF2B5EF4-FFF2-40B4-BE49-F238E27FC236}">
                <a16:creationId xmlns:a16="http://schemas.microsoft.com/office/drawing/2014/main" id="{A4146357-54A4-B786-A05C-413C794374FF}"/>
              </a:ext>
            </a:extLst>
          </p:cNvPr>
          <p:cNvSpPr txBox="1"/>
          <p:nvPr/>
        </p:nvSpPr>
        <p:spPr>
          <a:xfrm>
            <a:off x="8700739" y="0"/>
            <a:ext cx="1549335" cy="369332"/>
          </a:xfrm>
          <a:prstGeom prst="rect">
            <a:avLst/>
          </a:prstGeom>
          <a:noFill/>
        </p:spPr>
        <p:txBody>
          <a:bodyPr wrap="none" rtlCol="0">
            <a:spAutoFit/>
          </a:bodyPr>
          <a:lstStyle/>
          <a:p>
            <a:r>
              <a:rPr lang="en-US" dirty="0">
                <a:solidFill>
                  <a:schemeClr val="bg1"/>
                </a:solidFill>
              </a:rPr>
              <a:t>Fe</a:t>
            </a:r>
            <a:r>
              <a:rPr lang="en-US" baseline="30000" dirty="0">
                <a:solidFill>
                  <a:schemeClr val="bg1"/>
                </a:solidFill>
              </a:rPr>
              <a:t>2+</a:t>
            </a:r>
            <a:r>
              <a:rPr lang="en-US" dirty="0">
                <a:solidFill>
                  <a:schemeClr val="bg1"/>
                </a:solidFill>
              </a:rPr>
              <a:t> and Fe3</a:t>
            </a:r>
            <a:r>
              <a:rPr lang="en-US" baseline="30000" dirty="0">
                <a:solidFill>
                  <a:schemeClr val="bg1"/>
                </a:solidFill>
              </a:rPr>
              <a:t>+</a:t>
            </a:r>
          </a:p>
        </p:txBody>
      </p:sp>
      <p:grpSp>
        <p:nvGrpSpPr>
          <p:cNvPr id="18" name="Group 17">
            <a:extLst>
              <a:ext uri="{FF2B5EF4-FFF2-40B4-BE49-F238E27FC236}">
                <a16:creationId xmlns:a16="http://schemas.microsoft.com/office/drawing/2014/main" id="{1152EDA5-600A-58BA-6A07-43FECF88B9A9}"/>
              </a:ext>
            </a:extLst>
          </p:cNvPr>
          <p:cNvGrpSpPr/>
          <p:nvPr/>
        </p:nvGrpSpPr>
        <p:grpSpPr>
          <a:xfrm>
            <a:off x="4292598" y="-18397"/>
            <a:ext cx="4375341" cy="6847731"/>
            <a:chOff x="4190998" y="705030"/>
            <a:chExt cx="3961797" cy="6200504"/>
          </a:xfrm>
        </p:grpSpPr>
        <p:pic>
          <p:nvPicPr>
            <p:cNvPr id="10" name="Picture 9" descr="A collage of different images of a cell&#10;&#10;Description automatically generated">
              <a:extLst>
                <a:ext uri="{FF2B5EF4-FFF2-40B4-BE49-F238E27FC236}">
                  <a16:creationId xmlns:a16="http://schemas.microsoft.com/office/drawing/2014/main" id="{A64F2ECE-D561-F08E-FACE-3A570FADE917}"/>
                </a:ext>
              </a:extLst>
            </p:cNvPr>
            <p:cNvPicPr>
              <a:picLocks noChangeAspect="1"/>
            </p:cNvPicPr>
            <p:nvPr/>
          </p:nvPicPr>
          <p:blipFill>
            <a:blip r:embed="rId5">
              <a:extLst>
                <a:ext uri="{28A0092B-C50C-407E-A947-70E740481C1C}">
                  <a14:useLocalDpi xmlns:a14="http://schemas.microsoft.com/office/drawing/2010/main" val="0"/>
                </a:ext>
              </a:extLst>
            </a:blip>
            <a:srcRect l="71796" t="3095" r="1598" b="8997"/>
            <a:stretch/>
          </p:blipFill>
          <p:spPr>
            <a:xfrm>
              <a:off x="4190998" y="705030"/>
              <a:ext cx="3961797" cy="6200504"/>
            </a:xfrm>
            <a:prstGeom prst="rect">
              <a:avLst/>
            </a:prstGeom>
          </p:spPr>
        </p:pic>
        <p:sp>
          <p:nvSpPr>
            <p:cNvPr id="16" name="TextBox 15">
              <a:extLst>
                <a:ext uri="{FF2B5EF4-FFF2-40B4-BE49-F238E27FC236}">
                  <a16:creationId xmlns:a16="http://schemas.microsoft.com/office/drawing/2014/main" id="{17B90FCD-79C5-E2B9-3E16-1C6A8FAF07DC}"/>
                </a:ext>
              </a:extLst>
            </p:cNvPr>
            <p:cNvSpPr txBox="1"/>
            <p:nvPr/>
          </p:nvSpPr>
          <p:spPr>
            <a:xfrm>
              <a:off x="4198311" y="3195622"/>
              <a:ext cx="798262" cy="517120"/>
            </a:xfrm>
            <a:prstGeom prst="rect">
              <a:avLst/>
            </a:prstGeom>
            <a:noFill/>
          </p:spPr>
          <p:txBody>
            <a:bodyPr wrap="none" rtlCol="0">
              <a:spAutoFit/>
            </a:bodyPr>
            <a:lstStyle/>
            <a:p>
              <a:r>
                <a:rPr lang="en-US" dirty="0"/>
                <a:t>Fe</a:t>
              </a:r>
              <a:r>
                <a:rPr lang="en-US" baseline="30000" dirty="0"/>
                <a:t>2+</a:t>
              </a:r>
            </a:p>
          </p:txBody>
        </p:sp>
        <p:sp>
          <p:nvSpPr>
            <p:cNvPr id="17" name="TextBox 16">
              <a:extLst>
                <a:ext uri="{FF2B5EF4-FFF2-40B4-BE49-F238E27FC236}">
                  <a16:creationId xmlns:a16="http://schemas.microsoft.com/office/drawing/2014/main" id="{8589C9AD-D08D-1FD1-DB32-853F9F28D907}"/>
                </a:ext>
              </a:extLst>
            </p:cNvPr>
            <p:cNvSpPr txBox="1"/>
            <p:nvPr/>
          </p:nvSpPr>
          <p:spPr>
            <a:xfrm>
              <a:off x="4198311" y="3843940"/>
              <a:ext cx="1465979" cy="369332"/>
            </a:xfrm>
            <a:prstGeom prst="rect">
              <a:avLst/>
            </a:prstGeom>
            <a:noFill/>
          </p:spPr>
          <p:txBody>
            <a:bodyPr wrap="none" rtlCol="0">
              <a:spAutoFit/>
            </a:bodyPr>
            <a:lstStyle/>
            <a:p>
              <a:r>
                <a:rPr lang="en-US" dirty="0"/>
                <a:t>Fe</a:t>
              </a:r>
              <a:r>
                <a:rPr lang="en-US" baseline="30000" dirty="0"/>
                <a:t>2+</a:t>
              </a:r>
              <a:r>
                <a:rPr lang="en-US" dirty="0"/>
                <a:t> and Fe</a:t>
              </a:r>
              <a:r>
                <a:rPr lang="en-US" baseline="30000" dirty="0"/>
                <a:t>3+</a:t>
              </a:r>
            </a:p>
          </p:txBody>
        </p:sp>
        <p:cxnSp>
          <p:nvCxnSpPr>
            <p:cNvPr id="22" name="Straight Connector 21">
              <a:extLst>
                <a:ext uri="{FF2B5EF4-FFF2-40B4-BE49-F238E27FC236}">
                  <a16:creationId xmlns:a16="http://schemas.microsoft.com/office/drawing/2014/main" id="{32D9ECE1-3040-D4B1-35E9-6A81DC4C7BB9}"/>
                </a:ext>
              </a:extLst>
            </p:cNvPr>
            <p:cNvCxnSpPr>
              <a:cxnSpLocks/>
            </p:cNvCxnSpPr>
            <p:nvPr/>
          </p:nvCxnSpPr>
          <p:spPr>
            <a:xfrm>
              <a:off x="7513199" y="4205325"/>
              <a:ext cx="26246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A88E1515-89DB-AFD3-9748-6C60DC36B407}"/>
                </a:ext>
              </a:extLst>
            </p:cNvPr>
            <p:cNvSpPr txBox="1"/>
            <p:nvPr/>
          </p:nvSpPr>
          <p:spPr>
            <a:xfrm>
              <a:off x="7240315" y="3807388"/>
              <a:ext cx="808235" cy="369332"/>
            </a:xfrm>
            <a:prstGeom prst="rect">
              <a:avLst/>
            </a:prstGeom>
            <a:noFill/>
          </p:spPr>
          <p:txBody>
            <a:bodyPr wrap="none" rtlCol="0">
              <a:spAutoFit/>
            </a:bodyPr>
            <a:lstStyle/>
            <a:p>
              <a:r>
                <a:rPr lang="en-US" dirty="0"/>
                <a:t>20 </a:t>
              </a:r>
              <a:r>
                <a:rPr lang="en-US" dirty="0">
                  <a:latin typeface="Symbol" panose="05050102010706020507" pitchFamily="18" charset="2"/>
                </a:rPr>
                <a:t>m</a:t>
              </a:r>
              <a:r>
                <a:rPr lang="en-US" dirty="0"/>
                <a:t>m</a:t>
              </a:r>
            </a:p>
          </p:txBody>
        </p:sp>
        <p:cxnSp>
          <p:nvCxnSpPr>
            <p:cNvPr id="24" name="Straight Connector 23">
              <a:extLst>
                <a:ext uri="{FF2B5EF4-FFF2-40B4-BE49-F238E27FC236}">
                  <a16:creationId xmlns:a16="http://schemas.microsoft.com/office/drawing/2014/main" id="{BEF4F46A-D612-85B3-3732-8A51D2ED5091}"/>
                </a:ext>
              </a:extLst>
            </p:cNvPr>
            <p:cNvCxnSpPr>
              <a:cxnSpLocks/>
            </p:cNvCxnSpPr>
            <p:nvPr/>
          </p:nvCxnSpPr>
          <p:spPr>
            <a:xfrm>
              <a:off x="7513199" y="3543303"/>
              <a:ext cx="26246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FC54C954-EB0A-8F29-33E2-FE1DB56BAB36}"/>
                </a:ext>
              </a:extLst>
            </p:cNvPr>
            <p:cNvSpPr txBox="1"/>
            <p:nvPr/>
          </p:nvSpPr>
          <p:spPr>
            <a:xfrm>
              <a:off x="7240315" y="3145366"/>
              <a:ext cx="808235" cy="369332"/>
            </a:xfrm>
            <a:prstGeom prst="rect">
              <a:avLst/>
            </a:prstGeom>
            <a:solidFill>
              <a:srgbClr val="899A9A"/>
            </a:solidFill>
          </p:spPr>
          <p:txBody>
            <a:bodyPr wrap="none" rtlCol="0">
              <a:spAutoFit/>
            </a:bodyPr>
            <a:lstStyle/>
            <a:p>
              <a:r>
                <a:rPr lang="en-US" dirty="0"/>
                <a:t>20 </a:t>
              </a:r>
              <a:r>
                <a:rPr lang="en-US" dirty="0">
                  <a:latin typeface="Symbol" panose="05050102010706020507" pitchFamily="18" charset="2"/>
                </a:rPr>
                <a:t>m</a:t>
              </a:r>
              <a:r>
                <a:rPr lang="en-US" dirty="0"/>
                <a:t>m</a:t>
              </a:r>
            </a:p>
          </p:txBody>
        </p:sp>
      </p:grpSp>
      <p:sp>
        <p:nvSpPr>
          <p:cNvPr id="8" name="Line 15">
            <a:extLst>
              <a:ext uri="{FF2B5EF4-FFF2-40B4-BE49-F238E27FC236}">
                <a16:creationId xmlns:a16="http://schemas.microsoft.com/office/drawing/2014/main" id="{AB9C5072-8712-4072-92EC-3EB5BD088330}"/>
              </a:ext>
            </a:extLst>
          </p:cNvPr>
          <p:cNvSpPr>
            <a:spLocks noChangeShapeType="1"/>
          </p:cNvSpPr>
          <p:nvPr/>
        </p:nvSpPr>
        <p:spPr bwMode="auto">
          <a:xfrm>
            <a:off x="0" y="779943"/>
            <a:ext cx="419061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F837FC1-3C1C-D257-4B5E-4881BFDE3DF7}"/>
              </a:ext>
            </a:extLst>
          </p:cNvPr>
          <p:cNvSpPr txBox="1"/>
          <p:nvPr/>
        </p:nvSpPr>
        <p:spPr>
          <a:xfrm>
            <a:off x="10996175" y="95083"/>
            <a:ext cx="1034863" cy="923330"/>
          </a:xfrm>
          <a:prstGeom prst="rect">
            <a:avLst/>
          </a:prstGeom>
          <a:noFill/>
        </p:spPr>
        <p:txBody>
          <a:bodyPr wrap="square" rtlCol="0">
            <a:spAutoFit/>
          </a:bodyPr>
          <a:lstStyle/>
          <a:p>
            <a:r>
              <a:rPr lang="en-US" dirty="0">
                <a:solidFill>
                  <a:schemeClr val="bg1"/>
                </a:solidFill>
              </a:rPr>
              <a:t>Quartz + feldspar matrix</a:t>
            </a:r>
          </a:p>
        </p:txBody>
      </p:sp>
    </p:spTree>
    <p:extLst>
      <p:ext uri="{BB962C8B-B14F-4D97-AF65-F5344CB8AC3E}">
        <p14:creationId xmlns:p14="http://schemas.microsoft.com/office/powerpoint/2010/main" val="273295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6EA05C-3DBF-4FCB-FE37-AACDA6628A26}"/>
              </a:ext>
            </a:extLst>
          </p:cNvPr>
          <p:cNvSpPr txBox="1"/>
          <p:nvPr/>
        </p:nvSpPr>
        <p:spPr>
          <a:xfrm>
            <a:off x="345989" y="197708"/>
            <a:ext cx="1261884" cy="523220"/>
          </a:xfrm>
          <a:prstGeom prst="rect">
            <a:avLst/>
          </a:prstGeom>
          <a:noFill/>
        </p:spPr>
        <p:txBody>
          <a:bodyPr wrap="none" rtlCol="0">
            <a:spAutoFit/>
          </a:bodyPr>
          <a:lstStyle/>
          <a:p>
            <a:r>
              <a:rPr lang="en-US" sz="2800" dirty="0">
                <a:solidFill>
                  <a:srgbClr val="00B0F0"/>
                </a:solidFill>
              </a:rPr>
              <a:t>Outline</a:t>
            </a:r>
          </a:p>
        </p:txBody>
      </p:sp>
      <p:sp>
        <p:nvSpPr>
          <p:cNvPr id="3" name="TextBox 2">
            <a:extLst>
              <a:ext uri="{FF2B5EF4-FFF2-40B4-BE49-F238E27FC236}">
                <a16:creationId xmlns:a16="http://schemas.microsoft.com/office/drawing/2014/main" id="{0B4523AF-951B-C664-5B74-C0F91EFDA853}"/>
              </a:ext>
            </a:extLst>
          </p:cNvPr>
          <p:cNvSpPr txBox="1"/>
          <p:nvPr/>
        </p:nvSpPr>
        <p:spPr>
          <a:xfrm>
            <a:off x="370703" y="790830"/>
            <a:ext cx="5691238" cy="5678478"/>
          </a:xfrm>
          <a:prstGeom prst="rect">
            <a:avLst/>
          </a:prstGeom>
          <a:noFill/>
        </p:spPr>
        <p:txBody>
          <a:bodyPr wrap="none" rtlCol="0">
            <a:spAutoFit/>
          </a:bodyPr>
          <a:lstStyle/>
          <a:p>
            <a:pPr>
              <a:spcAft>
                <a:spcPts val="600"/>
              </a:spcAft>
            </a:pPr>
            <a:r>
              <a:rPr lang="en-US" u="sng" dirty="0">
                <a:solidFill>
                  <a:schemeClr val="bg1"/>
                </a:solidFill>
              </a:rPr>
              <a:t>Types of crystallization</a:t>
            </a:r>
          </a:p>
          <a:p>
            <a:pPr marL="285750" indent="-285750">
              <a:spcAft>
                <a:spcPts val="600"/>
              </a:spcAft>
              <a:buFont typeface="Arial" panose="020B0604020202020204" pitchFamily="34" charset="0"/>
              <a:buChar char="•"/>
            </a:pPr>
            <a:r>
              <a:rPr lang="en-US" dirty="0">
                <a:solidFill>
                  <a:schemeClr val="bg1"/>
                </a:solidFill>
              </a:rPr>
              <a:t>Melt crystallization</a:t>
            </a:r>
          </a:p>
          <a:p>
            <a:pPr marL="285750" indent="-285750">
              <a:spcAft>
                <a:spcPts val="600"/>
              </a:spcAft>
              <a:buFont typeface="Arial" panose="020B0604020202020204" pitchFamily="34" charset="0"/>
              <a:buChar char="•"/>
            </a:pPr>
            <a:r>
              <a:rPr lang="en-US" dirty="0">
                <a:solidFill>
                  <a:schemeClr val="bg1"/>
                </a:solidFill>
              </a:rPr>
              <a:t>Solid-state crystallization</a:t>
            </a:r>
          </a:p>
          <a:p>
            <a:pPr marL="285750" indent="-285750">
              <a:spcAft>
                <a:spcPts val="600"/>
              </a:spcAft>
              <a:buFont typeface="Arial" panose="020B0604020202020204" pitchFamily="34" charset="0"/>
              <a:buChar char="•"/>
            </a:pPr>
            <a:r>
              <a:rPr lang="en-US" dirty="0">
                <a:solidFill>
                  <a:schemeClr val="bg1"/>
                </a:solidFill>
              </a:rPr>
              <a:t>Flux crystallization</a:t>
            </a:r>
          </a:p>
          <a:p>
            <a:pPr marL="285750" indent="-285750">
              <a:spcAft>
                <a:spcPts val="600"/>
              </a:spcAft>
              <a:buFont typeface="Arial" panose="020B0604020202020204" pitchFamily="34" charset="0"/>
              <a:buChar char="•"/>
            </a:pPr>
            <a:r>
              <a:rPr lang="en-US" dirty="0">
                <a:solidFill>
                  <a:schemeClr val="bg1"/>
                </a:solidFill>
              </a:rPr>
              <a:t>Hydrothermal crystallization</a:t>
            </a:r>
          </a:p>
          <a:p>
            <a:pPr>
              <a:spcAft>
                <a:spcPts val="600"/>
              </a:spcAft>
            </a:pPr>
            <a:r>
              <a:rPr lang="en-US" u="sng" dirty="0">
                <a:solidFill>
                  <a:schemeClr val="bg1"/>
                </a:solidFill>
              </a:rPr>
              <a:t>Chemical and physical characterization</a:t>
            </a:r>
          </a:p>
          <a:p>
            <a:pPr marL="285750" indent="-285750">
              <a:spcAft>
                <a:spcPts val="600"/>
              </a:spcAft>
              <a:buFont typeface="Arial" panose="020B0604020202020204" pitchFamily="34" charset="0"/>
              <a:buChar char="•"/>
            </a:pPr>
            <a:r>
              <a:rPr lang="en-US" dirty="0">
                <a:solidFill>
                  <a:schemeClr val="bg1"/>
                </a:solidFill>
              </a:rPr>
              <a:t>Electron microscopy and X-ray analysis</a:t>
            </a:r>
          </a:p>
          <a:p>
            <a:pPr marL="285750" indent="-285750">
              <a:spcAft>
                <a:spcPts val="600"/>
              </a:spcAft>
              <a:buFont typeface="Arial" panose="020B0604020202020204" pitchFamily="34" charset="0"/>
              <a:buChar char="•"/>
            </a:pPr>
            <a:r>
              <a:rPr lang="en-US" dirty="0">
                <a:solidFill>
                  <a:schemeClr val="bg1"/>
                </a:solidFill>
              </a:rPr>
              <a:t>Vibrational spectroscopy (FTIR and Raman)</a:t>
            </a:r>
          </a:p>
          <a:p>
            <a:pPr marL="285750" indent="-285750">
              <a:spcAft>
                <a:spcPts val="600"/>
              </a:spcAft>
              <a:buFont typeface="Arial" panose="020B0604020202020204" pitchFamily="34" charset="0"/>
              <a:buChar char="•"/>
            </a:pPr>
            <a:r>
              <a:rPr lang="en-US" dirty="0">
                <a:solidFill>
                  <a:schemeClr val="bg1"/>
                </a:solidFill>
              </a:rPr>
              <a:t>(FIB-TEM, X-ray absorption spectroscopy, SIMS)</a:t>
            </a:r>
          </a:p>
          <a:p>
            <a:pPr>
              <a:spcAft>
                <a:spcPts val="600"/>
              </a:spcAft>
            </a:pPr>
            <a:r>
              <a:rPr lang="en-US" u="sng" dirty="0">
                <a:solidFill>
                  <a:schemeClr val="bg1"/>
                </a:solidFill>
              </a:rPr>
              <a:t>Experimental Methods</a:t>
            </a:r>
          </a:p>
          <a:p>
            <a:pPr marL="285750" indent="-285750">
              <a:spcAft>
                <a:spcPts val="600"/>
              </a:spcAft>
              <a:buFont typeface="Arial" panose="020B0604020202020204" pitchFamily="34" charset="0"/>
              <a:buChar char="•"/>
            </a:pPr>
            <a:r>
              <a:rPr lang="en-US" dirty="0">
                <a:solidFill>
                  <a:schemeClr val="bg1"/>
                </a:solidFill>
              </a:rPr>
              <a:t>Piston-cylinder devices</a:t>
            </a:r>
          </a:p>
          <a:p>
            <a:pPr marL="285750" indent="-285750">
              <a:spcAft>
                <a:spcPts val="600"/>
              </a:spcAft>
              <a:buFont typeface="Arial" panose="020B0604020202020204" pitchFamily="34" charset="0"/>
              <a:buChar char="•"/>
            </a:pPr>
            <a:r>
              <a:rPr lang="en-US" dirty="0">
                <a:solidFill>
                  <a:schemeClr val="bg1"/>
                </a:solidFill>
              </a:rPr>
              <a:t>Cold-seal devices</a:t>
            </a:r>
          </a:p>
          <a:p>
            <a:pPr>
              <a:spcAft>
                <a:spcPts val="600"/>
              </a:spcAft>
            </a:pPr>
            <a:r>
              <a:rPr lang="en-US" u="sng" dirty="0">
                <a:solidFill>
                  <a:schemeClr val="bg1"/>
                </a:solidFill>
              </a:rPr>
              <a:t>Some examples</a:t>
            </a:r>
          </a:p>
          <a:p>
            <a:pPr marL="285750" indent="-285750">
              <a:spcAft>
                <a:spcPts val="600"/>
              </a:spcAft>
              <a:buFont typeface="Arial" panose="020B0604020202020204" pitchFamily="34" charset="0"/>
              <a:buChar char="•"/>
            </a:pPr>
            <a:r>
              <a:rPr lang="en-US" dirty="0">
                <a:solidFill>
                  <a:schemeClr val="bg1"/>
                </a:solidFill>
              </a:rPr>
              <a:t>SiO</a:t>
            </a:r>
            <a:r>
              <a:rPr lang="en-US" baseline="-25000" dirty="0">
                <a:solidFill>
                  <a:schemeClr val="bg1"/>
                </a:solidFill>
              </a:rPr>
              <a:t>2</a:t>
            </a:r>
            <a:r>
              <a:rPr lang="en-US" dirty="0">
                <a:solidFill>
                  <a:schemeClr val="bg1"/>
                </a:solidFill>
              </a:rPr>
              <a:t>-TiO</a:t>
            </a:r>
            <a:r>
              <a:rPr lang="en-US" baseline="-25000" dirty="0">
                <a:solidFill>
                  <a:schemeClr val="bg1"/>
                </a:solidFill>
              </a:rPr>
              <a:t>2</a:t>
            </a:r>
            <a:r>
              <a:rPr lang="en-US" dirty="0">
                <a:solidFill>
                  <a:schemeClr val="bg1"/>
                </a:solidFill>
              </a:rPr>
              <a:t>-ZrO</a:t>
            </a:r>
            <a:r>
              <a:rPr lang="en-US" baseline="-25000" dirty="0">
                <a:solidFill>
                  <a:schemeClr val="bg1"/>
                </a:solidFill>
              </a:rPr>
              <a:t>2</a:t>
            </a:r>
          </a:p>
          <a:p>
            <a:pPr marL="285750" indent="-285750">
              <a:spcAft>
                <a:spcPts val="600"/>
              </a:spcAft>
              <a:buFont typeface="Arial" panose="020B0604020202020204" pitchFamily="34" charset="0"/>
              <a:buChar char="•"/>
            </a:pPr>
            <a:r>
              <a:rPr lang="en-US" dirty="0">
                <a:solidFill>
                  <a:schemeClr val="bg1"/>
                </a:solidFill>
              </a:rPr>
              <a:t>SiO</a:t>
            </a:r>
            <a:r>
              <a:rPr lang="en-US" baseline="-25000" dirty="0">
                <a:solidFill>
                  <a:schemeClr val="bg1"/>
                </a:solidFill>
              </a:rPr>
              <a:t>2</a:t>
            </a:r>
            <a:r>
              <a:rPr lang="en-US" dirty="0">
                <a:solidFill>
                  <a:schemeClr val="bg1"/>
                </a:solidFill>
              </a:rPr>
              <a:t>-TiO</a:t>
            </a:r>
            <a:r>
              <a:rPr lang="en-US" baseline="-25000" dirty="0">
                <a:solidFill>
                  <a:schemeClr val="bg1"/>
                </a:solidFill>
              </a:rPr>
              <a:t>2</a:t>
            </a:r>
            <a:r>
              <a:rPr lang="en-US" dirty="0">
                <a:solidFill>
                  <a:schemeClr val="bg1"/>
                </a:solidFill>
              </a:rPr>
              <a:t>-Al</a:t>
            </a:r>
            <a:r>
              <a:rPr lang="en-US" baseline="-25000" dirty="0">
                <a:solidFill>
                  <a:schemeClr val="bg1"/>
                </a:solidFill>
              </a:rPr>
              <a:t>2</a:t>
            </a:r>
            <a:r>
              <a:rPr lang="en-US" dirty="0">
                <a:solidFill>
                  <a:schemeClr val="bg1"/>
                </a:solidFill>
              </a:rPr>
              <a:t>O</a:t>
            </a:r>
            <a:r>
              <a:rPr lang="en-US" baseline="-25000" dirty="0">
                <a:solidFill>
                  <a:schemeClr val="bg1"/>
                </a:solidFill>
              </a:rPr>
              <a:t>3</a:t>
            </a:r>
          </a:p>
          <a:p>
            <a:pPr marL="285750" indent="-285750">
              <a:spcAft>
                <a:spcPts val="1200"/>
              </a:spcAft>
              <a:buFont typeface="Arial" panose="020B0604020202020204" pitchFamily="34" charset="0"/>
              <a:buChar char="•"/>
            </a:pPr>
            <a:r>
              <a:rPr lang="en-US" dirty="0">
                <a:solidFill>
                  <a:schemeClr val="bg1"/>
                </a:solidFill>
              </a:rPr>
              <a:t>Crystallizing pelitic (shale) compositions (if there’s time)</a:t>
            </a:r>
          </a:p>
        </p:txBody>
      </p:sp>
      <p:sp>
        <p:nvSpPr>
          <p:cNvPr id="4" name="Rectangle 3">
            <a:extLst>
              <a:ext uri="{FF2B5EF4-FFF2-40B4-BE49-F238E27FC236}">
                <a16:creationId xmlns:a16="http://schemas.microsoft.com/office/drawing/2014/main" id="{AF415D8C-45ED-9E99-B8EF-8BB29E3ABD00}"/>
              </a:ext>
            </a:extLst>
          </p:cNvPr>
          <p:cNvSpPr/>
          <p:nvPr/>
        </p:nvSpPr>
        <p:spPr>
          <a:xfrm>
            <a:off x="197708" y="1840049"/>
            <a:ext cx="3465692" cy="715581"/>
          </a:xfrm>
          <a:prstGeom prst="rect">
            <a:avLst/>
          </a:prstGeom>
          <a:no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nature, rain&#10;&#10;Description automatically generated">
            <a:extLst>
              <a:ext uri="{FF2B5EF4-FFF2-40B4-BE49-F238E27FC236}">
                <a16:creationId xmlns:a16="http://schemas.microsoft.com/office/drawing/2014/main" id="{25E337A3-5F59-B2CB-F773-92C5B4185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748" y="12454"/>
            <a:ext cx="4429252" cy="3321939"/>
          </a:xfrm>
          <a:prstGeom prst="rect">
            <a:avLst/>
          </a:prstGeom>
        </p:spPr>
      </p:pic>
      <p:sp>
        <p:nvSpPr>
          <p:cNvPr id="18" name="TextBox 17">
            <a:extLst>
              <a:ext uri="{FF2B5EF4-FFF2-40B4-BE49-F238E27FC236}">
                <a16:creationId xmlns:a16="http://schemas.microsoft.com/office/drawing/2014/main" id="{1D8BAD34-F0F7-788A-825A-725B9415650A}"/>
              </a:ext>
            </a:extLst>
          </p:cNvPr>
          <p:cNvSpPr txBox="1"/>
          <p:nvPr/>
        </p:nvSpPr>
        <p:spPr>
          <a:xfrm>
            <a:off x="10393025" y="-24086"/>
            <a:ext cx="84029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bubble</a:t>
            </a:r>
          </a:p>
        </p:txBody>
      </p:sp>
      <p:cxnSp>
        <p:nvCxnSpPr>
          <p:cNvPr id="19" name="Straight Arrow Connector 18">
            <a:extLst>
              <a:ext uri="{FF2B5EF4-FFF2-40B4-BE49-F238E27FC236}">
                <a16:creationId xmlns:a16="http://schemas.microsoft.com/office/drawing/2014/main" id="{333049FC-DBE8-EDFC-C4A3-9AF673B2694C}"/>
              </a:ext>
            </a:extLst>
          </p:cNvPr>
          <p:cNvCxnSpPr>
            <a:cxnSpLocks/>
          </p:cNvCxnSpPr>
          <p:nvPr/>
        </p:nvCxnSpPr>
        <p:spPr>
          <a:xfrm>
            <a:off x="11156266" y="160580"/>
            <a:ext cx="290947" cy="0"/>
          </a:xfrm>
          <a:prstGeom prst="straightConnector1">
            <a:avLst/>
          </a:prstGeom>
          <a:ln>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0C5936A-AAA9-FCE2-AC10-E88076F73197}"/>
              </a:ext>
            </a:extLst>
          </p:cNvPr>
          <p:cNvSpPr txBox="1"/>
          <p:nvPr/>
        </p:nvSpPr>
        <p:spPr>
          <a:xfrm>
            <a:off x="7852420" y="1488757"/>
            <a:ext cx="787395" cy="369332"/>
          </a:xfrm>
          <a:prstGeom prst="rect">
            <a:avLst/>
          </a:prstGeom>
          <a:noFill/>
        </p:spPr>
        <p:txBody>
          <a:bodyPr wrap="none" rtlCol="0">
            <a:spAutoFit/>
          </a:bodyPr>
          <a:lstStyle>
            <a:defPPr>
              <a:defRPr lang="en-US"/>
            </a:defPPr>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q</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uartz</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1" name="Straight Arrow Connector 20">
            <a:extLst>
              <a:ext uri="{FF2B5EF4-FFF2-40B4-BE49-F238E27FC236}">
                <a16:creationId xmlns:a16="http://schemas.microsoft.com/office/drawing/2014/main" id="{BE4CC038-5898-5C31-3AA4-94C9F0774820}"/>
              </a:ext>
            </a:extLst>
          </p:cNvPr>
          <p:cNvCxnSpPr>
            <a:cxnSpLocks/>
          </p:cNvCxnSpPr>
          <p:nvPr/>
        </p:nvCxnSpPr>
        <p:spPr>
          <a:xfrm flipV="1">
            <a:off x="8550275" y="1488756"/>
            <a:ext cx="123204" cy="111444"/>
          </a:xfrm>
          <a:prstGeom prst="straightConnector1">
            <a:avLst/>
          </a:prstGeom>
          <a:ln>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2824C20-7183-2286-4DA6-5E5F3B97087B}"/>
              </a:ext>
            </a:extLst>
          </p:cNvPr>
          <p:cNvSpPr txBox="1"/>
          <p:nvPr/>
        </p:nvSpPr>
        <p:spPr>
          <a:xfrm>
            <a:off x="10035581" y="2688062"/>
            <a:ext cx="2153920" cy="646331"/>
          </a:xfrm>
          <a:prstGeom prst="rect">
            <a:avLst/>
          </a:prstGeom>
          <a:solidFill>
            <a:schemeClr val="bg2">
              <a:lumMod val="90000"/>
            </a:schemeClr>
          </a:solidFill>
        </p:spPr>
        <p:txBody>
          <a:bodyPr wrap="square">
            <a:spAutoFit/>
          </a:bodyPr>
          <a:lstStyle>
            <a:defPPr>
              <a:defRPr lang="en-US"/>
            </a:defPPr>
            <a:lvl1pPr>
              <a:defRPr sz="2400" i="1">
                <a:solidFill>
                  <a:srgbClr val="3366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Two feldspars and quartz intergrowths</a:t>
            </a:r>
          </a:p>
        </p:txBody>
      </p:sp>
      <p:sp>
        <p:nvSpPr>
          <p:cNvPr id="23" name="TextBox 22">
            <a:extLst>
              <a:ext uri="{FF2B5EF4-FFF2-40B4-BE49-F238E27FC236}">
                <a16:creationId xmlns:a16="http://schemas.microsoft.com/office/drawing/2014/main" id="{8DEFA6D3-5DE3-C1E1-5682-B206C07F24EA}"/>
              </a:ext>
            </a:extLst>
          </p:cNvPr>
          <p:cNvSpPr txBox="1"/>
          <p:nvPr/>
        </p:nvSpPr>
        <p:spPr>
          <a:xfrm>
            <a:off x="9449210" y="259521"/>
            <a:ext cx="628377" cy="369332"/>
          </a:xfrm>
          <a:prstGeom prst="rect">
            <a:avLst/>
          </a:prstGeom>
          <a:noFill/>
        </p:spPr>
        <p:txBody>
          <a:bodyPr wrap="none" rtlCol="0">
            <a:spAutoFit/>
          </a:bodyPr>
          <a:lstStyle>
            <a:defPPr>
              <a:defRPr lang="en-US"/>
            </a:defPPr>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mica</a:t>
            </a:r>
          </a:p>
        </p:txBody>
      </p:sp>
      <p:cxnSp>
        <p:nvCxnSpPr>
          <p:cNvPr id="24" name="Straight Arrow Connector 23">
            <a:extLst>
              <a:ext uri="{FF2B5EF4-FFF2-40B4-BE49-F238E27FC236}">
                <a16:creationId xmlns:a16="http://schemas.microsoft.com/office/drawing/2014/main" id="{F4C70B25-0CA7-6190-B681-E362CA669779}"/>
              </a:ext>
            </a:extLst>
          </p:cNvPr>
          <p:cNvCxnSpPr>
            <a:cxnSpLocks/>
          </p:cNvCxnSpPr>
          <p:nvPr/>
        </p:nvCxnSpPr>
        <p:spPr>
          <a:xfrm>
            <a:off x="9910875" y="539685"/>
            <a:ext cx="148531" cy="151646"/>
          </a:xfrm>
          <a:prstGeom prst="straightConnector1">
            <a:avLst/>
          </a:prstGeom>
          <a:ln>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268D591-B6D1-7ACA-83D9-AB53F57E3E26}"/>
              </a:ext>
            </a:extLst>
          </p:cNvPr>
          <p:cNvSpPr txBox="1"/>
          <p:nvPr/>
        </p:nvSpPr>
        <p:spPr>
          <a:xfrm>
            <a:off x="7760249" y="2688061"/>
            <a:ext cx="1005403" cy="646331"/>
          </a:xfrm>
          <a:prstGeom prst="rect">
            <a:avLst/>
          </a:prstGeom>
          <a:solidFill>
            <a:schemeClr val="bg2">
              <a:lumMod val="90000"/>
            </a:schemeClr>
          </a:solidFill>
        </p:spPr>
        <p:txBody>
          <a:bodyPr wrap="square">
            <a:spAutoFit/>
          </a:bodyPr>
          <a:lstStyle>
            <a:defPPr>
              <a:defRPr lang="en-US"/>
            </a:defPPr>
            <a:lvl1pPr>
              <a:defRPr i="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P=5 kbar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T=625</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sp>
        <p:nvSpPr>
          <p:cNvPr id="27" name="TextBox 26">
            <a:extLst>
              <a:ext uri="{FF2B5EF4-FFF2-40B4-BE49-F238E27FC236}">
                <a16:creationId xmlns:a16="http://schemas.microsoft.com/office/drawing/2014/main" id="{75CA1CC9-80D3-74EF-EA0D-0FEB3D7362F8}"/>
              </a:ext>
            </a:extLst>
          </p:cNvPr>
          <p:cNvSpPr txBox="1"/>
          <p:nvPr/>
        </p:nvSpPr>
        <p:spPr>
          <a:xfrm>
            <a:off x="7778281" y="595459"/>
            <a:ext cx="778931" cy="646331"/>
          </a:xfrm>
          <a:prstGeom prst="rect">
            <a:avLst/>
          </a:prstGeom>
          <a:noFill/>
        </p:spPr>
        <p:txBody>
          <a:bodyPr wrap="none" rtlCol="0">
            <a:spAutoFit/>
          </a:bodyPr>
          <a:lstStyle>
            <a:defPPr>
              <a:defRPr lang="en-US"/>
            </a:defPPr>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m</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elt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(glass)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9CD95A8B-7DD9-107F-8A08-01A6E59D4673}"/>
              </a:ext>
            </a:extLst>
          </p:cNvPr>
          <p:cNvPicPr>
            <a:picLocks noChangeAspect="1"/>
          </p:cNvPicPr>
          <p:nvPr/>
        </p:nvPicPr>
        <p:blipFill>
          <a:blip r:embed="rId3"/>
          <a:stretch>
            <a:fillRect/>
          </a:stretch>
        </p:blipFill>
        <p:spPr>
          <a:xfrm>
            <a:off x="7760249" y="3395724"/>
            <a:ext cx="4444168" cy="3334254"/>
          </a:xfrm>
          <a:prstGeom prst="rect">
            <a:avLst/>
          </a:prstGeom>
        </p:spPr>
      </p:pic>
      <p:sp>
        <p:nvSpPr>
          <p:cNvPr id="41" name="TextBox 40">
            <a:extLst>
              <a:ext uri="{FF2B5EF4-FFF2-40B4-BE49-F238E27FC236}">
                <a16:creationId xmlns:a16="http://schemas.microsoft.com/office/drawing/2014/main" id="{40B3A235-6ADF-2D24-DBB7-A108DE3547E3}"/>
              </a:ext>
            </a:extLst>
          </p:cNvPr>
          <p:cNvSpPr txBox="1"/>
          <p:nvPr/>
        </p:nvSpPr>
        <p:spPr>
          <a:xfrm>
            <a:off x="7827018" y="4905303"/>
            <a:ext cx="1063817" cy="369332"/>
          </a:xfrm>
          <a:prstGeom prst="rect">
            <a:avLst/>
          </a:prstGeom>
          <a:noFill/>
        </p:spPr>
        <p:txBody>
          <a:bodyPr wrap="none" rtlCol="0">
            <a:spAutoFit/>
          </a:bodyPr>
          <a:lstStyle>
            <a:defPPr>
              <a:defRPr lang="en-US"/>
            </a:defPPr>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Quartzite</a:t>
            </a:r>
          </a:p>
        </p:txBody>
      </p:sp>
      <p:sp>
        <p:nvSpPr>
          <p:cNvPr id="42" name="TextBox 41">
            <a:extLst>
              <a:ext uri="{FF2B5EF4-FFF2-40B4-BE49-F238E27FC236}">
                <a16:creationId xmlns:a16="http://schemas.microsoft.com/office/drawing/2014/main" id="{408DEB07-C9E2-5821-DF11-EC7FCB8DA66B}"/>
              </a:ext>
            </a:extLst>
          </p:cNvPr>
          <p:cNvSpPr txBox="1"/>
          <p:nvPr/>
        </p:nvSpPr>
        <p:spPr>
          <a:xfrm>
            <a:off x="6034918" y="6009999"/>
            <a:ext cx="1686487" cy="646331"/>
          </a:xfrm>
          <a:prstGeom prst="rect">
            <a:avLst/>
          </a:prstGeom>
          <a:noFill/>
        </p:spPr>
        <p:txBody>
          <a:bodyPr wrap="none" rtlCol="0">
            <a:spAutoFit/>
          </a:bodyPr>
          <a:lstStyle>
            <a:defPPr>
              <a:defRPr lang="en-US"/>
            </a:defPPr>
            <a:lvl1pPr>
              <a:defRPr>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quartz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olivine (Fe</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SiO</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3" name="TextBox 42">
            <a:extLst>
              <a:ext uri="{FF2B5EF4-FFF2-40B4-BE49-F238E27FC236}">
                <a16:creationId xmlns:a16="http://schemas.microsoft.com/office/drawing/2014/main" id="{7047989C-8A9F-F381-8196-FECA5F398827}"/>
              </a:ext>
            </a:extLst>
          </p:cNvPr>
          <p:cNvSpPr txBox="1"/>
          <p:nvPr/>
        </p:nvSpPr>
        <p:spPr>
          <a:xfrm>
            <a:off x="7827018" y="3688196"/>
            <a:ext cx="675185" cy="369332"/>
          </a:xfrm>
          <a:prstGeom prst="rect">
            <a:avLst/>
          </a:prstGeom>
          <a:noFill/>
        </p:spPr>
        <p:txBody>
          <a:bodyPr wrap="none" rtlCol="0">
            <a:spAutoFit/>
          </a:bodyPr>
          <a:lstStyle>
            <a:defPPr>
              <a:defRPr lang="en-US"/>
            </a:defPPr>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MgF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44" name="TextBox 43">
            <a:extLst>
              <a:ext uri="{FF2B5EF4-FFF2-40B4-BE49-F238E27FC236}">
                <a16:creationId xmlns:a16="http://schemas.microsoft.com/office/drawing/2014/main" id="{D9064DB1-511A-2052-AB5D-9E28530464A2}"/>
              </a:ext>
            </a:extLst>
          </p:cNvPr>
          <p:cNvSpPr txBox="1"/>
          <p:nvPr/>
        </p:nvSpPr>
        <p:spPr>
          <a:xfrm>
            <a:off x="11301739" y="5307877"/>
            <a:ext cx="906017" cy="369332"/>
          </a:xfrm>
          <a:prstGeom prst="rect">
            <a:avLst/>
          </a:prstGeom>
          <a:noFill/>
        </p:spPr>
        <p:txBody>
          <a:bodyPr wrap="none" rtlCol="0">
            <a:spAutoFit/>
          </a:bodyPr>
          <a:lstStyle/>
          <a:p>
            <a:r>
              <a:rPr lang="en-US" dirty="0">
                <a:solidFill>
                  <a:schemeClr val="bg1"/>
                </a:solidFill>
              </a:rPr>
              <a:t>250 </a:t>
            </a:r>
            <a:r>
              <a:rPr lang="en-US" dirty="0">
                <a:solidFill>
                  <a:schemeClr val="bg1"/>
                </a:solidFill>
                <a:latin typeface="Symbol" panose="05050102010706020507" pitchFamily="18" charset="2"/>
              </a:rPr>
              <a:t>m</a:t>
            </a:r>
            <a:r>
              <a:rPr lang="en-US" dirty="0">
                <a:solidFill>
                  <a:schemeClr val="bg1"/>
                </a:solidFill>
              </a:rPr>
              <a:t>m</a:t>
            </a:r>
          </a:p>
        </p:txBody>
      </p:sp>
      <p:grpSp>
        <p:nvGrpSpPr>
          <p:cNvPr id="45" name="Group 44">
            <a:extLst>
              <a:ext uri="{FF2B5EF4-FFF2-40B4-BE49-F238E27FC236}">
                <a16:creationId xmlns:a16="http://schemas.microsoft.com/office/drawing/2014/main" id="{D6D29565-2B80-4DF1-BEBB-03C2C9551476}"/>
              </a:ext>
            </a:extLst>
          </p:cNvPr>
          <p:cNvGrpSpPr/>
          <p:nvPr/>
        </p:nvGrpSpPr>
        <p:grpSpPr>
          <a:xfrm>
            <a:off x="7721405" y="3393460"/>
            <a:ext cx="4480071" cy="3464539"/>
            <a:chOff x="7721405" y="3395132"/>
            <a:chExt cx="4480072" cy="3358522"/>
          </a:xfrm>
        </p:grpSpPr>
        <p:grpSp>
          <p:nvGrpSpPr>
            <p:cNvPr id="16" name="Group 15">
              <a:extLst>
                <a:ext uri="{FF2B5EF4-FFF2-40B4-BE49-F238E27FC236}">
                  <a16:creationId xmlns:a16="http://schemas.microsoft.com/office/drawing/2014/main" id="{650F4777-7B20-CAB0-7AED-5366D341D6BF}"/>
                </a:ext>
              </a:extLst>
            </p:cNvPr>
            <p:cNvGrpSpPr/>
            <p:nvPr/>
          </p:nvGrpSpPr>
          <p:grpSpPr>
            <a:xfrm>
              <a:off x="7721405" y="3395132"/>
              <a:ext cx="4480072" cy="3358522"/>
              <a:chOff x="12294628" y="3429000"/>
              <a:chExt cx="4431272" cy="3321939"/>
            </a:xfrm>
          </p:grpSpPr>
          <p:pic>
            <p:nvPicPr>
              <p:cNvPr id="17" name="Picture 16">
                <a:extLst>
                  <a:ext uri="{FF2B5EF4-FFF2-40B4-BE49-F238E27FC236}">
                    <a16:creationId xmlns:a16="http://schemas.microsoft.com/office/drawing/2014/main" id="{50F0AE41-D4FC-C393-269D-728D09FE78D8}"/>
                  </a:ext>
                </a:extLst>
              </p:cNvPr>
              <p:cNvPicPr>
                <a:picLocks noChangeAspect="1"/>
              </p:cNvPicPr>
              <p:nvPr/>
            </p:nvPicPr>
            <p:blipFill rotWithShape="1">
              <a:blip r:embed="rId4">
                <a:lum bright="-20000"/>
              </a:blip>
              <a:srcRect l="183" r="3562" b="4054"/>
              <a:stretch/>
            </p:blipFill>
            <p:spPr>
              <a:xfrm>
                <a:off x="12294628" y="3429000"/>
                <a:ext cx="4431272" cy="3321939"/>
              </a:xfrm>
              <a:prstGeom prst="rect">
                <a:avLst/>
              </a:prstGeom>
            </p:spPr>
          </p:pic>
          <p:sp>
            <p:nvSpPr>
              <p:cNvPr id="32" name="TextBox 31">
                <a:extLst>
                  <a:ext uri="{FF2B5EF4-FFF2-40B4-BE49-F238E27FC236}">
                    <a16:creationId xmlns:a16="http://schemas.microsoft.com/office/drawing/2014/main" id="{F9FAF3DF-A4DB-D52E-F4BC-E71E29C51006}"/>
                  </a:ext>
                </a:extLst>
              </p:cNvPr>
              <p:cNvSpPr txBox="1"/>
              <p:nvPr/>
            </p:nvSpPr>
            <p:spPr>
              <a:xfrm>
                <a:off x="15160054" y="3429001"/>
                <a:ext cx="821059" cy="369332"/>
              </a:xfrm>
              <a:prstGeom prst="rect">
                <a:avLst/>
              </a:prstGeom>
              <a:noFill/>
            </p:spPr>
            <p:txBody>
              <a:bodyPr wrap="none" rtlCol="0">
                <a:spAutoFit/>
              </a:bodyPr>
              <a:lstStyle>
                <a:defPPr>
                  <a:defRPr lang="en-US"/>
                </a:defPPr>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Quartz</a:t>
                </a:r>
              </a:p>
            </p:txBody>
          </p:sp>
          <p:sp>
            <p:nvSpPr>
              <p:cNvPr id="34" name="TextBox 33">
                <a:extLst>
                  <a:ext uri="{FF2B5EF4-FFF2-40B4-BE49-F238E27FC236}">
                    <a16:creationId xmlns:a16="http://schemas.microsoft.com/office/drawing/2014/main" id="{96FD4116-73A1-3971-4A79-662EDA159E91}"/>
                  </a:ext>
                </a:extLst>
              </p:cNvPr>
              <p:cNvSpPr txBox="1"/>
              <p:nvPr/>
            </p:nvSpPr>
            <p:spPr>
              <a:xfrm>
                <a:off x="14808840" y="5064569"/>
                <a:ext cx="1008225" cy="646331"/>
              </a:xfrm>
              <a:prstGeom prst="rect">
                <a:avLst/>
              </a:prstGeom>
              <a:noFill/>
            </p:spPr>
            <p:txBody>
              <a:bodyPr wrap="none" rtlCol="0">
                <a:spAutoFit/>
              </a:bodyPr>
              <a:lstStyle>
                <a:defPPr>
                  <a:defRPr lang="en-US"/>
                </a:defPPr>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Enstatite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MgSiO</a:t>
                </a:r>
                <a:r>
                  <a:rPr lang="en-US" baseline="-25000" dirty="0">
                    <a:solidFill>
                      <a:prstClr val="white"/>
                    </a:solidFill>
                    <a:latin typeface="Calibri" panose="020F0502020204030204"/>
                  </a:rPr>
                  <a:t>3</a:t>
                </a:r>
                <a:endParaRPr kumimoji="0" lang="en-US" sz="1800" b="0" i="0" u="none" strike="noStrike" kern="1200" cap="none" spc="0" normalizeH="0" baseline="-25000" noProof="0" dirty="0">
                  <a:ln>
                    <a:noFill/>
                  </a:ln>
                  <a:solidFill>
                    <a:prstClr val="white"/>
                  </a:solidFill>
                  <a:effectLst/>
                  <a:uLnTx/>
                  <a:uFillTx/>
                  <a:latin typeface="Calibri" panose="020F0502020204030204"/>
                </a:endParaRPr>
              </a:p>
            </p:txBody>
          </p:sp>
          <p:cxnSp>
            <p:nvCxnSpPr>
              <p:cNvPr id="8" name="Straight Connector 7">
                <a:extLst>
                  <a:ext uri="{FF2B5EF4-FFF2-40B4-BE49-F238E27FC236}">
                    <a16:creationId xmlns:a16="http://schemas.microsoft.com/office/drawing/2014/main" id="{663C7D12-05CA-797D-A65C-8AF40676DF62}"/>
                  </a:ext>
                </a:extLst>
              </p:cNvPr>
              <p:cNvCxnSpPr>
                <a:cxnSpLocks/>
              </p:cNvCxnSpPr>
              <p:nvPr/>
            </p:nvCxnSpPr>
            <p:spPr>
              <a:xfrm>
                <a:off x="12395125" y="6640935"/>
                <a:ext cx="122306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CD078A2-2B47-A8D8-5BDC-8AB01B7DADC3}"/>
                  </a:ext>
                </a:extLst>
              </p:cNvPr>
              <p:cNvSpPr txBox="1"/>
              <p:nvPr/>
            </p:nvSpPr>
            <p:spPr>
              <a:xfrm>
                <a:off x="12553650" y="6271603"/>
                <a:ext cx="906017" cy="369332"/>
              </a:xfrm>
              <a:prstGeom prst="rect">
                <a:avLst/>
              </a:prstGeom>
              <a:noFill/>
            </p:spPr>
            <p:txBody>
              <a:bodyPr wrap="none" rtlCol="0">
                <a:spAutoFit/>
              </a:bodyPr>
              <a:lstStyle/>
              <a:p>
                <a:r>
                  <a:rPr lang="en-US" dirty="0">
                    <a:solidFill>
                      <a:schemeClr val="bg1"/>
                    </a:solidFill>
                  </a:rPr>
                  <a:t>150 </a:t>
                </a:r>
                <a:r>
                  <a:rPr lang="en-US" dirty="0">
                    <a:solidFill>
                      <a:schemeClr val="bg1"/>
                    </a:solidFill>
                    <a:latin typeface="Symbol" panose="05050102010706020507" pitchFamily="18" charset="2"/>
                  </a:rPr>
                  <a:t>m</a:t>
                </a:r>
                <a:r>
                  <a:rPr lang="en-US" dirty="0">
                    <a:solidFill>
                      <a:schemeClr val="bg1"/>
                    </a:solidFill>
                  </a:rPr>
                  <a:t>m</a:t>
                </a:r>
              </a:p>
            </p:txBody>
          </p:sp>
        </p:grpSp>
        <p:sp>
          <p:nvSpPr>
            <p:cNvPr id="26" name="TextBox 25">
              <a:extLst>
                <a:ext uri="{FF2B5EF4-FFF2-40B4-BE49-F238E27FC236}">
                  <a16:creationId xmlns:a16="http://schemas.microsoft.com/office/drawing/2014/main" id="{1943BFF5-E8D2-89AD-26B4-12CBDB6EF708}"/>
                </a:ext>
              </a:extLst>
            </p:cNvPr>
            <p:cNvSpPr txBox="1"/>
            <p:nvPr/>
          </p:nvSpPr>
          <p:spPr>
            <a:xfrm>
              <a:off x="8857257" y="4929318"/>
              <a:ext cx="604653" cy="369332"/>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panose="020F0502020204030204"/>
                </a:defRPr>
              </a:lvl1pPr>
            </a:lstStyle>
            <a:p>
              <a:r>
                <a:rPr lang="en-US" dirty="0"/>
                <a:t>fluid</a:t>
              </a:r>
            </a:p>
          </p:txBody>
        </p:sp>
        <p:cxnSp>
          <p:nvCxnSpPr>
            <p:cNvPr id="29" name="Straight Arrow Connector 28">
              <a:extLst>
                <a:ext uri="{FF2B5EF4-FFF2-40B4-BE49-F238E27FC236}">
                  <a16:creationId xmlns:a16="http://schemas.microsoft.com/office/drawing/2014/main" id="{1F4BDD7E-41D1-1E1F-3AF4-03821315BAA3}"/>
                </a:ext>
              </a:extLst>
            </p:cNvPr>
            <p:cNvCxnSpPr>
              <a:cxnSpLocks/>
            </p:cNvCxnSpPr>
            <p:nvPr/>
          </p:nvCxnSpPr>
          <p:spPr>
            <a:xfrm flipH="1">
              <a:off x="9022080" y="5210389"/>
              <a:ext cx="37466" cy="36745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F5ED6CE-040A-B573-01EE-DAC7ABC101FF}"/>
                </a:ext>
              </a:extLst>
            </p:cNvPr>
            <p:cNvCxnSpPr>
              <a:cxnSpLocks/>
            </p:cNvCxnSpPr>
            <p:nvPr/>
          </p:nvCxnSpPr>
          <p:spPr>
            <a:xfrm flipH="1" flipV="1">
              <a:off x="8825615" y="4598760"/>
              <a:ext cx="196465" cy="36465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A82A49CD-B804-1159-660D-21E21C8302CE}"/>
              </a:ext>
            </a:extLst>
          </p:cNvPr>
          <p:cNvSpPr txBox="1"/>
          <p:nvPr/>
        </p:nvSpPr>
        <p:spPr>
          <a:xfrm>
            <a:off x="3688151" y="1736174"/>
            <a:ext cx="3618932" cy="923330"/>
          </a:xfrm>
          <a:prstGeom prst="rect">
            <a:avLst/>
          </a:prstGeom>
          <a:noFill/>
        </p:spPr>
        <p:txBody>
          <a:bodyPr wrap="square" rtlCol="0">
            <a:spAutoFit/>
          </a:bodyPr>
          <a:lstStyle/>
          <a:p>
            <a:r>
              <a:rPr lang="en-US" dirty="0">
                <a:solidFill>
                  <a:srgbClr val="FF6600"/>
                </a:solidFill>
              </a:rPr>
              <a:t>Focus on these approaches because they produce relatively large, free-standing crystals.</a:t>
            </a:r>
          </a:p>
        </p:txBody>
      </p:sp>
    </p:spTree>
    <p:extLst>
      <p:ext uri="{BB962C8B-B14F-4D97-AF65-F5344CB8AC3E}">
        <p14:creationId xmlns:p14="http://schemas.microsoft.com/office/powerpoint/2010/main" val="682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2" grpId="0"/>
      <p:bldP spid="4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images of different shapes&#10;&#10;Description automatically generated">
            <a:extLst>
              <a:ext uri="{FF2B5EF4-FFF2-40B4-BE49-F238E27FC236}">
                <a16:creationId xmlns:a16="http://schemas.microsoft.com/office/drawing/2014/main" id="{167E4325-C845-D4F6-8AD9-A03D289683F2}"/>
              </a:ext>
            </a:extLst>
          </p:cNvPr>
          <p:cNvPicPr>
            <a:picLocks noChangeAspect="1"/>
          </p:cNvPicPr>
          <p:nvPr/>
        </p:nvPicPr>
        <p:blipFill>
          <a:blip r:embed="rId2"/>
          <a:stretch>
            <a:fillRect/>
          </a:stretch>
        </p:blipFill>
        <p:spPr>
          <a:xfrm>
            <a:off x="3990" y="1085850"/>
            <a:ext cx="9440821" cy="5827960"/>
          </a:xfrm>
          <a:prstGeom prst="rect">
            <a:avLst/>
          </a:prstGeom>
        </p:spPr>
      </p:pic>
      <p:sp>
        <p:nvSpPr>
          <p:cNvPr id="3" name="TextBox 2">
            <a:extLst>
              <a:ext uri="{FF2B5EF4-FFF2-40B4-BE49-F238E27FC236}">
                <a16:creationId xmlns:a16="http://schemas.microsoft.com/office/drawing/2014/main" id="{8D52C7FD-0F8A-2B05-9BCD-C5A52F4D51F7}"/>
              </a:ext>
            </a:extLst>
          </p:cNvPr>
          <p:cNvSpPr txBox="1"/>
          <p:nvPr/>
        </p:nvSpPr>
        <p:spPr>
          <a:xfrm>
            <a:off x="9444811" y="1598811"/>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t>Oxidized starting material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t>50% MnO</a:t>
            </a:r>
            <a:r>
              <a:rPr kumimoji="0" lang="en-US" sz="1800" b="0" i="0" u="none" strike="noStrike" kern="1200" cap="none" spc="0" normalizeH="0" baseline="-25000" noProof="0" dirty="0">
                <a:ln>
                  <a:noFill/>
                </a:ln>
                <a:solidFill>
                  <a:prstClr val="black"/>
                </a:solidFill>
                <a:effectLst/>
                <a:uLnTx/>
                <a:uFillTx/>
                <a:latin typeface="Aptos" panose="020B0004020202020204"/>
                <a:ea typeface="+mn-ea"/>
                <a:cs typeface="+mn-cs"/>
              </a:rPr>
              <a:t>2</a:t>
            </a:r>
            <a:r>
              <a:rPr kumimoji="0" lang="en-US" sz="1800" b="0" i="0" u="none" strike="noStrike" kern="1200" cap="none" spc="0" normalizeH="0" noProof="0" dirty="0">
                <a:ln>
                  <a:noFill/>
                </a:ln>
                <a:solidFill>
                  <a:prstClr val="black"/>
                </a:solidFill>
                <a:effectLst/>
                <a:uLnTx/>
                <a:uFillTx/>
                <a:latin typeface="Aptos" panose="020B0004020202020204"/>
                <a:ea typeface="+mn-ea"/>
                <a:cs typeface="+mn-cs"/>
              </a:rPr>
              <a:t>,</a:t>
            </a:r>
            <a: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t> 50% FeO in experimental mix run at FMQ oxygen buffer</a:t>
            </a:r>
          </a:p>
        </p:txBody>
      </p:sp>
      <p:sp>
        <p:nvSpPr>
          <p:cNvPr id="4" name="TextBox 3">
            <a:extLst>
              <a:ext uri="{FF2B5EF4-FFF2-40B4-BE49-F238E27FC236}">
                <a16:creationId xmlns:a16="http://schemas.microsoft.com/office/drawing/2014/main" id="{F54F6A83-AE85-D4EB-FE89-D30957BF7576}"/>
              </a:ext>
            </a:extLst>
          </p:cNvPr>
          <p:cNvSpPr txBox="1"/>
          <p:nvPr/>
        </p:nvSpPr>
        <p:spPr>
          <a:xfrm>
            <a:off x="9444811" y="3942744"/>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t>Reduced starting material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t>0.886 wt% MnO and FeO </a:t>
            </a:r>
            <a:endParaRPr kumimoji="0" lang="en-US" sz="1800" b="0" i="0" u="none" strike="noStrike" kern="1200" cap="none" spc="0" normalizeH="0" baseline="-25000" noProof="0" dirty="0">
              <a:ln>
                <a:noFill/>
              </a:ln>
              <a:solidFill>
                <a:prstClr val="black"/>
              </a:solidFill>
              <a:effectLst/>
              <a:uLnTx/>
              <a:uFillTx/>
              <a:latin typeface="Aptos" panose="020B0004020202020204"/>
              <a:ea typeface="+mn-ea"/>
              <a:cs typeface="+mn-cs"/>
            </a:endParaRPr>
          </a:p>
        </p:txBody>
      </p:sp>
      <p:sp>
        <p:nvSpPr>
          <p:cNvPr id="5" name="TextBox 4">
            <a:extLst>
              <a:ext uri="{FF2B5EF4-FFF2-40B4-BE49-F238E27FC236}">
                <a16:creationId xmlns:a16="http://schemas.microsoft.com/office/drawing/2014/main" id="{834D0148-7852-CB44-CED9-95EB167E7A23}"/>
              </a:ext>
            </a:extLst>
          </p:cNvPr>
          <p:cNvSpPr txBox="1"/>
          <p:nvPr/>
        </p:nvSpPr>
        <p:spPr>
          <a:xfrm>
            <a:off x="193" y="0"/>
            <a:ext cx="9232707" cy="523220"/>
          </a:xfrm>
          <a:prstGeom prst="rect">
            <a:avLst/>
          </a:prstGeom>
          <a:noFill/>
        </p:spPr>
        <p:txBody>
          <a:bodyPr wrap="square" rtlCol="0">
            <a:spAutoFit/>
          </a:bodyPr>
          <a:lstStyle/>
          <a:p>
            <a:r>
              <a:rPr lang="en-US" sz="2800" dirty="0"/>
              <a:t>Hydrothermal Crystallization of real rock compositions</a:t>
            </a:r>
          </a:p>
        </p:txBody>
      </p:sp>
      <p:sp>
        <p:nvSpPr>
          <p:cNvPr id="6" name="Rectangle 5">
            <a:extLst>
              <a:ext uri="{FF2B5EF4-FFF2-40B4-BE49-F238E27FC236}">
                <a16:creationId xmlns:a16="http://schemas.microsoft.com/office/drawing/2014/main" id="{8D2525AF-F2E7-E6CD-A749-AC266BA6B24C}"/>
              </a:ext>
            </a:extLst>
          </p:cNvPr>
          <p:cNvSpPr/>
          <p:nvPr/>
        </p:nvSpPr>
        <p:spPr>
          <a:xfrm>
            <a:off x="165100" y="1085850"/>
            <a:ext cx="660400" cy="6413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Reflected light</a:t>
            </a:r>
          </a:p>
        </p:txBody>
      </p:sp>
      <p:sp>
        <p:nvSpPr>
          <p:cNvPr id="7" name="Rectangle 6">
            <a:extLst>
              <a:ext uri="{FF2B5EF4-FFF2-40B4-BE49-F238E27FC236}">
                <a16:creationId xmlns:a16="http://schemas.microsoft.com/office/drawing/2014/main" id="{98DE84E4-42DB-6A56-9E92-B446D8A71792}"/>
              </a:ext>
            </a:extLst>
          </p:cNvPr>
          <p:cNvSpPr/>
          <p:nvPr/>
        </p:nvSpPr>
        <p:spPr>
          <a:xfrm>
            <a:off x="241300" y="3944034"/>
            <a:ext cx="660400" cy="6413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82528B5-456D-8544-E51D-BA5BFB6621BA}"/>
              </a:ext>
            </a:extLst>
          </p:cNvPr>
          <p:cNvSpPr txBox="1"/>
          <p:nvPr/>
        </p:nvSpPr>
        <p:spPr>
          <a:xfrm>
            <a:off x="165100" y="827774"/>
            <a:ext cx="1618200" cy="369332"/>
          </a:xfrm>
          <a:prstGeom prst="rect">
            <a:avLst/>
          </a:prstGeom>
          <a:noFill/>
        </p:spPr>
        <p:txBody>
          <a:bodyPr wrap="none" rtlCol="0">
            <a:spAutoFit/>
          </a:bodyPr>
          <a:lstStyle/>
          <a:p>
            <a:r>
              <a:rPr lang="en-US" dirty="0"/>
              <a:t>Reflected light</a:t>
            </a:r>
          </a:p>
        </p:txBody>
      </p:sp>
      <p:sp>
        <p:nvSpPr>
          <p:cNvPr id="9" name="TextBox 8">
            <a:extLst>
              <a:ext uri="{FF2B5EF4-FFF2-40B4-BE49-F238E27FC236}">
                <a16:creationId xmlns:a16="http://schemas.microsoft.com/office/drawing/2014/main" id="{F32B12F7-E26C-2774-9C76-05FD36738BC4}"/>
              </a:ext>
            </a:extLst>
          </p:cNvPr>
          <p:cNvSpPr txBox="1"/>
          <p:nvPr/>
        </p:nvSpPr>
        <p:spPr>
          <a:xfrm>
            <a:off x="5717282" y="827774"/>
            <a:ext cx="1293431" cy="369332"/>
          </a:xfrm>
          <a:prstGeom prst="rect">
            <a:avLst/>
          </a:prstGeom>
          <a:noFill/>
        </p:spPr>
        <p:txBody>
          <a:bodyPr wrap="none" rtlCol="0">
            <a:spAutoFit/>
          </a:bodyPr>
          <a:lstStyle/>
          <a:p>
            <a:r>
              <a:rPr lang="en-US" dirty="0"/>
              <a:t>X-ray maps</a:t>
            </a:r>
          </a:p>
        </p:txBody>
      </p:sp>
    </p:spTree>
    <p:extLst>
      <p:ext uri="{BB962C8B-B14F-4D97-AF65-F5344CB8AC3E}">
        <p14:creationId xmlns:p14="http://schemas.microsoft.com/office/powerpoint/2010/main" val="3323063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exagon shaped object with a dark center&#10;&#10;Description automatically generated">
            <a:extLst>
              <a:ext uri="{FF2B5EF4-FFF2-40B4-BE49-F238E27FC236}">
                <a16:creationId xmlns:a16="http://schemas.microsoft.com/office/drawing/2014/main" id="{CF21C7FD-8A13-8DC4-C009-ADF17B3643C2}"/>
              </a:ext>
            </a:extLst>
          </p:cNvPr>
          <p:cNvPicPr>
            <a:picLocks noChangeAspect="1"/>
          </p:cNvPicPr>
          <p:nvPr/>
        </p:nvPicPr>
        <p:blipFill>
          <a:blip r:embed="rId3"/>
          <a:stretch>
            <a:fillRect/>
          </a:stretch>
        </p:blipFill>
        <p:spPr>
          <a:xfrm>
            <a:off x="7653453" y="0"/>
            <a:ext cx="4538547" cy="3433337"/>
          </a:xfrm>
          <a:prstGeom prst="rect">
            <a:avLst/>
          </a:prstGeom>
        </p:spPr>
      </p:pic>
      <p:pic>
        <p:nvPicPr>
          <p:cNvPr id="5" name="Picture 4" descr="A close up of a crystal&#10;&#10;Description automatically generated">
            <a:extLst>
              <a:ext uri="{FF2B5EF4-FFF2-40B4-BE49-F238E27FC236}">
                <a16:creationId xmlns:a16="http://schemas.microsoft.com/office/drawing/2014/main" id="{BC4812CA-A685-58DA-6B0D-0ECA8AB5843C}"/>
              </a:ext>
            </a:extLst>
          </p:cNvPr>
          <p:cNvPicPr>
            <a:picLocks noChangeAspect="1"/>
          </p:cNvPicPr>
          <p:nvPr/>
        </p:nvPicPr>
        <p:blipFill>
          <a:blip r:embed="rId4"/>
          <a:stretch>
            <a:fillRect/>
          </a:stretch>
        </p:blipFill>
        <p:spPr>
          <a:xfrm>
            <a:off x="7647258" y="3390833"/>
            <a:ext cx="4544742" cy="3433336"/>
          </a:xfrm>
          <a:prstGeom prst="rect">
            <a:avLst/>
          </a:prstGeom>
        </p:spPr>
      </p:pic>
      <p:grpSp>
        <p:nvGrpSpPr>
          <p:cNvPr id="12" name="Group 11">
            <a:extLst>
              <a:ext uri="{FF2B5EF4-FFF2-40B4-BE49-F238E27FC236}">
                <a16:creationId xmlns:a16="http://schemas.microsoft.com/office/drawing/2014/main" id="{34C82E73-027B-1A7A-2B36-450431949CD0}"/>
              </a:ext>
            </a:extLst>
          </p:cNvPr>
          <p:cNvGrpSpPr/>
          <p:nvPr/>
        </p:nvGrpSpPr>
        <p:grpSpPr>
          <a:xfrm>
            <a:off x="3126149" y="1125896"/>
            <a:ext cx="4524207" cy="3433337"/>
            <a:chOff x="3126149" y="-42504"/>
            <a:chExt cx="4524207" cy="3433337"/>
          </a:xfrm>
        </p:grpSpPr>
        <p:pic>
          <p:nvPicPr>
            <p:cNvPr id="3" name="Picture 2" descr="A close-up of a crystal&#10;&#10;Description automatically generated">
              <a:extLst>
                <a:ext uri="{FF2B5EF4-FFF2-40B4-BE49-F238E27FC236}">
                  <a16:creationId xmlns:a16="http://schemas.microsoft.com/office/drawing/2014/main" id="{A60841A2-D8F0-07B1-E661-519354E83F12}"/>
                </a:ext>
              </a:extLst>
            </p:cNvPr>
            <p:cNvPicPr>
              <a:picLocks noChangeAspect="1"/>
            </p:cNvPicPr>
            <p:nvPr/>
          </p:nvPicPr>
          <p:blipFill>
            <a:blip r:embed="rId5"/>
            <a:stretch>
              <a:fillRect/>
            </a:stretch>
          </p:blipFill>
          <p:spPr>
            <a:xfrm>
              <a:off x="3129246" y="0"/>
              <a:ext cx="4521110" cy="3390833"/>
            </a:xfrm>
            <a:prstGeom prst="rect">
              <a:avLst/>
            </a:prstGeom>
          </p:spPr>
        </p:pic>
        <p:sp>
          <p:nvSpPr>
            <p:cNvPr id="6" name="TextBox 5">
              <a:extLst>
                <a:ext uri="{FF2B5EF4-FFF2-40B4-BE49-F238E27FC236}">
                  <a16:creationId xmlns:a16="http://schemas.microsoft.com/office/drawing/2014/main" id="{958DEAF1-9D07-6881-EC5D-54B35EDD9BE9}"/>
                </a:ext>
              </a:extLst>
            </p:cNvPr>
            <p:cNvSpPr txBox="1"/>
            <p:nvPr/>
          </p:nvSpPr>
          <p:spPr>
            <a:xfrm>
              <a:off x="3126149" y="-42504"/>
              <a:ext cx="193814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t>Cordierite (</a:t>
              </a:r>
              <a:r>
                <a:rPr lang="en-US" b="0" i="0" dirty="0">
                  <a:solidFill>
                    <a:srgbClr val="212124"/>
                  </a:solidFill>
                  <a:effectLst/>
                  <a:latin typeface="__IBM_Plex_Serif_cfe655"/>
                </a:rPr>
                <a:t>(</a:t>
              </a:r>
              <a:r>
                <a:rPr lang="en-US" b="0" i="0" dirty="0" err="1">
                  <a:solidFill>
                    <a:srgbClr val="212124"/>
                  </a:solidFill>
                  <a:effectLst/>
                  <a:latin typeface="__IBM_Plex_Serif_cfe655"/>
                </a:rPr>
                <a:t>Mg,Fe</a:t>
              </a:r>
              <a:r>
                <a:rPr lang="en-US" b="0" i="0" dirty="0">
                  <a:solidFill>
                    <a:srgbClr val="212124"/>
                  </a:solidFill>
                  <a:effectLst/>
                  <a:latin typeface="__IBM_Plex_Serif_cfe655"/>
                </a:rPr>
                <a:t>)</a:t>
              </a:r>
              <a:r>
                <a:rPr lang="en-US" b="0" i="0" baseline="-25000" dirty="0">
                  <a:solidFill>
                    <a:srgbClr val="212124"/>
                  </a:solidFill>
                  <a:effectLst/>
                  <a:latin typeface="__IBM_Plex_Serif_cfe655"/>
                </a:rPr>
                <a:t>2</a:t>
              </a:r>
              <a:r>
                <a:rPr lang="en-US" b="0" i="0" dirty="0">
                  <a:solidFill>
                    <a:srgbClr val="212124"/>
                  </a:solidFill>
                  <a:effectLst/>
                  <a:latin typeface="__IBM_Plex_Serif_cfe655"/>
                </a:rPr>
                <a:t>Al</a:t>
              </a:r>
              <a:r>
                <a:rPr lang="en-US" b="0" i="0" baseline="-25000" dirty="0">
                  <a:solidFill>
                    <a:srgbClr val="212124"/>
                  </a:solidFill>
                  <a:effectLst/>
                  <a:latin typeface="__IBM_Plex_Serif_cfe655"/>
                </a:rPr>
                <a:t>4</a:t>
              </a:r>
              <a:r>
                <a:rPr lang="en-US" b="0" i="0" dirty="0">
                  <a:solidFill>
                    <a:srgbClr val="212124"/>
                  </a:solidFill>
                  <a:effectLst/>
                  <a:latin typeface="__IBM_Plex_Serif_cfe655"/>
                </a:rPr>
                <a:t>Si</a:t>
              </a:r>
              <a:r>
                <a:rPr lang="en-US" b="0" i="0" baseline="-25000" dirty="0">
                  <a:solidFill>
                    <a:srgbClr val="212124"/>
                  </a:solidFill>
                  <a:effectLst/>
                  <a:latin typeface="__IBM_Plex_Serif_cfe655"/>
                </a:rPr>
                <a:t>5</a:t>
              </a:r>
              <a:r>
                <a:rPr lang="en-US" b="0" i="0" dirty="0">
                  <a:solidFill>
                    <a:srgbClr val="212124"/>
                  </a:solidFill>
                  <a:effectLst/>
                  <a:latin typeface="__IBM_Plex_Serif_cfe655"/>
                </a:rPr>
                <a:t>O</a:t>
              </a:r>
              <a:r>
                <a:rPr lang="en-US" b="0" i="0" baseline="-25000" dirty="0">
                  <a:solidFill>
                    <a:srgbClr val="212124"/>
                  </a:solidFill>
                  <a:effectLst/>
                  <a:latin typeface="__IBM_Plex_Serif_cfe655"/>
                </a:rPr>
                <a:t>18</a:t>
              </a:r>
              <a: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t>P = 5 kbar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t>T = 700</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t>t = 48 h</a:t>
              </a:r>
            </a:p>
          </p:txBody>
        </p:sp>
      </p:grpSp>
      <p:sp>
        <p:nvSpPr>
          <p:cNvPr id="10" name="TextBox 9">
            <a:extLst>
              <a:ext uri="{FF2B5EF4-FFF2-40B4-BE49-F238E27FC236}">
                <a16:creationId xmlns:a16="http://schemas.microsoft.com/office/drawing/2014/main" id="{CE4CD598-D186-00F5-7583-0DA1A50C1092}"/>
              </a:ext>
            </a:extLst>
          </p:cNvPr>
          <p:cNvSpPr txBox="1"/>
          <p:nvPr/>
        </p:nvSpPr>
        <p:spPr>
          <a:xfrm>
            <a:off x="5503036" y="719612"/>
            <a:ext cx="2147319" cy="400110"/>
          </a:xfrm>
          <a:prstGeom prst="rect">
            <a:avLst/>
          </a:prstGeom>
          <a:noFill/>
        </p:spPr>
        <p:txBody>
          <a:bodyPr wrap="none" rtlCol="0">
            <a:spAutoFit/>
          </a:bodyPr>
          <a:lstStyle/>
          <a:p>
            <a:r>
              <a:rPr lang="en-US" sz="2000" dirty="0"/>
              <a:t>Vikings’ Compass</a:t>
            </a:r>
          </a:p>
        </p:txBody>
      </p:sp>
      <p:sp>
        <p:nvSpPr>
          <p:cNvPr id="13" name="TextBox 12">
            <a:extLst>
              <a:ext uri="{FF2B5EF4-FFF2-40B4-BE49-F238E27FC236}">
                <a16:creationId xmlns:a16="http://schemas.microsoft.com/office/drawing/2014/main" id="{5AAB5A6A-280B-EE6B-38BF-234A3E527676}"/>
              </a:ext>
            </a:extLst>
          </p:cNvPr>
          <p:cNvSpPr txBox="1"/>
          <p:nvPr/>
        </p:nvSpPr>
        <p:spPr>
          <a:xfrm>
            <a:off x="193" y="0"/>
            <a:ext cx="7647065" cy="954107"/>
          </a:xfrm>
          <a:prstGeom prst="rect">
            <a:avLst/>
          </a:prstGeom>
          <a:noFill/>
        </p:spPr>
        <p:txBody>
          <a:bodyPr wrap="square" rtlCol="0">
            <a:spAutoFit/>
          </a:bodyPr>
          <a:lstStyle/>
          <a:p>
            <a:r>
              <a:rPr lang="en-US" sz="2800" dirty="0"/>
              <a:t>Hydrothermal Crystallization of Real Rock Compositions</a:t>
            </a:r>
          </a:p>
        </p:txBody>
      </p:sp>
      <p:cxnSp>
        <p:nvCxnSpPr>
          <p:cNvPr id="14" name="Straight Connector 13">
            <a:extLst>
              <a:ext uri="{FF2B5EF4-FFF2-40B4-BE49-F238E27FC236}">
                <a16:creationId xmlns:a16="http://schemas.microsoft.com/office/drawing/2014/main" id="{356FAD54-845D-C969-FF2F-B56D076D1999}"/>
              </a:ext>
            </a:extLst>
          </p:cNvPr>
          <p:cNvCxnSpPr>
            <a:cxnSpLocks/>
          </p:cNvCxnSpPr>
          <p:nvPr/>
        </p:nvCxnSpPr>
        <p:spPr>
          <a:xfrm>
            <a:off x="7759331" y="3811619"/>
            <a:ext cx="2480185"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21DDD92-9141-BDBD-1CB8-BBF99CC9D388}"/>
              </a:ext>
            </a:extLst>
          </p:cNvPr>
          <p:cNvSpPr txBox="1"/>
          <p:nvPr/>
        </p:nvSpPr>
        <p:spPr>
          <a:xfrm>
            <a:off x="8624962" y="3395235"/>
            <a:ext cx="748923" cy="369332"/>
          </a:xfrm>
          <a:prstGeom prst="rect">
            <a:avLst/>
          </a:prstGeom>
          <a:noFill/>
        </p:spPr>
        <p:txBody>
          <a:bodyPr wrap="none" rtlCol="0">
            <a:spAutoFit/>
          </a:bodyPr>
          <a:lstStyle/>
          <a:p>
            <a:r>
              <a:rPr lang="en-US" dirty="0">
                <a:solidFill>
                  <a:schemeClr val="bg1"/>
                </a:solidFill>
              </a:rPr>
              <a:t>1 mm</a:t>
            </a:r>
          </a:p>
        </p:txBody>
      </p:sp>
      <p:cxnSp>
        <p:nvCxnSpPr>
          <p:cNvPr id="17" name="Straight Connector 16">
            <a:extLst>
              <a:ext uri="{FF2B5EF4-FFF2-40B4-BE49-F238E27FC236}">
                <a16:creationId xmlns:a16="http://schemas.microsoft.com/office/drawing/2014/main" id="{D4CAB3BD-A062-63CE-4539-FD712B487842}"/>
              </a:ext>
            </a:extLst>
          </p:cNvPr>
          <p:cNvCxnSpPr>
            <a:cxnSpLocks/>
          </p:cNvCxnSpPr>
          <p:nvPr/>
        </p:nvCxnSpPr>
        <p:spPr>
          <a:xfrm>
            <a:off x="3449832" y="4383121"/>
            <a:ext cx="1165750"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2059E107-3ED9-E1FA-59A5-58C493CC4DBC}"/>
              </a:ext>
            </a:extLst>
          </p:cNvPr>
          <p:cNvSpPr txBox="1"/>
          <p:nvPr/>
        </p:nvSpPr>
        <p:spPr>
          <a:xfrm>
            <a:off x="3345493" y="3992535"/>
            <a:ext cx="931665" cy="369332"/>
          </a:xfrm>
          <a:prstGeom prst="rect">
            <a:avLst/>
          </a:prstGeom>
          <a:noFill/>
        </p:spPr>
        <p:txBody>
          <a:bodyPr wrap="none" rtlCol="0">
            <a:spAutoFit/>
          </a:bodyPr>
          <a:lstStyle/>
          <a:p>
            <a:r>
              <a:rPr lang="en-US" dirty="0">
                <a:solidFill>
                  <a:schemeClr val="bg1"/>
                </a:solidFill>
              </a:rPr>
              <a:t>500 </a:t>
            </a:r>
            <a:r>
              <a:rPr lang="en-US" dirty="0">
                <a:solidFill>
                  <a:schemeClr val="bg1"/>
                </a:solidFill>
                <a:latin typeface="Symbol" panose="05050102010706020507" pitchFamily="18" charset="2"/>
              </a:rPr>
              <a:t>m</a:t>
            </a:r>
            <a:r>
              <a:rPr lang="en-US" dirty="0">
                <a:solidFill>
                  <a:schemeClr val="bg1"/>
                </a:solidFill>
              </a:rPr>
              <a:t>m</a:t>
            </a:r>
          </a:p>
        </p:txBody>
      </p:sp>
      <p:pic>
        <p:nvPicPr>
          <p:cNvPr id="7" name="Picture 6" descr="A close-up of a black object&#10;&#10;Description automatically generated">
            <a:extLst>
              <a:ext uri="{FF2B5EF4-FFF2-40B4-BE49-F238E27FC236}">
                <a16:creationId xmlns:a16="http://schemas.microsoft.com/office/drawing/2014/main" id="{CEC31E34-2111-4509-7648-A6BF174A92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31" y="3467166"/>
            <a:ext cx="4521112" cy="3390834"/>
          </a:xfrm>
          <a:prstGeom prst="rect">
            <a:avLst/>
          </a:prstGeom>
        </p:spPr>
      </p:pic>
      <p:sp>
        <p:nvSpPr>
          <p:cNvPr id="9" name="TextBox 8">
            <a:extLst>
              <a:ext uri="{FF2B5EF4-FFF2-40B4-BE49-F238E27FC236}">
                <a16:creationId xmlns:a16="http://schemas.microsoft.com/office/drawing/2014/main" id="{41089231-F419-A2DF-C1D5-2167349B1022}"/>
              </a:ext>
            </a:extLst>
          </p:cNvPr>
          <p:cNvSpPr txBox="1"/>
          <p:nvPr/>
        </p:nvSpPr>
        <p:spPr>
          <a:xfrm>
            <a:off x="100051" y="3087208"/>
            <a:ext cx="6159500" cy="338554"/>
          </a:xfrm>
          <a:prstGeom prst="rect">
            <a:avLst/>
          </a:prstGeom>
          <a:noFill/>
        </p:spPr>
        <p:txBody>
          <a:bodyPr wrap="square">
            <a:spAutoFit/>
          </a:bodyPr>
          <a:lstStyle/>
          <a:p>
            <a:r>
              <a:rPr lang="en-US" sz="1600" dirty="0"/>
              <a:t>Biotite=</a:t>
            </a:r>
            <a:r>
              <a:rPr lang="en-US" sz="1600" b="0" i="0" dirty="0">
                <a:solidFill>
                  <a:srgbClr val="001D35"/>
                </a:solidFill>
                <a:effectLst/>
                <a:latin typeface="Google Sans"/>
              </a:rPr>
              <a:t>K(Mg, Fe)₃</a:t>
            </a:r>
            <a:r>
              <a:rPr lang="en-US" sz="1600" b="0" i="0" dirty="0" err="1">
                <a:solidFill>
                  <a:srgbClr val="001D35"/>
                </a:solidFill>
                <a:effectLst/>
                <a:latin typeface="Google Sans"/>
              </a:rPr>
              <a:t>AlSi₃O</a:t>
            </a:r>
            <a:r>
              <a:rPr lang="en-US" sz="1600" b="0" i="0" dirty="0">
                <a:solidFill>
                  <a:srgbClr val="001D35"/>
                </a:solidFill>
                <a:effectLst/>
                <a:latin typeface="Google Sans"/>
              </a:rPr>
              <a:t>₁₀(F, OH)₂</a:t>
            </a:r>
          </a:p>
        </p:txBody>
      </p:sp>
      <p:cxnSp>
        <p:nvCxnSpPr>
          <p:cNvPr id="16" name="Straight Connector 15">
            <a:extLst>
              <a:ext uri="{FF2B5EF4-FFF2-40B4-BE49-F238E27FC236}">
                <a16:creationId xmlns:a16="http://schemas.microsoft.com/office/drawing/2014/main" id="{36B92BC7-3779-B9D4-B1CD-F64F464F377E}"/>
              </a:ext>
            </a:extLst>
          </p:cNvPr>
          <p:cNvCxnSpPr>
            <a:cxnSpLocks/>
          </p:cNvCxnSpPr>
          <p:nvPr/>
        </p:nvCxnSpPr>
        <p:spPr>
          <a:xfrm>
            <a:off x="3660174" y="4904221"/>
            <a:ext cx="745067"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752F3C4-9707-CB8D-23F5-6123F48E8A4E}"/>
              </a:ext>
            </a:extLst>
          </p:cNvPr>
          <p:cNvSpPr txBox="1"/>
          <p:nvPr/>
        </p:nvSpPr>
        <p:spPr>
          <a:xfrm>
            <a:off x="3658246" y="4542432"/>
            <a:ext cx="748923" cy="369332"/>
          </a:xfrm>
          <a:prstGeom prst="rect">
            <a:avLst/>
          </a:prstGeom>
          <a:noFill/>
        </p:spPr>
        <p:txBody>
          <a:bodyPr wrap="none" rtlCol="0">
            <a:spAutoFit/>
          </a:bodyPr>
          <a:lstStyle/>
          <a:p>
            <a:r>
              <a:rPr lang="en-US" dirty="0"/>
              <a:t>1 mm</a:t>
            </a:r>
          </a:p>
        </p:txBody>
      </p:sp>
      <p:cxnSp>
        <p:nvCxnSpPr>
          <p:cNvPr id="22" name="Straight Arrow Connector 21">
            <a:extLst>
              <a:ext uri="{FF2B5EF4-FFF2-40B4-BE49-F238E27FC236}">
                <a16:creationId xmlns:a16="http://schemas.microsoft.com/office/drawing/2014/main" id="{3271AC66-56E2-7A19-3AE4-9B0AE653D886}"/>
              </a:ext>
            </a:extLst>
          </p:cNvPr>
          <p:cNvCxnSpPr>
            <a:cxnSpLocks/>
          </p:cNvCxnSpPr>
          <p:nvPr/>
        </p:nvCxnSpPr>
        <p:spPr>
          <a:xfrm>
            <a:off x="1663726" y="3402347"/>
            <a:ext cx="288758" cy="1509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5883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snowflake&#10;&#10;Description automatically generated">
            <a:extLst>
              <a:ext uri="{FF2B5EF4-FFF2-40B4-BE49-F238E27FC236}">
                <a16:creationId xmlns:a16="http://schemas.microsoft.com/office/drawing/2014/main" id="{8EFD8F12-105F-A548-16EE-BE49EDBE06A2}"/>
              </a:ext>
            </a:extLst>
          </p:cNvPr>
          <p:cNvPicPr>
            <a:picLocks noChangeAspect="1"/>
          </p:cNvPicPr>
          <p:nvPr/>
        </p:nvPicPr>
        <p:blipFill>
          <a:blip r:embed="rId3"/>
          <a:stretch>
            <a:fillRect/>
          </a:stretch>
        </p:blipFill>
        <p:spPr>
          <a:xfrm>
            <a:off x="7669949" y="387"/>
            <a:ext cx="4521277" cy="3427296"/>
          </a:xfrm>
          <a:prstGeom prst="rect">
            <a:avLst/>
          </a:prstGeom>
        </p:spPr>
      </p:pic>
      <p:pic>
        <p:nvPicPr>
          <p:cNvPr id="3" name="Picture 2" descr="A close-up of a microscopic view of a black and brown object&#10;&#10;Description automatically generated">
            <a:extLst>
              <a:ext uri="{FF2B5EF4-FFF2-40B4-BE49-F238E27FC236}">
                <a16:creationId xmlns:a16="http://schemas.microsoft.com/office/drawing/2014/main" id="{2DEEE54B-8399-A468-3462-9801889A688B}"/>
              </a:ext>
            </a:extLst>
          </p:cNvPr>
          <p:cNvPicPr>
            <a:picLocks noChangeAspect="1"/>
          </p:cNvPicPr>
          <p:nvPr/>
        </p:nvPicPr>
        <p:blipFill>
          <a:blip r:embed="rId4"/>
          <a:stretch>
            <a:fillRect/>
          </a:stretch>
        </p:blipFill>
        <p:spPr>
          <a:xfrm>
            <a:off x="7670336" y="3432872"/>
            <a:ext cx="4521277" cy="3427296"/>
          </a:xfrm>
          <a:prstGeom prst="rect">
            <a:avLst/>
          </a:prstGeom>
        </p:spPr>
      </p:pic>
      <p:sp>
        <p:nvSpPr>
          <p:cNvPr id="5" name="TextBox 4">
            <a:extLst>
              <a:ext uri="{FF2B5EF4-FFF2-40B4-BE49-F238E27FC236}">
                <a16:creationId xmlns:a16="http://schemas.microsoft.com/office/drawing/2014/main" id="{EADAECA5-D337-E38A-1540-923B4CE45A8A}"/>
              </a:ext>
            </a:extLst>
          </p:cNvPr>
          <p:cNvSpPr txBox="1"/>
          <p:nvPr/>
        </p:nvSpPr>
        <p:spPr>
          <a:xfrm>
            <a:off x="10923195" y="0"/>
            <a:ext cx="126803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ptos" panose="020B0004020202020204"/>
                <a:ea typeface="+mn-ea"/>
                <a:cs typeface="+mn-cs"/>
              </a:rPr>
              <a:t>Staurolite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ptos" panose="020B0004020202020204"/>
                <a:ea typeface="+mn-ea"/>
                <a:cs typeface="+mn-cs"/>
              </a:rPr>
              <a:t>P = 15 kbar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ptos" panose="020B0004020202020204"/>
                <a:ea typeface="+mn-ea"/>
                <a:cs typeface="+mn-cs"/>
              </a:rPr>
              <a:t>T = 800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ptos" panose="020B0004020202020204"/>
                <a:ea typeface="+mn-ea"/>
                <a:cs typeface="+mn-cs"/>
              </a:rPr>
              <a:t>t = 24 h</a:t>
            </a:r>
          </a:p>
        </p:txBody>
      </p:sp>
      <p:grpSp>
        <p:nvGrpSpPr>
          <p:cNvPr id="8" name="Group 7">
            <a:extLst>
              <a:ext uri="{FF2B5EF4-FFF2-40B4-BE49-F238E27FC236}">
                <a16:creationId xmlns:a16="http://schemas.microsoft.com/office/drawing/2014/main" id="{D6156F64-5685-FCB9-7859-5D20E9847F8D}"/>
              </a:ext>
            </a:extLst>
          </p:cNvPr>
          <p:cNvGrpSpPr/>
          <p:nvPr/>
        </p:nvGrpSpPr>
        <p:grpSpPr>
          <a:xfrm>
            <a:off x="-3250" y="893542"/>
            <a:ext cx="4613275" cy="3431603"/>
            <a:chOff x="-3250" y="1305422"/>
            <a:chExt cx="4613275" cy="3431603"/>
          </a:xfrm>
        </p:grpSpPr>
        <p:pic>
          <p:nvPicPr>
            <p:cNvPr id="4" name="Picture 3" descr="A close up of a microscope&#10;&#10;Description automatically generated">
              <a:extLst>
                <a:ext uri="{FF2B5EF4-FFF2-40B4-BE49-F238E27FC236}">
                  <a16:creationId xmlns:a16="http://schemas.microsoft.com/office/drawing/2014/main" id="{7F57B80B-ECAE-6D07-724E-C7E05577B3A5}"/>
                </a:ext>
              </a:extLst>
            </p:cNvPr>
            <p:cNvPicPr>
              <a:picLocks noChangeAspect="1"/>
            </p:cNvPicPr>
            <p:nvPr/>
          </p:nvPicPr>
          <p:blipFill>
            <a:blip r:embed="rId5"/>
            <a:stretch>
              <a:fillRect/>
            </a:stretch>
          </p:blipFill>
          <p:spPr>
            <a:xfrm>
              <a:off x="-2863" y="1316078"/>
              <a:ext cx="4612888" cy="3420947"/>
            </a:xfrm>
            <a:prstGeom prst="rect">
              <a:avLst/>
            </a:prstGeom>
          </p:spPr>
        </p:pic>
        <p:sp>
          <p:nvSpPr>
            <p:cNvPr id="6" name="TextBox 5">
              <a:extLst>
                <a:ext uri="{FF2B5EF4-FFF2-40B4-BE49-F238E27FC236}">
                  <a16:creationId xmlns:a16="http://schemas.microsoft.com/office/drawing/2014/main" id="{E24AE1C4-6862-B032-468F-F8FD51997452}"/>
                </a:ext>
              </a:extLst>
            </p:cNvPr>
            <p:cNvSpPr txBox="1"/>
            <p:nvPr/>
          </p:nvSpPr>
          <p:spPr>
            <a:xfrm>
              <a:off x="-3250" y="1305422"/>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t>Staurolite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t>P = 15 kbar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t>T = 700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rPr>
                <a:t>t = 24 h</a:t>
              </a:r>
            </a:p>
          </p:txBody>
        </p:sp>
      </p:grpSp>
      <p:sp>
        <p:nvSpPr>
          <p:cNvPr id="7" name="TextBox 6">
            <a:extLst>
              <a:ext uri="{FF2B5EF4-FFF2-40B4-BE49-F238E27FC236}">
                <a16:creationId xmlns:a16="http://schemas.microsoft.com/office/drawing/2014/main" id="{51CCC26D-BE7E-EFED-2893-C0CB4EFA2C70}"/>
              </a:ext>
            </a:extLst>
          </p:cNvPr>
          <p:cNvSpPr txBox="1"/>
          <p:nvPr/>
        </p:nvSpPr>
        <p:spPr>
          <a:xfrm>
            <a:off x="4788925" y="1807497"/>
            <a:ext cx="2707344" cy="1384995"/>
          </a:xfrm>
          <a:prstGeom prst="rect">
            <a:avLst/>
          </a:prstGeom>
          <a:noFill/>
        </p:spPr>
        <p:txBody>
          <a:bodyPr wrap="none" rtlCol="0">
            <a:spAutoFit/>
          </a:bodyPr>
          <a:lstStyle/>
          <a:p>
            <a:r>
              <a:rPr lang="en-US" sz="2800" dirty="0"/>
              <a:t>Fairy Stones</a:t>
            </a:r>
          </a:p>
          <a:p>
            <a:r>
              <a:rPr lang="en-US" sz="2800" dirty="0"/>
              <a:t>Staurolite </a:t>
            </a:r>
          </a:p>
          <a:p>
            <a:r>
              <a:rPr lang="en-US" sz="2800" b="0" i="0" dirty="0">
                <a:solidFill>
                  <a:srgbClr val="001D35"/>
                </a:solidFill>
                <a:effectLst/>
                <a:latin typeface="Google Sans"/>
              </a:rPr>
              <a:t>Fe</a:t>
            </a:r>
            <a:r>
              <a:rPr lang="en-US" sz="2800" b="0" i="0" baseline="-25000" dirty="0">
                <a:solidFill>
                  <a:srgbClr val="001D35"/>
                </a:solidFill>
                <a:effectLst/>
                <a:latin typeface="Google Sans"/>
              </a:rPr>
              <a:t>2</a:t>
            </a:r>
            <a:r>
              <a:rPr lang="en-US" sz="2800" b="0" i="0" dirty="0">
                <a:solidFill>
                  <a:srgbClr val="001D35"/>
                </a:solidFill>
                <a:effectLst/>
                <a:latin typeface="Google Sans"/>
              </a:rPr>
              <a:t>Al</a:t>
            </a:r>
            <a:r>
              <a:rPr lang="en-US" sz="2800" b="0" i="0" baseline="-25000" dirty="0">
                <a:solidFill>
                  <a:srgbClr val="001D35"/>
                </a:solidFill>
                <a:effectLst/>
                <a:latin typeface="Google Sans"/>
              </a:rPr>
              <a:t>9</a:t>
            </a:r>
            <a:r>
              <a:rPr lang="en-US" sz="2800" b="0" i="0" dirty="0">
                <a:solidFill>
                  <a:srgbClr val="001D35"/>
                </a:solidFill>
                <a:effectLst/>
                <a:latin typeface="Google Sans"/>
              </a:rPr>
              <a:t>Si</a:t>
            </a:r>
            <a:r>
              <a:rPr lang="en-US" sz="2800" b="0" i="0" baseline="-25000" dirty="0">
                <a:solidFill>
                  <a:srgbClr val="001D35"/>
                </a:solidFill>
                <a:effectLst/>
                <a:latin typeface="Google Sans"/>
              </a:rPr>
              <a:t>4</a:t>
            </a:r>
            <a:r>
              <a:rPr lang="en-US" sz="2800" b="0" i="0" dirty="0">
                <a:solidFill>
                  <a:srgbClr val="001D35"/>
                </a:solidFill>
                <a:effectLst/>
                <a:latin typeface="Google Sans"/>
              </a:rPr>
              <a:t>O</a:t>
            </a:r>
            <a:r>
              <a:rPr lang="en-US" sz="2800" b="0" i="0" baseline="-25000" dirty="0">
                <a:solidFill>
                  <a:srgbClr val="001D35"/>
                </a:solidFill>
                <a:effectLst/>
                <a:latin typeface="Google Sans"/>
              </a:rPr>
              <a:t>23</a:t>
            </a:r>
            <a:r>
              <a:rPr lang="en-US" sz="2800" b="0" i="0" dirty="0">
                <a:solidFill>
                  <a:srgbClr val="001D35"/>
                </a:solidFill>
                <a:effectLst/>
                <a:latin typeface="Google Sans"/>
              </a:rPr>
              <a:t>(OH)</a:t>
            </a:r>
            <a:r>
              <a:rPr lang="en-US" sz="2800" b="0" i="0" baseline="-25000" dirty="0">
                <a:solidFill>
                  <a:srgbClr val="001D35"/>
                </a:solidFill>
                <a:effectLst/>
                <a:latin typeface="Google Sans"/>
              </a:rPr>
              <a:t>2</a:t>
            </a:r>
            <a:endParaRPr lang="en-US" sz="2800" b="0" i="0" baseline="-25000" dirty="0">
              <a:solidFill>
                <a:srgbClr val="212124"/>
              </a:solidFill>
              <a:effectLst/>
              <a:latin typeface="__IBM_Plex_Sans_620f7a"/>
            </a:endParaRPr>
          </a:p>
        </p:txBody>
      </p:sp>
      <p:cxnSp>
        <p:nvCxnSpPr>
          <p:cNvPr id="9" name="Straight Connector 8">
            <a:extLst>
              <a:ext uri="{FF2B5EF4-FFF2-40B4-BE49-F238E27FC236}">
                <a16:creationId xmlns:a16="http://schemas.microsoft.com/office/drawing/2014/main" id="{4DDB87AD-3185-AC51-13D8-882BB2C89F99}"/>
              </a:ext>
            </a:extLst>
          </p:cNvPr>
          <p:cNvCxnSpPr>
            <a:cxnSpLocks/>
          </p:cNvCxnSpPr>
          <p:nvPr/>
        </p:nvCxnSpPr>
        <p:spPr>
          <a:xfrm>
            <a:off x="7772400" y="3302000"/>
            <a:ext cx="1447800"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3D66B9A-A9CA-BDE4-D4E8-D6A76EE1EC94}"/>
              </a:ext>
            </a:extLst>
          </p:cNvPr>
          <p:cNvSpPr txBox="1"/>
          <p:nvPr/>
        </p:nvSpPr>
        <p:spPr>
          <a:xfrm>
            <a:off x="8121839" y="2885616"/>
            <a:ext cx="748923" cy="369332"/>
          </a:xfrm>
          <a:prstGeom prst="rect">
            <a:avLst/>
          </a:prstGeom>
          <a:noFill/>
        </p:spPr>
        <p:txBody>
          <a:bodyPr wrap="none" rtlCol="0">
            <a:spAutoFit/>
          </a:bodyPr>
          <a:lstStyle/>
          <a:p>
            <a:r>
              <a:rPr lang="en-US" dirty="0">
                <a:solidFill>
                  <a:schemeClr val="bg1"/>
                </a:solidFill>
              </a:rPr>
              <a:t>1 mm</a:t>
            </a:r>
          </a:p>
        </p:txBody>
      </p:sp>
      <p:sp>
        <p:nvSpPr>
          <p:cNvPr id="12" name="TextBox 11">
            <a:extLst>
              <a:ext uri="{FF2B5EF4-FFF2-40B4-BE49-F238E27FC236}">
                <a16:creationId xmlns:a16="http://schemas.microsoft.com/office/drawing/2014/main" id="{D08E348E-601A-1DE1-7946-0F1F0D627E6B}"/>
              </a:ext>
            </a:extLst>
          </p:cNvPr>
          <p:cNvSpPr txBox="1"/>
          <p:nvPr/>
        </p:nvSpPr>
        <p:spPr>
          <a:xfrm>
            <a:off x="193" y="0"/>
            <a:ext cx="7647065" cy="954107"/>
          </a:xfrm>
          <a:prstGeom prst="rect">
            <a:avLst/>
          </a:prstGeom>
          <a:noFill/>
        </p:spPr>
        <p:txBody>
          <a:bodyPr wrap="square" rtlCol="0">
            <a:spAutoFit/>
          </a:bodyPr>
          <a:lstStyle/>
          <a:p>
            <a:r>
              <a:rPr lang="en-US" sz="2800" dirty="0"/>
              <a:t>Hydrothermal Crystallization of Real Rock Compositions</a:t>
            </a:r>
          </a:p>
        </p:txBody>
      </p:sp>
      <p:pic>
        <p:nvPicPr>
          <p:cNvPr id="1026" name="Picture 2" descr="Fairy Stone State Park offers blend of exploration, science, and folklore |  WVTF">
            <a:extLst>
              <a:ext uri="{FF2B5EF4-FFF2-40B4-BE49-F238E27FC236}">
                <a16:creationId xmlns:a16="http://schemas.microsoft.com/office/drawing/2014/main" id="{E7591B3A-DC4F-777D-FF75-867DF42B2E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335801"/>
            <a:ext cx="4612888" cy="259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50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669824-AEA2-F317-4D50-297194646EC6}"/>
              </a:ext>
            </a:extLst>
          </p:cNvPr>
          <p:cNvSpPr txBox="1"/>
          <p:nvPr/>
        </p:nvSpPr>
        <p:spPr>
          <a:xfrm>
            <a:off x="393700" y="241300"/>
            <a:ext cx="1679306" cy="523220"/>
          </a:xfrm>
          <a:prstGeom prst="rect">
            <a:avLst/>
          </a:prstGeom>
          <a:noFill/>
        </p:spPr>
        <p:txBody>
          <a:bodyPr wrap="none" rtlCol="0">
            <a:spAutoFit/>
          </a:bodyPr>
          <a:lstStyle/>
          <a:p>
            <a:r>
              <a:rPr lang="en-US" sz="2800" dirty="0"/>
              <a:t>Summary</a:t>
            </a:r>
          </a:p>
        </p:txBody>
      </p:sp>
      <p:sp>
        <p:nvSpPr>
          <p:cNvPr id="3" name="TextBox 2">
            <a:extLst>
              <a:ext uri="{FF2B5EF4-FFF2-40B4-BE49-F238E27FC236}">
                <a16:creationId xmlns:a16="http://schemas.microsoft.com/office/drawing/2014/main" id="{D16EA0E3-CAE9-71BC-8322-CD0DDD9F17E3}"/>
              </a:ext>
            </a:extLst>
          </p:cNvPr>
          <p:cNvSpPr txBox="1"/>
          <p:nvPr/>
        </p:nvSpPr>
        <p:spPr>
          <a:xfrm>
            <a:off x="107181" y="884187"/>
            <a:ext cx="11977638" cy="2139047"/>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There are many methods to grow crystals and each method has limitations.</a:t>
            </a:r>
          </a:p>
          <a:p>
            <a:pPr marL="285750" indent="-285750">
              <a:spcAft>
                <a:spcPts val="600"/>
              </a:spcAft>
              <a:buFont typeface="Arial" panose="020B0604020202020204" pitchFamily="34" charset="0"/>
              <a:buChar char="•"/>
            </a:pPr>
            <a:r>
              <a:rPr lang="en-US" dirty="0"/>
              <a:t>Flux growth methods produce large crystals, but they have heterogeneous compositions.</a:t>
            </a:r>
          </a:p>
          <a:p>
            <a:pPr marL="285750" indent="-285750">
              <a:spcAft>
                <a:spcPts val="600"/>
              </a:spcAft>
              <a:buFont typeface="Arial" panose="020B0604020202020204" pitchFamily="34" charset="0"/>
              <a:buChar char="•"/>
            </a:pPr>
            <a:r>
              <a:rPr lang="en-US" dirty="0"/>
              <a:t>Piston-cylinder devices provide great experimental flexibility to grow most any mineral.</a:t>
            </a:r>
          </a:p>
          <a:p>
            <a:pPr marL="285750" indent="-285750">
              <a:spcAft>
                <a:spcPts val="600"/>
              </a:spcAft>
              <a:buFont typeface="Arial" panose="020B0604020202020204" pitchFamily="34" charset="0"/>
              <a:buChar char="•"/>
            </a:pPr>
            <a:r>
              <a:rPr lang="en-US" dirty="0"/>
              <a:t>Hydrothermal methods can produce relatively large crystals with exceptionally uniform compositions.</a:t>
            </a:r>
          </a:p>
          <a:p>
            <a:pPr marL="285750" indent="-285750">
              <a:spcAft>
                <a:spcPts val="600"/>
              </a:spcAft>
              <a:buFont typeface="Arial" panose="020B0604020202020204" pitchFamily="34" charset="0"/>
              <a:buChar char="•"/>
            </a:pPr>
            <a:r>
              <a:rPr lang="en-US" dirty="0"/>
              <a:t>Hydrothermal methods can produce endmember mineral compositions largely free of other minerals and inclusions.</a:t>
            </a:r>
          </a:p>
          <a:p>
            <a:pPr marL="285750" indent="-285750">
              <a:spcAft>
                <a:spcPts val="600"/>
              </a:spcAft>
              <a:buFont typeface="Arial" panose="020B0604020202020204" pitchFamily="34" charset="0"/>
              <a:buChar char="•"/>
            </a:pPr>
            <a:r>
              <a:rPr lang="en-US" dirty="0"/>
              <a:t>Hydrothermal methods can be controlled to systematically adjust mineral compositions and point defects.</a:t>
            </a:r>
          </a:p>
        </p:txBody>
      </p:sp>
      <p:sp>
        <p:nvSpPr>
          <p:cNvPr id="5" name="TextBox 4">
            <a:extLst>
              <a:ext uri="{FF2B5EF4-FFF2-40B4-BE49-F238E27FC236}">
                <a16:creationId xmlns:a16="http://schemas.microsoft.com/office/drawing/2014/main" id="{B2AC833D-B1DF-04CA-9D98-61AB052B3723}"/>
              </a:ext>
            </a:extLst>
          </p:cNvPr>
          <p:cNvSpPr txBox="1"/>
          <p:nvPr/>
        </p:nvSpPr>
        <p:spPr>
          <a:xfrm>
            <a:off x="642486" y="3429000"/>
            <a:ext cx="6097604" cy="2769989"/>
          </a:xfrm>
          <a:prstGeom prst="rect">
            <a:avLst/>
          </a:prstGeom>
          <a:noFill/>
        </p:spPr>
        <p:txBody>
          <a:bodyPr wrap="square">
            <a:spAutoFit/>
          </a:bodyPr>
          <a:lstStyle/>
          <a:p>
            <a:r>
              <a:rPr lang="en-US" dirty="0"/>
              <a:t>What other minerals have we synthesized that may be of interest for MDDM?</a:t>
            </a:r>
          </a:p>
          <a:p>
            <a:pPr marL="285750" indent="-285750">
              <a:buFont typeface="Arial" panose="020B0604020202020204" pitchFamily="34" charset="0"/>
              <a:buChar char="•"/>
            </a:pPr>
            <a:r>
              <a:rPr lang="en-US" dirty="0"/>
              <a:t>Corundum—Al</a:t>
            </a:r>
            <a:r>
              <a:rPr lang="en-US" baseline="-25000" dirty="0"/>
              <a:t>2</a:t>
            </a:r>
            <a:r>
              <a:rPr lang="en-US" dirty="0"/>
              <a:t>O</a:t>
            </a:r>
            <a:r>
              <a:rPr lang="en-US" baseline="-25000" dirty="0"/>
              <a:t>3</a:t>
            </a:r>
          </a:p>
          <a:p>
            <a:pPr marL="285750" indent="-285750">
              <a:buFont typeface="Arial" panose="020B0604020202020204" pitchFamily="34" charset="0"/>
              <a:buChar char="•"/>
            </a:pPr>
            <a:r>
              <a:rPr lang="en-US" dirty="0"/>
              <a:t>Baddeleyite—ZrO</a:t>
            </a:r>
            <a:r>
              <a:rPr lang="en-US" baseline="-25000" dirty="0"/>
              <a:t>2</a:t>
            </a:r>
          </a:p>
          <a:p>
            <a:pPr marL="285750" indent="-285750">
              <a:buFont typeface="Arial" panose="020B0604020202020204" pitchFamily="34" charset="0"/>
              <a:buChar char="•"/>
            </a:pPr>
            <a:r>
              <a:rPr lang="en-US" dirty="0"/>
              <a:t>Apatite—</a:t>
            </a:r>
            <a:r>
              <a:rPr lang="pl-PL" b="0" i="0" dirty="0">
                <a:solidFill>
                  <a:srgbClr val="474747"/>
                </a:solidFill>
                <a:effectLst/>
                <a:latin typeface="Google Sans"/>
              </a:rPr>
              <a:t>Ca</a:t>
            </a:r>
            <a:r>
              <a:rPr lang="pl-PL" b="0" i="0" baseline="-25000" dirty="0">
                <a:solidFill>
                  <a:srgbClr val="474747"/>
                </a:solidFill>
                <a:effectLst/>
                <a:latin typeface="Google Sans"/>
              </a:rPr>
              <a:t>5</a:t>
            </a:r>
            <a:r>
              <a:rPr lang="pl-PL" b="0" i="0" dirty="0">
                <a:solidFill>
                  <a:srgbClr val="474747"/>
                </a:solidFill>
                <a:effectLst/>
                <a:latin typeface="Google Sans"/>
              </a:rPr>
              <a:t>(PO</a:t>
            </a:r>
            <a:r>
              <a:rPr lang="pl-PL" b="0" i="0" baseline="-25000" dirty="0">
                <a:solidFill>
                  <a:srgbClr val="474747"/>
                </a:solidFill>
                <a:effectLst/>
                <a:latin typeface="Google Sans"/>
              </a:rPr>
              <a:t>4</a:t>
            </a:r>
            <a:r>
              <a:rPr lang="pl-PL" b="0" i="0" dirty="0">
                <a:solidFill>
                  <a:srgbClr val="474747"/>
                </a:solidFill>
                <a:effectLst/>
                <a:latin typeface="Google Sans"/>
              </a:rPr>
              <a:t>)</a:t>
            </a:r>
            <a:r>
              <a:rPr lang="pl-PL" b="0" i="0" baseline="-25000" dirty="0">
                <a:solidFill>
                  <a:srgbClr val="474747"/>
                </a:solidFill>
                <a:effectLst/>
                <a:latin typeface="Google Sans"/>
              </a:rPr>
              <a:t>3</a:t>
            </a:r>
            <a:r>
              <a:rPr lang="pl-PL" b="0" i="0" dirty="0">
                <a:solidFill>
                  <a:srgbClr val="474747"/>
                </a:solidFill>
                <a:effectLst/>
                <a:latin typeface="Google Sans"/>
              </a:rPr>
              <a:t>(OH,F,Cl</a:t>
            </a:r>
            <a:r>
              <a:rPr lang="en-US" b="0" i="0" dirty="0">
                <a:solidFill>
                  <a:srgbClr val="474747"/>
                </a:solidFill>
                <a:effectLst/>
                <a:latin typeface="Google Sans"/>
              </a:rPr>
              <a:t>)</a:t>
            </a:r>
            <a:endParaRPr lang="en-US" dirty="0"/>
          </a:p>
          <a:p>
            <a:pPr marL="285750" indent="-285750">
              <a:buFont typeface="Arial" panose="020B0604020202020204" pitchFamily="34" charset="0"/>
              <a:buChar char="•"/>
            </a:pPr>
            <a:r>
              <a:rPr lang="en-US" dirty="0"/>
              <a:t>Monazite —</a:t>
            </a:r>
            <a:r>
              <a:rPr lang="en-US" b="0" i="0" dirty="0">
                <a:solidFill>
                  <a:srgbClr val="001D35"/>
                </a:solidFill>
                <a:effectLst/>
                <a:latin typeface="Google Sans"/>
              </a:rPr>
              <a:t>(Ce, La, Th)PO</a:t>
            </a:r>
            <a:r>
              <a:rPr lang="en-US" b="0" i="0" baseline="-25000" dirty="0">
                <a:solidFill>
                  <a:srgbClr val="001D35"/>
                </a:solidFill>
                <a:effectLst/>
                <a:latin typeface="Google Sans"/>
              </a:rPr>
              <a:t>4</a:t>
            </a:r>
            <a:endParaRPr lang="en-US" baseline="-25000" dirty="0"/>
          </a:p>
          <a:p>
            <a:pPr marL="285750" indent="-285750">
              <a:buFont typeface="Arial" panose="020B0604020202020204" pitchFamily="34" charset="0"/>
              <a:buChar char="•"/>
            </a:pPr>
            <a:r>
              <a:rPr lang="en-US" dirty="0"/>
              <a:t>Feldspars—KAlSi</a:t>
            </a:r>
            <a:r>
              <a:rPr lang="en-US" baseline="-25000" dirty="0"/>
              <a:t>3</a:t>
            </a:r>
            <a:r>
              <a:rPr lang="en-US" dirty="0"/>
              <a:t>O</a:t>
            </a:r>
            <a:r>
              <a:rPr lang="en-US" baseline="-25000" dirty="0"/>
              <a:t>8 </a:t>
            </a:r>
            <a:r>
              <a:rPr lang="en-US" dirty="0"/>
              <a:t>to NaAlSi</a:t>
            </a:r>
            <a:r>
              <a:rPr lang="en-US" baseline="-25000" dirty="0"/>
              <a:t>3</a:t>
            </a:r>
            <a:r>
              <a:rPr lang="en-US" dirty="0"/>
              <a:t>O</a:t>
            </a:r>
            <a:r>
              <a:rPr lang="en-US" baseline="-25000" dirty="0"/>
              <a:t>8 </a:t>
            </a:r>
            <a:r>
              <a:rPr lang="en-US" dirty="0"/>
              <a:t>to CaAl2Si</a:t>
            </a:r>
            <a:r>
              <a:rPr lang="en-US" baseline="-25000" dirty="0"/>
              <a:t>2</a:t>
            </a:r>
            <a:r>
              <a:rPr lang="en-US" dirty="0"/>
              <a:t>O</a:t>
            </a:r>
            <a:r>
              <a:rPr lang="en-US" baseline="-25000" dirty="0"/>
              <a:t>8 </a:t>
            </a:r>
          </a:p>
          <a:p>
            <a:pPr marL="285750" indent="-285750">
              <a:buFont typeface="Arial" panose="020B0604020202020204" pitchFamily="34" charset="0"/>
              <a:buChar char="•"/>
            </a:pPr>
            <a:r>
              <a:rPr lang="en-US" dirty="0"/>
              <a:t>Pyroxenes—MgSiO</a:t>
            </a:r>
            <a:r>
              <a:rPr lang="en-US" baseline="-25000" dirty="0"/>
              <a:t>3</a:t>
            </a:r>
            <a:r>
              <a:rPr lang="en-US" dirty="0"/>
              <a:t> to FeSiO</a:t>
            </a:r>
            <a:r>
              <a:rPr lang="en-US" baseline="-25000" dirty="0"/>
              <a:t>3</a:t>
            </a:r>
            <a:r>
              <a:rPr lang="en-US" dirty="0"/>
              <a:t> to CaMgSi</a:t>
            </a:r>
            <a:r>
              <a:rPr lang="en-US" baseline="-25000" dirty="0"/>
              <a:t>2</a:t>
            </a:r>
            <a:r>
              <a:rPr lang="en-US" dirty="0"/>
              <a:t>O</a:t>
            </a:r>
            <a:r>
              <a:rPr lang="en-US" baseline="-25000" dirty="0"/>
              <a:t>6</a:t>
            </a:r>
          </a:p>
          <a:p>
            <a:pPr marL="285750" indent="-285750">
              <a:buFont typeface="Arial" panose="020B0604020202020204" pitchFamily="34" charset="0"/>
              <a:buChar char="•"/>
            </a:pPr>
            <a:r>
              <a:rPr lang="en-US" dirty="0"/>
              <a:t>Diamond is on the “to do” list.</a:t>
            </a:r>
          </a:p>
          <a:p>
            <a:endParaRPr lang="en-US" baseline="-25000" dirty="0"/>
          </a:p>
        </p:txBody>
      </p:sp>
      <p:grpSp>
        <p:nvGrpSpPr>
          <p:cNvPr id="18" name="Group 17">
            <a:extLst>
              <a:ext uri="{FF2B5EF4-FFF2-40B4-BE49-F238E27FC236}">
                <a16:creationId xmlns:a16="http://schemas.microsoft.com/office/drawing/2014/main" id="{2358AC28-4F90-A813-2BB6-EF76CAEE7168}"/>
              </a:ext>
            </a:extLst>
          </p:cNvPr>
          <p:cNvGrpSpPr/>
          <p:nvPr/>
        </p:nvGrpSpPr>
        <p:grpSpPr>
          <a:xfrm>
            <a:off x="7270280" y="3236494"/>
            <a:ext cx="4572001" cy="3417028"/>
            <a:chOff x="1524000" y="11973"/>
            <a:chExt cx="9144000" cy="6834055"/>
          </a:xfrm>
        </p:grpSpPr>
        <p:pic>
          <p:nvPicPr>
            <p:cNvPr id="6" name="Picture 5">
              <a:extLst>
                <a:ext uri="{FF2B5EF4-FFF2-40B4-BE49-F238E27FC236}">
                  <a16:creationId xmlns:a16="http://schemas.microsoft.com/office/drawing/2014/main" id="{B10B3E32-DDB6-E35B-0A3A-098F7298281B}"/>
                </a:ext>
              </a:extLst>
            </p:cNvPr>
            <p:cNvPicPr>
              <a:picLocks noChangeAspect="1"/>
            </p:cNvPicPr>
            <p:nvPr/>
          </p:nvPicPr>
          <p:blipFill>
            <a:blip r:embed="rId2"/>
            <a:stretch>
              <a:fillRect/>
            </a:stretch>
          </p:blipFill>
          <p:spPr>
            <a:xfrm>
              <a:off x="1524000" y="11973"/>
              <a:ext cx="9144000" cy="6834055"/>
            </a:xfrm>
            <a:prstGeom prst="rect">
              <a:avLst/>
            </a:prstGeom>
          </p:spPr>
        </p:pic>
        <p:sp>
          <p:nvSpPr>
            <p:cNvPr id="7" name="TextBox 6">
              <a:extLst>
                <a:ext uri="{FF2B5EF4-FFF2-40B4-BE49-F238E27FC236}">
                  <a16:creationId xmlns:a16="http://schemas.microsoft.com/office/drawing/2014/main" id="{AEEB0587-4804-3051-6BE0-5F24A3906061}"/>
                </a:ext>
              </a:extLst>
            </p:cNvPr>
            <p:cNvSpPr txBox="1"/>
            <p:nvPr/>
          </p:nvSpPr>
          <p:spPr>
            <a:xfrm>
              <a:off x="1865742" y="4008579"/>
              <a:ext cx="204414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965.457 cm-1 ±0.08</a:t>
              </a:r>
            </a:p>
          </p:txBody>
        </p:sp>
        <p:sp>
          <p:nvSpPr>
            <p:cNvPr id="8" name="TextBox 7">
              <a:extLst>
                <a:ext uri="{FF2B5EF4-FFF2-40B4-BE49-F238E27FC236}">
                  <a16:creationId xmlns:a16="http://schemas.microsoft.com/office/drawing/2014/main" id="{9353D3E3-E04F-0343-E368-671D64C504F3}"/>
                </a:ext>
              </a:extLst>
            </p:cNvPr>
            <p:cNvSpPr txBox="1"/>
            <p:nvPr/>
          </p:nvSpPr>
          <p:spPr>
            <a:xfrm>
              <a:off x="4341020" y="2638816"/>
              <a:ext cx="9444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965.418</a:t>
              </a:r>
            </a:p>
          </p:txBody>
        </p:sp>
        <p:sp>
          <p:nvSpPr>
            <p:cNvPr id="9" name="TextBox 8">
              <a:extLst>
                <a:ext uri="{FF2B5EF4-FFF2-40B4-BE49-F238E27FC236}">
                  <a16:creationId xmlns:a16="http://schemas.microsoft.com/office/drawing/2014/main" id="{2D411217-841F-D466-4FA3-073CB6E11C86}"/>
                </a:ext>
              </a:extLst>
            </p:cNvPr>
            <p:cNvSpPr txBox="1"/>
            <p:nvPr/>
          </p:nvSpPr>
          <p:spPr>
            <a:xfrm>
              <a:off x="3970448" y="3491285"/>
              <a:ext cx="9444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965.479</a:t>
              </a:r>
            </a:p>
          </p:txBody>
        </p:sp>
        <p:sp>
          <p:nvSpPr>
            <p:cNvPr id="10" name="TextBox 9">
              <a:extLst>
                <a:ext uri="{FF2B5EF4-FFF2-40B4-BE49-F238E27FC236}">
                  <a16:creationId xmlns:a16="http://schemas.microsoft.com/office/drawing/2014/main" id="{9543D13D-A7B6-B230-4C7D-3E756F7EECF6}"/>
                </a:ext>
              </a:extLst>
            </p:cNvPr>
            <p:cNvSpPr txBox="1"/>
            <p:nvPr/>
          </p:nvSpPr>
          <p:spPr>
            <a:xfrm>
              <a:off x="5151512" y="3519055"/>
              <a:ext cx="9444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965.493</a:t>
              </a:r>
            </a:p>
          </p:txBody>
        </p:sp>
        <p:sp>
          <p:nvSpPr>
            <p:cNvPr id="11" name="TextBox 10">
              <a:extLst>
                <a:ext uri="{FF2B5EF4-FFF2-40B4-BE49-F238E27FC236}">
                  <a16:creationId xmlns:a16="http://schemas.microsoft.com/office/drawing/2014/main" id="{F118DC26-E07D-3B08-A3A7-C1793A76A53F}"/>
                </a:ext>
              </a:extLst>
            </p:cNvPr>
            <p:cNvSpPr txBox="1"/>
            <p:nvPr/>
          </p:nvSpPr>
          <p:spPr>
            <a:xfrm>
              <a:off x="6677892" y="3454403"/>
              <a:ext cx="9444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965.473</a:t>
              </a:r>
            </a:p>
          </p:txBody>
        </p:sp>
        <p:sp>
          <p:nvSpPr>
            <p:cNvPr id="12" name="TextBox 11">
              <a:extLst>
                <a:ext uri="{FF2B5EF4-FFF2-40B4-BE49-F238E27FC236}">
                  <a16:creationId xmlns:a16="http://schemas.microsoft.com/office/drawing/2014/main" id="{758C2BD6-0AC1-4C42-6145-C0244017EBDE}"/>
                </a:ext>
              </a:extLst>
            </p:cNvPr>
            <p:cNvSpPr txBox="1"/>
            <p:nvPr/>
          </p:nvSpPr>
          <p:spPr>
            <a:xfrm>
              <a:off x="7858956" y="3463517"/>
              <a:ext cx="9444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965.539</a:t>
              </a:r>
            </a:p>
          </p:txBody>
        </p:sp>
        <p:sp>
          <p:nvSpPr>
            <p:cNvPr id="13" name="TextBox 12">
              <a:extLst>
                <a:ext uri="{FF2B5EF4-FFF2-40B4-BE49-F238E27FC236}">
                  <a16:creationId xmlns:a16="http://schemas.microsoft.com/office/drawing/2014/main" id="{CC0F3C4C-7D7E-31A1-5E17-CA45A3C0BD18}"/>
                </a:ext>
              </a:extLst>
            </p:cNvPr>
            <p:cNvSpPr txBox="1"/>
            <p:nvPr/>
          </p:nvSpPr>
          <p:spPr>
            <a:xfrm>
              <a:off x="9047018" y="2909517"/>
              <a:ext cx="9444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965.678</a:t>
              </a:r>
            </a:p>
          </p:txBody>
        </p:sp>
        <p:sp>
          <p:nvSpPr>
            <p:cNvPr id="14" name="TextBox 13">
              <a:extLst>
                <a:ext uri="{FF2B5EF4-FFF2-40B4-BE49-F238E27FC236}">
                  <a16:creationId xmlns:a16="http://schemas.microsoft.com/office/drawing/2014/main" id="{197B110C-D5C7-0377-BC98-490C49EBD0E3}"/>
                </a:ext>
              </a:extLst>
            </p:cNvPr>
            <p:cNvSpPr txBox="1"/>
            <p:nvPr/>
          </p:nvSpPr>
          <p:spPr>
            <a:xfrm>
              <a:off x="6575030" y="2590800"/>
              <a:ext cx="9444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965.462</a:t>
              </a:r>
            </a:p>
          </p:txBody>
        </p:sp>
        <p:sp>
          <p:nvSpPr>
            <p:cNvPr id="15" name="TextBox 14">
              <a:extLst>
                <a:ext uri="{FF2B5EF4-FFF2-40B4-BE49-F238E27FC236}">
                  <a16:creationId xmlns:a16="http://schemas.microsoft.com/office/drawing/2014/main" id="{C896E8F9-3573-C9A1-0007-613040901BC6}"/>
                </a:ext>
              </a:extLst>
            </p:cNvPr>
            <p:cNvSpPr txBox="1"/>
            <p:nvPr/>
          </p:nvSpPr>
          <p:spPr>
            <a:xfrm>
              <a:off x="8042365" y="11973"/>
              <a:ext cx="227581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Apatite in garnet</a:t>
              </a:r>
            </a:p>
          </p:txBody>
        </p:sp>
        <p:cxnSp>
          <p:nvCxnSpPr>
            <p:cNvPr id="16" name="Straight Arrow Connector 15">
              <a:extLst>
                <a:ext uri="{FF2B5EF4-FFF2-40B4-BE49-F238E27FC236}">
                  <a16:creationId xmlns:a16="http://schemas.microsoft.com/office/drawing/2014/main" id="{10502EBC-D31D-DBB0-5A4C-EAEB0B18D92B}"/>
                </a:ext>
              </a:extLst>
            </p:cNvPr>
            <p:cNvCxnSpPr>
              <a:cxnSpLocks/>
            </p:cNvCxnSpPr>
            <p:nvPr/>
          </p:nvCxnSpPr>
          <p:spPr>
            <a:xfrm flipH="1">
              <a:off x="7622381" y="473638"/>
              <a:ext cx="619919" cy="2435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9393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229C64F-DA97-4B9A-B23E-087AB540EC86}"/>
              </a:ext>
            </a:extLst>
          </p:cNvPr>
          <p:cNvPicPr>
            <a:picLocks noChangeAspect="1"/>
          </p:cNvPicPr>
          <p:nvPr/>
        </p:nvPicPr>
        <p:blipFill>
          <a:blip r:embed="rId2"/>
          <a:stretch>
            <a:fillRect/>
          </a:stretch>
        </p:blipFill>
        <p:spPr>
          <a:xfrm>
            <a:off x="1524000" y="11973"/>
            <a:ext cx="9144000" cy="6834055"/>
          </a:xfrm>
          <a:prstGeom prst="rect">
            <a:avLst/>
          </a:prstGeom>
        </p:spPr>
      </p:pic>
      <p:sp>
        <p:nvSpPr>
          <p:cNvPr id="5" name="TextBox 4">
            <a:extLst>
              <a:ext uri="{FF2B5EF4-FFF2-40B4-BE49-F238E27FC236}">
                <a16:creationId xmlns:a16="http://schemas.microsoft.com/office/drawing/2014/main" id="{4BCEAA7A-DDD8-4201-8A40-7FDD85D6CFE3}"/>
              </a:ext>
            </a:extLst>
          </p:cNvPr>
          <p:cNvSpPr txBox="1"/>
          <p:nvPr/>
        </p:nvSpPr>
        <p:spPr>
          <a:xfrm>
            <a:off x="1865742" y="4008579"/>
            <a:ext cx="20441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965.457 cm-1 ±0.08</a:t>
            </a:r>
          </a:p>
        </p:txBody>
      </p:sp>
      <p:sp>
        <p:nvSpPr>
          <p:cNvPr id="9" name="TextBox 8">
            <a:extLst>
              <a:ext uri="{FF2B5EF4-FFF2-40B4-BE49-F238E27FC236}">
                <a16:creationId xmlns:a16="http://schemas.microsoft.com/office/drawing/2014/main" id="{D82A306E-482F-4138-8B2A-AD7D725B604C}"/>
              </a:ext>
            </a:extLst>
          </p:cNvPr>
          <p:cNvSpPr txBox="1"/>
          <p:nvPr/>
        </p:nvSpPr>
        <p:spPr>
          <a:xfrm>
            <a:off x="4341020" y="2638816"/>
            <a:ext cx="94448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965.418</a:t>
            </a:r>
          </a:p>
        </p:txBody>
      </p:sp>
      <p:sp>
        <p:nvSpPr>
          <p:cNvPr id="13" name="TextBox 12">
            <a:extLst>
              <a:ext uri="{FF2B5EF4-FFF2-40B4-BE49-F238E27FC236}">
                <a16:creationId xmlns:a16="http://schemas.microsoft.com/office/drawing/2014/main" id="{6A26B197-1E9A-451C-9128-44BAB67ED1F5}"/>
              </a:ext>
            </a:extLst>
          </p:cNvPr>
          <p:cNvSpPr txBox="1"/>
          <p:nvPr/>
        </p:nvSpPr>
        <p:spPr>
          <a:xfrm>
            <a:off x="3970448" y="3491285"/>
            <a:ext cx="94448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965.479</a:t>
            </a:r>
          </a:p>
        </p:txBody>
      </p:sp>
      <p:sp>
        <p:nvSpPr>
          <p:cNvPr id="14" name="TextBox 13">
            <a:extLst>
              <a:ext uri="{FF2B5EF4-FFF2-40B4-BE49-F238E27FC236}">
                <a16:creationId xmlns:a16="http://schemas.microsoft.com/office/drawing/2014/main" id="{50ED10B1-315A-4CC9-A768-5F1819115EB3}"/>
              </a:ext>
            </a:extLst>
          </p:cNvPr>
          <p:cNvSpPr txBox="1"/>
          <p:nvPr/>
        </p:nvSpPr>
        <p:spPr>
          <a:xfrm>
            <a:off x="5151512" y="3519055"/>
            <a:ext cx="94448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965.493</a:t>
            </a:r>
          </a:p>
        </p:txBody>
      </p:sp>
      <p:sp>
        <p:nvSpPr>
          <p:cNvPr id="16" name="TextBox 15">
            <a:extLst>
              <a:ext uri="{FF2B5EF4-FFF2-40B4-BE49-F238E27FC236}">
                <a16:creationId xmlns:a16="http://schemas.microsoft.com/office/drawing/2014/main" id="{101FE353-A2C2-4A95-83AD-9A97B04037FA}"/>
              </a:ext>
            </a:extLst>
          </p:cNvPr>
          <p:cNvSpPr txBox="1"/>
          <p:nvPr/>
        </p:nvSpPr>
        <p:spPr>
          <a:xfrm>
            <a:off x="6677892" y="3454403"/>
            <a:ext cx="94448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965.473</a:t>
            </a:r>
          </a:p>
        </p:txBody>
      </p:sp>
      <p:sp>
        <p:nvSpPr>
          <p:cNvPr id="18" name="TextBox 17">
            <a:extLst>
              <a:ext uri="{FF2B5EF4-FFF2-40B4-BE49-F238E27FC236}">
                <a16:creationId xmlns:a16="http://schemas.microsoft.com/office/drawing/2014/main" id="{DA76BB39-8D3B-4E2A-924D-4B7E3AF77784}"/>
              </a:ext>
            </a:extLst>
          </p:cNvPr>
          <p:cNvSpPr txBox="1"/>
          <p:nvPr/>
        </p:nvSpPr>
        <p:spPr>
          <a:xfrm>
            <a:off x="7858956" y="3463517"/>
            <a:ext cx="94448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965.539</a:t>
            </a:r>
          </a:p>
        </p:txBody>
      </p:sp>
      <p:sp>
        <p:nvSpPr>
          <p:cNvPr id="19" name="TextBox 18">
            <a:extLst>
              <a:ext uri="{FF2B5EF4-FFF2-40B4-BE49-F238E27FC236}">
                <a16:creationId xmlns:a16="http://schemas.microsoft.com/office/drawing/2014/main" id="{822BCCC7-1F65-44D3-8C58-084FDF6AE71D}"/>
              </a:ext>
            </a:extLst>
          </p:cNvPr>
          <p:cNvSpPr txBox="1"/>
          <p:nvPr/>
        </p:nvSpPr>
        <p:spPr>
          <a:xfrm>
            <a:off x="9047018" y="2909517"/>
            <a:ext cx="94448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965.678</a:t>
            </a:r>
          </a:p>
        </p:txBody>
      </p:sp>
      <p:sp>
        <p:nvSpPr>
          <p:cNvPr id="20" name="TextBox 19">
            <a:extLst>
              <a:ext uri="{FF2B5EF4-FFF2-40B4-BE49-F238E27FC236}">
                <a16:creationId xmlns:a16="http://schemas.microsoft.com/office/drawing/2014/main" id="{D9B8889E-9D0A-4B79-9D50-5A5A739D5361}"/>
              </a:ext>
            </a:extLst>
          </p:cNvPr>
          <p:cNvSpPr txBox="1"/>
          <p:nvPr/>
        </p:nvSpPr>
        <p:spPr>
          <a:xfrm>
            <a:off x="6575030" y="2590800"/>
            <a:ext cx="94448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965.462</a:t>
            </a:r>
          </a:p>
        </p:txBody>
      </p:sp>
      <p:sp>
        <p:nvSpPr>
          <p:cNvPr id="24" name="TextBox 23">
            <a:extLst>
              <a:ext uri="{FF2B5EF4-FFF2-40B4-BE49-F238E27FC236}">
                <a16:creationId xmlns:a16="http://schemas.microsoft.com/office/drawing/2014/main" id="{60CF00A4-7714-405B-BBEF-321049C6F8AD}"/>
              </a:ext>
            </a:extLst>
          </p:cNvPr>
          <p:cNvSpPr txBox="1"/>
          <p:nvPr/>
        </p:nvSpPr>
        <p:spPr>
          <a:xfrm>
            <a:off x="8042365" y="11973"/>
            <a:ext cx="227581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Apatite in garnet</a:t>
            </a:r>
          </a:p>
        </p:txBody>
      </p:sp>
      <p:cxnSp>
        <p:nvCxnSpPr>
          <p:cNvPr id="3" name="Straight Arrow Connector 2">
            <a:extLst>
              <a:ext uri="{FF2B5EF4-FFF2-40B4-BE49-F238E27FC236}">
                <a16:creationId xmlns:a16="http://schemas.microsoft.com/office/drawing/2014/main" id="{2D3BFB0E-AC66-4039-54D8-D08CF6384D4E}"/>
              </a:ext>
            </a:extLst>
          </p:cNvPr>
          <p:cNvCxnSpPr>
            <a:cxnSpLocks/>
          </p:cNvCxnSpPr>
          <p:nvPr/>
        </p:nvCxnSpPr>
        <p:spPr>
          <a:xfrm flipH="1">
            <a:off x="7622381" y="473638"/>
            <a:ext cx="619919" cy="2435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759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829" b="1190"/>
          <a:stretch/>
        </p:blipFill>
        <p:spPr>
          <a:xfrm>
            <a:off x="0" y="0"/>
            <a:ext cx="12192000" cy="6858000"/>
          </a:xfrm>
          <a:prstGeom prst="rect">
            <a:avLst/>
          </a:prstGeom>
        </p:spPr>
      </p:pic>
      <p:sp>
        <p:nvSpPr>
          <p:cNvPr id="4" name="TextBox 3"/>
          <p:cNvSpPr txBox="1"/>
          <p:nvPr/>
        </p:nvSpPr>
        <p:spPr>
          <a:xfrm>
            <a:off x="1621971" y="43544"/>
            <a:ext cx="89439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Al</a:t>
            </a:r>
            <a:r>
              <a:rPr kumimoji="0" lang="en-US" sz="2400" b="0" i="0" u="none" strike="noStrike" kern="1200" cap="none" spc="0" normalizeH="0" baseline="30000" noProof="0" dirty="0">
                <a:ln>
                  <a:noFill/>
                </a:ln>
                <a:solidFill>
                  <a:srgbClr val="00B0F0"/>
                </a:solidFill>
                <a:effectLst/>
                <a:uLnTx/>
                <a:uFillTx/>
                <a:latin typeface="Arial" panose="020B0604020202020204" pitchFamily="34" charset="0"/>
                <a:ea typeface="+mn-ea"/>
                <a:cs typeface="Arial" panose="020B0604020202020204" pitchFamily="34" charset="0"/>
              </a:rPr>
              <a:t>3+</a:t>
            </a:r>
            <a:r>
              <a:rPr kumimoji="0" lang="en-US"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substitution for Ti</a:t>
            </a:r>
            <a:r>
              <a:rPr kumimoji="0" lang="en-US" sz="2400" b="0" i="0" u="none" strike="noStrike" kern="1200" cap="none" spc="0" normalizeH="0" baseline="30000" noProof="0" dirty="0">
                <a:ln>
                  <a:noFill/>
                </a:ln>
                <a:solidFill>
                  <a:srgbClr val="00B0F0"/>
                </a:solidFill>
                <a:effectLst/>
                <a:uLnTx/>
                <a:uFillTx/>
                <a:latin typeface="Arial" panose="020B0604020202020204" pitchFamily="34" charset="0"/>
                <a:ea typeface="+mn-ea"/>
                <a:cs typeface="Arial" panose="020B0604020202020204" pitchFamily="34" charset="0"/>
              </a:rPr>
              <a:t>4+</a:t>
            </a:r>
            <a:r>
              <a:rPr kumimoji="0" lang="en-US"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in rutile (TiO</a:t>
            </a:r>
            <a:r>
              <a:rPr kumimoji="0" lang="en-US" sz="2400" b="0" i="0" u="none" strike="noStrike" kern="1200" cap="none" spc="0" normalizeH="0" baseline="-25000" noProof="0" dirty="0">
                <a:ln>
                  <a:noFill/>
                </a:ln>
                <a:solidFill>
                  <a:srgbClr val="00B0F0"/>
                </a:solidFill>
                <a:effectLst/>
                <a:uLnTx/>
                <a:uFillTx/>
                <a:latin typeface="Arial" panose="020B0604020202020204" pitchFamily="34" charset="0"/>
                <a:ea typeface="+mn-ea"/>
                <a:cs typeface="Arial" panose="020B0604020202020204" pitchFamily="34" charset="0"/>
              </a:rPr>
              <a:t>2</a:t>
            </a:r>
            <a:r>
              <a:rPr kumimoji="0" lang="en-US"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requires charge balance</a:t>
            </a:r>
          </a:p>
        </p:txBody>
      </p:sp>
      <p:sp>
        <p:nvSpPr>
          <p:cNvPr id="5" name="Line 37"/>
          <p:cNvSpPr>
            <a:spLocks noChangeShapeType="1"/>
          </p:cNvSpPr>
          <p:nvPr/>
        </p:nvSpPr>
        <p:spPr bwMode="auto">
          <a:xfrm>
            <a:off x="1524000" y="478087"/>
            <a:ext cx="9144000" cy="0"/>
          </a:xfrm>
          <a:prstGeom prst="line">
            <a:avLst/>
          </a:prstGeom>
          <a:noFill/>
          <a:ln w="28575">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a:srcRect r="4966" b="2194"/>
          <a:stretch/>
        </p:blipFill>
        <p:spPr>
          <a:xfrm>
            <a:off x="2601637" y="954708"/>
            <a:ext cx="6616472" cy="5473809"/>
          </a:xfrm>
          <a:prstGeom prst="rect">
            <a:avLst/>
          </a:prstGeom>
        </p:spPr>
      </p:pic>
      <p:sp>
        <p:nvSpPr>
          <p:cNvPr id="8" name="TextBox 7"/>
          <p:cNvSpPr txBox="1"/>
          <p:nvPr/>
        </p:nvSpPr>
        <p:spPr>
          <a:xfrm>
            <a:off x="3448680" y="842448"/>
            <a:ext cx="55631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Fourier transform infrared spectrum of hydrogen in rutile</a:t>
            </a:r>
          </a:p>
        </p:txBody>
      </p:sp>
    </p:spTree>
    <p:extLst>
      <p:ext uri="{BB962C8B-B14F-4D97-AF65-F5344CB8AC3E}">
        <p14:creationId xmlns:p14="http://schemas.microsoft.com/office/powerpoint/2010/main" val="337121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ext Box 19"/>
          <p:cNvSpPr txBox="1">
            <a:spLocks noChangeArrowheads="1"/>
          </p:cNvSpPr>
          <p:nvPr/>
        </p:nvSpPr>
        <p:spPr bwMode="auto">
          <a:xfrm>
            <a:off x="2005013" y="-22225"/>
            <a:ext cx="203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4472C4"/>
                </a:solidFill>
                <a:effectLst/>
                <a:uLnTx/>
                <a:uFillTx/>
                <a:latin typeface="Arial" pitchFamily="34" charset="0"/>
                <a:ea typeface="+mn-ea"/>
                <a:cs typeface="+mn-cs"/>
              </a:rPr>
              <a:t>Run Products</a:t>
            </a:r>
          </a:p>
        </p:txBody>
      </p:sp>
      <p:sp>
        <p:nvSpPr>
          <p:cNvPr id="11267" name="Line 20"/>
          <p:cNvSpPr>
            <a:spLocks noChangeShapeType="1"/>
          </p:cNvSpPr>
          <p:nvPr/>
        </p:nvSpPr>
        <p:spPr bwMode="auto">
          <a:xfrm>
            <a:off x="1524000" y="401638"/>
            <a:ext cx="9144000" cy="0"/>
          </a:xfrm>
          <a:prstGeom prst="line">
            <a:avLst/>
          </a:prstGeom>
          <a:noFill/>
          <a:ln w="28575">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68" name="Group 33"/>
          <p:cNvGrpSpPr>
            <a:grpSpLocks/>
          </p:cNvGrpSpPr>
          <p:nvPr/>
        </p:nvGrpSpPr>
        <p:grpSpPr bwMode="auto">
          <a:xfrm>
            <a:off x="2425700" y="520700"/>
            <a:ext cx="7226300" cy="6184900"/>
            <a:chOff x="568" y="328"/>
            <a:chExt cx="4552" cy="3896"/>
          </a:xfrm>
        </p:grpSpPr>
        <p:pic>
          <p:nvPicPr>
            <p:cNvPr id="11269"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388"/>
              <a:ext cx="2037" cy="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 y="394"/>
              <a:ext cx="1942" cy="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 y="2199"/>
              <a:ext cx="2042" cy="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8" y="2204"/>
              <a:ext cx="1942" cy="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31"/>
            <p:cNvSpPr>
              <a:spLocks noChangeArrowheads="1"/>
            </p:cNvSpPr>
            <p:nvPr/>
          </p:nvSpPr>
          <p:spPr bwMode="auto">
            <a:xfrm>
              <a:off x="568" y="4136"/>
              <a:ext cx="4552" cy="88"/>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1274" name="Rectangle 30"/>
            <p:cNvSpPr>
              <a:spLocks noChangeArrowheads="1"/>
            </p:cNvSpPr>
            <p:nvPr/>
          </p:nvSpPr>
          <p:spPr bwMode="auto">
            <a:xfrm>
              <a:off x="4824" y="328"/>
              <a:ext cx="56" cy="384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grpSp>
    </p:spTree>
    <p:extLst>
      <p:ext uri="{BB962C8B-B14F-4D97-AF65-F5344CB8AC3E}">
        <p14:creationId xmlns:p14="http://schemas.microsoft.com/office/powerpoint/2010/main" val="3983158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srcRect b="992"/>
          <a:stretch/>
        </p:blipFill>
        <p:spPr>
          <a:xfrm>
            <a:off x="1795849" y="467761"/>
            <a:ext cx="4184170" cy="3111525"/>
          </a:xfrm>
          <a:prstGeom prst="rect">
            <a:avLst/>
          </a:prstGeom>
        </p:spPr>
      </p:pic>
      <p:sp>
        <p:nvSpPr>
          <p:cNvPr id="15" name="TextBox 14"/>
          <p:cNvSpPr txBox="1"/>
          <p:nvPr/>
        </p:nvSpPr>
        <p:spPr>
          <a:xfrm>
            <a:off x="4912611" y="480569"/>
            <a:ext cx="12537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P=10 kbar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T=925°C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t=120 h</a:t>
            </a:r>
          </a:p>
        </p:txBody>
      </p:sp>
      <p:sp>
        <p:nvSpPr>
          <p:cNvPr id="17" name="TextBox 16"/>
          <p:cNvSpPr txBox="1"/>
          <p:nvPr/>
        </p:nvSpPr>
        <p:spPr>
          <a:xfrm>
            <a:off x="1505981" y="755623"/>
            <a:ext cx="8155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quartz</a:t>
            </a:r>
          </a:p>
        </p:txBody>
      </p:sp>
      <p:sp>
        <p:nvSpPr>
          <p:cNvPr id="18" name="TextBox 17"/>
          <p:cNvSpPr txBox="1"/>
          <p:nvPr/>
        </p:nvSpPr>
        <p:spPr>
          <a:xfrm>
            <a:off x="3857544" y="1998874"/>
            <a:ext cx="6822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rutile</a:t>
            </a:r>
          </a:p>
        </p:txBody>
      </p:sp>
      <p:cxnSp>
        <p:nvCxnSpPr>
          <p:cNvPr id="20" name="Straight Arrow Connector 19"/>
          <p:cNvCxnSpPr/>
          <p:nvPr/>
        </p:nvCxnSpPr>
        <p:spPr bwMode="auto">
          <a:xfrm flipV="1">
            <a:off x="4397047" y="2194726"/>
            <a:ext cx="221805" cy="1187"/>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a:off x="2193362" y="1011501"/>
            <a:ext cx="302191" cy="83877"/>
          </a:xfrm>
          <a:prstGeom prst="straightConnector1">
            <a:avLst/>
          </a:prstGeom>
          <a:solidFill>
            <a:schemeClr val="accent1"/>
          </a:solidFill>
          <a:ln w="1905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7" name="Picture 26"/>
          <p:cNvPicPr>
            <a:picLocks noChangeAspect="1"/>
          </p:cNvPicPr>
          <p:nvPr/>
        </p:nvPicPr>
        <p:blipFill rotWithShape="1">
          <a:blip r:embed="rId3"/>
          <a:srcRect t="5737"/>
          <a:stretch/>
        </p:blipFill>
        <p:spPr>
          <a:xfrm>
            <a:off x="1805606" y="3682315"/>
            <a:ext cx="4358875" cy="3163329"/>
          </a:xfrm>
          <a:prstGeom prst="rect">
            <a:avLst/>
          </a:prstGeom>
        </p:spPr>
      </p:pic>
      <p:pic>
        <p:nvPicPr>
          <p:cNvPr id="25" name="Picture 24"/>
          <p:cNvPicPr>
            <a:picLocks noChangeAspect="1"/>
          </p:cNvPicPr>
          <p:nvPr/>
        </p:nvPicPr>
        <p:blipFill>
          <a:blip r:embed="rId4"/>
          <a:stretch>
            <a:fillRect/>
          </a:stretch>
        </p:blipFill>
        <p:spPr>
          <a:xfrm>
            <a:off x="6392812" y="3647140"/>
            <a:ext cx="4275188" cy="3210863"/>
          </a:xfrm>
          <a:prstGeom prst="rect">
            <a:avLst/>
          </a:prstGeom>
        </p:spPr>
      </p:pic>
      <p:sp>
        <p:nvSpPr>
          <p:cNvPr id="29" name="TextBox 28"/>
          <p:cNvSpPr txBox="1"/>
          <p:nvPr/>
        </p:nvSpPr>
        <p:spPr>
          <a:xfrm>
            <a:off x="1486930" y="-68036"/>
            <a:ext cx="35650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CCFF"/>
                </a:solidFill>
                <a:effectLst/>
                <a:uLnTx/>
                <a:uFillTx/>
                <a:latin typeface="Calibri" panose="020F0502020204030204"/>
                <a:ea typeface="+mn-ea"/>
                <a:cs typeface="+mn-cs"/>
              </a:rPr>
              <a:t>Experimental Run Products</a:t>
            </a:r>
          </a:p>
        </p:txBody>
      </p:sp>
      <p:sp>
        <p:nvSpPr>
          <p:cNvPr id="2" name="Line 2">
            <a:extLst>
              <a:ext uri="{FF2B5EF4-FFF2-40B4-BE49-F238E27FC236}">
                <a16:creationId xmlns:a16="http://schemas.microsoft.com/office/drawing/2014/main" id="{77C01D15-4504-F5C9-3338-33100795101B}"/>
              </a:ext>
            </a:extLst>
          </p:cNvPr>
          <p:cNvSpPr>
            <a:spLocks noChangeShapeType="1"/>
          </p:cNvSpPr>
          <p:nvPr/>
        </p:nvSpPr>
        <p:spPr bwMode="auto">
          <a:xfrm flipV="1">
            <a:off x="1414913" y="326243"/>
            <a:ext cx="3821229" cy="2"/>
          </a:xfrm>
          <a:prstGeom prst="line">
            <a:avLst/>
          </a:prstGeom>
          <a:noFill/>
          <a:ln w="28575">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146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1" name="Text Box 4"/>
          <p:cNvSpPr txBox="1">
            <a:spLocks noChangeArrowheads="1"/>
          </p:cNvSpPr>
          <p:nvPr/>
        </p:nvSpPr>
        <p:spPr bwMode="auto">
          <a:xfrm>
            <a:off x="1752600" y="780658"/>
            <a:ext cx="899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When quartz grows in the presence of rutile the solubility of Ti is governed by the equilibrium</a:t>
            </a:r>
          </a:p>
        </p:txBody>
      </p:sp>
      <p:sp>
        <p:nvSpPr>
          <p:cNvPr id="9224" name="Text Box 13"/>
          <p:cNvSpPr txBox="1">
            <a:spLocks noChangeArrowheads="1"/>
          </p:cNvSpPr>
          <p:nvPr/>
        </p:nvSpPr>
        <p:spPr bwMode="auto">
          <a:xfrm>
            <a:off x="1752600" y="3627113"/>
            <a:ext cx="1263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Arial" charset="0"/>
              </a:rPr>
              <a:t>Rearrange</a:t>
            </a:r>
          </a:p>
        </p:txBody>
      </p:sp>
      <p:sp>
        <p:nvSpPr>
          <p:cNvPr id="9225" name="Text Box 14"/>
          <p:cNvSpPr txBox="1">
            <a:spLocks noChangeArrowheads="1"/>
          </p:cNvSpPr>
          <p:nvPr/>
        </p:nvSpPr>
        <p:spPr bwMode="auto">
          <a:xfrm>
            <a:off x="1736728" y="3"/>
            <a:ext cx="331052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Arial" charset="0"/>
              </a:rPr>
              <a:t>Thermobarometry basics</a:t>
            </a:r>
          </a:p>
        </p:txBody>
      </p:sp>
      <p:sp>
        <p:nvSpPr>
          <p:cNvPr id="9226" name="Line 15"/>
          <p:cNvSpPr>
            <a:spLocks noChangeShapeType="1"/>
          </p:cNvSpPr>
          <p:nvPr/>
        </p:nvSpPr>
        <p:spPr bwMode="auto">
          <a:xfrm>
            <a:off x="1524000" y="3937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28" name="Text Box 19"/>
          <p:cNvSpPr txBox="1">
            <a:spLocks noChangeArrowheads="1"/>
          </p:cNvSpPr>
          <p:nvPr/>
        </p:nvSpPr>
        <p:spPr bwMode="auto">
          <a:xfrm>
            <a:off x="1752600" y="2419248"/>
            <a:ext cx="1631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At equilibrium </a:t>
            </a:r>
          </a:p>
        </p:txBody>
      </p:sp>
      <p:sp>
        <p:nvSpPr>
          <p:cNvPr id="2" name="TextBox 1"/>
          <p:cNvSpPr txBox="1"/>
          <p:nvPr/>
        </p:nvSpPr>
        <p:spPr>
          <a:xfrm>
            <a:off x="5053483" y="1809761"/>
            <a:ext cx="40427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Si</a:t>
            </a:r>
          </a:p>
        </p:txBody>
      </p:sp>
      <p:sp>
        <p:nvSpPr>
          <p:cNvPr id="3" name="TextBox 2"/>
          <p:cNvSpPr txBox="1"/>
          <p:nvPr/>
        </p:nvSpPr>
        <p:spPr>
          <a:xfrm>
            <a:off x="2986492" y="5507418"/>
            <a:ext cx="5827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relation is used to calibrate the thermobarometers!</a:t>
            </a:r>
          </a:p>
        </p:txBody>
      </p:sp>
      <p:sp>
        <p:nvSpPr>
          <p:cNvPr id="4" name="Rectangle 3"/>
          <p:cNvSpPr/>
          <p:nvPr/>
        </p:nvSpPr>
        <p:spPr>
          <a:xfrm>
            <a:off x="8442034" y="2850364"/>
            <a:ext cx="1631949" cy="61673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Arrow Connector 5"/>
          <p:cNvCxnSpPr>
            <a:cxnSpLocks/>
            <a:endCxn id="7" idx="1"/>
          </p:cNvCxnSpPr>
          <p:nvPr/>
        </p:nvCxnSpPr>
        <p:spPr>
          <a:xfrm flipV="1">
            <a:off x="8807452" y="2132726"/>
            <a:ext cx="659039" cy="7029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466491" y="1809560"/>
            <a:ext cx="13186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 b/c  rutile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was present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E2CEEBA-49E9-0C8E-C03D-1A978490EEB2}"/>
                  </a:ext>
                </a:extLst>
              </p:cNvPr>
              <p:cNvSpPr txBox="1"/>
              <p:nvPr/>
            </p:nvSpPr>
            <p:spPr>
              <a:xfrm>
                <a:off x="1187686" y="2887553"/>
                <a:ext cx="9556514" cy="574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𝐺</m:t>
                          </m:r>
                        </m:e>
                      </m:acc>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acc>
                        <m:accPr>
                          <m:chr m:val="̅"/>
                          <m:ctrlPr>
                            <a:rPr kumimoji="0" lang="en-US" sz="2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𝐻</m:t>
                          </m:r>
                        </m:e>
                      </m:acc>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acc>
                        <m:accPr>
                          <m:chr m:val="̅"/>
                          <m:ctrlPr>
                            <a:rPr kumimoji="0" lang="en-US" sz="2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𝑆</m:t>
                          </m:r>
                        </m:e>
                      </m:acc>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p>
                            <m:sSupPr>
                              <m:ctrlPr>
                                <a:rPr kumimoji="0" lang="en-US" sz="2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acc>
                                <m:accPr>
                                  <m:chr m:val="̅"/>
                                  <m:ctrlPr>
                                    <a:rPr kumimoji="0" lang="en-US" sz="2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acc>
                            </m:e>
                            <m:sup>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e>
                      </m:d>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𝑅𝑇</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𝑙𝑛</m:t>
                      </m:r>
                      <m:sSubSup>
                        <m:sSubSupPr>
                          <m:ctrlPr>
                            <a:rPr kumimoji="0" lang="en-US" sz="2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𝑋</m:t>
                          </m:r>
                        </m:e>
                        <m:sub>
                          <m:sSub>
                            <m:sSubPr>
                              <m:ctrlPr>
                                <a:rPr kumimoji="0" lang="en-US" sz="2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𝑇𝑖𝑂</m:t>
                              </m:r>
                            </m:e>
                            <m:sub>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𝑞𝑢𝑎𝑟𝑡𝑧</m:t>
                          </m:r>
                        </m:sup>
                      </m:sSubSup>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𝑅𝑇</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𝑙𝑛</m:t>
                      </m:r>
                      <m:sSubSup>
                        <m:sSubSupPr>
                          <m:ctrlPr>
                            <a:rPr kumimoji="0" lang="en-US" sz="2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sub>
                          <m:sSub>
                            <m:sSubPr>
                              <m:ctrlPr>
                                <a:rPr kumimoji="0" lang="en-US" sz="24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𝑇𝑖𝑂</m:t>
                              </m:r>
                            </m:e>
                            <m:sub>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𝑟𝑢𝑡𝑖𝑙𝑒</m:t>
                          </m:r>
                        </m:sup>
                      </m:sSubSup>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7E2CEEBA-49E9-0C8E-C03D-1A978490EEB2}"/>
                  </a:ext>
                </a:extLst>
              </p:cNvPr>
              <p:cNvSpPr txBox="1">
                <a:spLocks noRot="1" noChangeAspect="1" noMove="1" noResize="1" noEditPoints="1" noAdjustHandles="1" noChangeArrowheads="1" noChangeShapeType="1" noTextEdit="1"/>
              </p:cNvSpPr>
              <p:nvPr/>
            </p:nvSpPr>
            <p:spPr>
              <a:xfrm>
                <a:off x="1187686" y="2887553"/>
                <a:ext cx="9556514" cy="5747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9F96E0A-C1F1-7C8D-BD24-63E75688DA5E}"/>
                  </a:ext>
                </a:extLst>
              </p:cNvPr>
              <p:cNvSpPr txBox="1"/>
              <p:nvPr/>
            </p:nvSpPr>
            <p:spPr>
              <a:xfrm>
                <a:off x="1434164" y="4301173"/>
                <a:ext cx="8446928" cy="574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𝑅𝑇𝑙𝑛</m:t>
                      </m:r>
                      <m:sSubSup>
                        <m:sSub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𝑋</m:t>
                          </m:r>
                        </m:e>
                        <m:sub>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𝑇𝑖𝑂</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sub>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𝑞𝑢𝑎𝑟𝑡𝑧</m:t>
                          </m:r>
                        </m:sup>
                      </m:sSub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𝑇</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𝐾</m:t>
                              </m:r>
                            </m:e>
                          </m:d>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𝑃</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𝑘𝑏𝑎𝑟</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𝑃</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𝑘𝑏𝑎𝑟</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1" name="TextBox 30">
                <a:extLst>
                  <a:ext uri="{FF2B5EF4-FFF2-40B4-BE49-F238E27FC236}">
                    <a16:creationId xmlns:a16="http://schemas.microsoft.com/office/drawing/2014/main" id="{E9F96E0A-C1F1-7C8D-BD24-63E75688DA5E}"/>
                  </a:ext>
                </a:extLst>
              </p:cNvPr>
              <p:cNvSpPr txBox="1">
                <a:spLocks noRot="1" noChangeAspect="1" noMove="1" noResize="1" noEditPoints="1" noAdjustHandles="1" noChangeArrowheads="1" noChangeShapeType="1" noTextEdit="1"/>
              </p:cNvSpPr>
              <p:nvPr/>
            </p:nvSpPr>
            <p:spPr>
              <a:xfrm>
                <a:off x="1434164" y="4301173"/>
                <a:ext cx="8446928" cy="57477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7FF5D69-9C85-B0C6-B6D8-E10C02C169B3}"/>
                  </a:ext>
                </a:extLst>
              </p:cNvPr>
              <p:cNvSpPr txBox="1"/>
              <p:nvPr/>
            </p:nvSpPr>
            <p:spPr>
              <a:xfrm>
                <a:off x="3439301" y="1459263"/>
                <a:ext cx="3084883" cy="5225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𝑇𝑖𝑂</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𝑟𝑢𝑡𝑖𝑙𝑒</m:t>
                          </m:r>
                        </m:sup>
                      </m:sSub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Sup>
                        <m:sSub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𝑇𝑖𝑂</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𝑞𝑢𝑎𝑟𝑡𝑧</m:t>
                          </m:r>
                        </m:sup>
                      </m:sSubSup>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2" name="TextBox 31">
                <a:extLst>
                  <a:ext uri="{FF2B5EF4-FFF2-40B4-BE49-F238E27FC236}">
                    <a16:creationId xmlns:a16="http://schemas.microsoft.com/office/drawing/2014/main" id="{F7FF5D69-9C85-B0C6-B6D8-E10C02C169B3}"/>
                  </a:ext>
                </a:extLst>
              </p:cNvPr>
              <p:cNvSpPr txBox="1">
                <a:spLocks noRot="1" noChangeAspect="1" noMove="1" noResize="1" noEditPoints="1" noAdjustHandles="1" noChangeArrowheads="1" noChangeShapeType="1" noTextEdit="1"/>
              </p:cNvSpPr>
              <p:nvPr/>
            </p:nvSpPr>
            <p:spPr>
              <a:xfrm>
                <a:off x="3439301" y="1459263"/>
                <a:ext cx="3084883" cy="522515"/>
              </a:xfrm>
              <a:prstGeom prst="rect">
                <a:avLst/>
              </a:prstGeom>
              <a:blipFill>
                <a:blip r:embed="rId5"/>
                <a:stretch>
                  <a:fillRect/>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04441896-804E-0016-9ABE-4C33BD8E8997}"/>
              </a:ext>
            </a:extLst>
          </p:cNvPr>
          <p:cNvSpPr/>
          <p:nvPr/>
        </p:nvSpPr>
        <p:spPr>
          <a:xfrm>
            <a:off x="4975224" y="2850364"/>
            <a:ext cx="939801" cy="621569"/>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6FF4AA93-F3C7-DCCF-1BB1-DD0D418E5AE2}"/>
              </a:ext>
            </a:extLst>
          </p:cNvPr>
          <p:cNvCxnSpPr>
            <a:cxnSpLocks/>
          </p:cNvCxnSpPr>
          <p:nvPr/>
        </p:nvCxnSpPr>
        <p:spPr>
          <a:xfrm flipV="1">
            <a:off x="5900110" y="2189239"/>
            <a:ext cx="659039" cy="6413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770E3D3-74B1-310A-6FF9-F81FE8A84A67}"/>
              </a:ext>
            </a:extLst>
          </p:cNvPr>
          <p:cNvSpPr txBox="1"/>
          <p:nvPr/>
        </p:nvSpPr>
        <p:spPr>
          <a:xfrm>
            <a:off x="6530475" y="1972738"/>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2022</a:t>
            </a:r>
          </a:p>
        </p:txBody>
      </p:sp>
    </p:spTree>
    <p:extLst>
      <p:ext uri="{BB962C8B-B14F-4D97-AF65-F5344CB8AC3E}">
        <p14:creationId xmlns:p14="http://schemas.microsoft.com/office/powerpoint/2010/main" val="17677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5" grpId="0" animBg="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E8CA2D8-55E1-7D61-FD02-F1B570ABA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18715" cy="6874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DD874E6E-E8B1-90D5-3AEC-8819B1EB3ADD}"/>
              </a:ext>
            </a:extLst>
          </p:cNvPr>
          <p:cNvPicPr>
            <a:picLocks noChangeAspect="1"/>
          </p:cNvPicPr>
          <p:nvPr/>
        </p:nvPicPr>
        <p:blipFill rotWithShape="1">
          <a:blip r:embed="rId4"/>
          <a:srcRect l="1210" t="1778" r="10364" b="4297"/>
          <a:stretch/>
        </p:blipFill>
        <p:spPr>
          <a:xfrm>
            <a:off x="4550198" y="416560"/>
            <a:ext cx="7641802" cy="644144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BE1FFD6-B0F4-4468-CA43-24C375424CD7}"/>
                  </a:ext>
                </a:extLst>
              </p:cNvPr>
              <p:cNvSpPr txBox="1"/>
              <p:nvPr/>
            </p:nvSpPr>
            <p:spPr>
              <a:xfrm>
                <a:off x="144195" y="2865839"/>
                <a:ext cx="4306781" cy="4138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𝑅𝑇</m:t>
                    </m:r>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 </m:t>
                    </m:r>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𝑙𝑛</m:t>
                    </m:r>
                    <m:sSubSup>
                      <m:sSubSupPr>
                        <m:ctrlP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SupPr>
                      <m:e>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𝑋</m:t>
                        </m:r>
                      </m:e>
                      <m:sub>
                        <m:sSub>
                          <m:sSubPr>
                            <m:ctrlP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𝑇𝑖𝑂</m:t>
                            </m:r>
                          </m:e>
                          <m:sub>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2</m:t>
                            </m:r>
                          </m:sub>
                        </m:sSub>
                      </m:sub>
                      <m:sup>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𝑞𝑢𝑎𝑟𝑡𝑧</m:t>
                        </m:r>
                      </m:sup>
                    </m:sSubSup>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oMath>
                </a14:m>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t>
                </a:r>
                <a14:m>
                  <m:oMath xmlns:m="http://schemas.openxmlformats.org/officeDocument/2006/math">
                    <m:r>
                      <a:rPr kumimoji="0" lang="en-US" sz="16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acc>
                      <m:accPr>
                        <m:chr m:val="̅"/>
                        <m:ctrlP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𝐻</m:t>
                        </m:r>
                      </m:e>
                    </m:acc>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16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𝑇</m:t>
                    </m:r>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acc>
                      <m:accPr>
                        <m:chr m:val="̅"/>
                        <m:ctrlP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𝑆</m:t>
                        </m:r>
                      </m:e>
                    </m:acc>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1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𝑃</m:t>
                    </m:r>
                    <m:d>
                      <m:dPr>
                        <m:ctrlP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dPr>
                      <m:e>
                        <m:sSup>
                          <m:sSupPr>
                            <m:ctrlP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pPr>
                          <m:e>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acc>
                              <m:accPr>
                                <m:chr m:val="̅"/>
                                <m:ctrlP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𝑉</m:t>
                                </m:r>
                              </m:e>
                            </m:acc>
                          </m:e>
                          <m:sup>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up>
                        </m:sSup>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𝑑</m:t>
                        </m:r>
                        <m:r>
                          <a:rPr kumimoji="0" lang="en-US" sz="1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𝑃</m:t>
                        </m:r>
                      </m:e>
                    </m:d>
                  </m:oMath>
                </a14:m>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9BE1FFD6-B0F4-4468-CA43-24C375424CD7}"/>
                  </a:ext>
                </a:extLst>
              </p:cNvPr>
              <p:cNvSpPr txBox="1">
                <a:spLocks noRot="1" noChangeAspect="1" noMove="1" noResize="1" noEditPoints="1" noAdjustHandles="1" noChangeArrowheads="1" noChangeShapeType="1" noTextEdit="1"/>
              </p:cNvSpPr>
              <p:nvPr/>
            </p:nvSpPr>
            <p:spPr>
              <a:xfrm>
                <a:off x="144195" y="2865839"/>
                <a:ext cx="4306781" cy="413896"/>
              </a:xfrm>
              <a:prstGeom prst="rect">
                <a:avLst/>
              </a:prstGeom>
              <a:blipFill>
                <a:blip r:embed="rId5"/>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C031222-5469-4911-7708-5534B8768E9A}"/>
              </a:ext>
            </a:extLst>
          </p:cNvPr>
          <p:cNvSpPr txBox="1"/>
          <p:nvPr/>
        </p:nvSpPr>
        <p:spPr>
          <a:xfrm>
            <a:off x="0" y="1150497"/>
            <a:ext cx="4713194" cy="13542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STIX-Regular"/>
                <a:ea typeface="+mn-ea"/>
                <a:cs typeface="+mn-cs"/>
              </a:rPr>
              <a:t>The Ti concentration in quartz decreases nonlinearly with pressure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Developed the Ti-in-quartz solubility model that has a nonlinear volume term</a:t>
            </a:r>
          </a:p>
        </p:txBody>
      </p:sp>
      <p:sp>
        <p:nvSpPr>
          <p:cNvPr id="7" name="TextBox 6">
            <a:extLst>
              <a:ext uri="{FF2B5EF4-FFF2-40B4-BE49-F238E27FC236}">
                <a16:creationId xmlns:a16="http://schemas.microsoft.com/office/drawing/2014/main" id="{88DFB1F0-278E-5ECB-19D7-F02CC2735C09}"/>
              </a:ext>
            </a:extLst>
          </p:cNvPr>
          <p:cNvSpPr txBox="1"/>
          <p:nvPr/>
        </p:nvSpPr>
        <p:spPr>
          <a:xfrm>
            <a:off x="-45944" y="3578266"/>
            <a:ext cx="4596142" cy="1354217"/>
          </a:xfrm>
          <a:prstGeom prst="rect">
            <a:avLst/>
          </a:prstGeom>
          <a:noFill/>
        </p:spPr>
        <p:txBody>
          <a:bodyPr wrap="square" rtlCol="0">
            <a:spAutoFit/>
          </a:bodyPr>
          <a:lstStyle>
            <a:defPPr>
              <a:defRPr lang="en-US"/>
            </a:defPPr>
            <a:lvl1pPr marL="285750" indent="-285750">
              <a:spcAft>
                <a:spcPts val="600"/>
              </a:spcAft>
              <a:buFont typeface="Arial" panose="020B0604020202020204" pitchFamily="34" charset="0"/>
              <a:buChar char="•"/>
              <a:defRPr b="0" i="0" u="none" strike="noStrike" baseline="0">
                <a:solidFill>
                  <a:schemeClr val="bg1"/>
                </a:solidFill>
                <a:latin typeface="STIX-Regular"/>
              </a:defRPr>
            </a:lvl1p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solubility model fits most of the data reasonably well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quartz </a:t>
            </a:r>
            <a:r>
              <a:rPr kumimoji="0" lang="en-US" sz="18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a-b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transition does not affect Ti solubility in quartz</a:t>
            </a:r>
          </a:p>
        </p:txBody>
      </p:sp>
      <p:sp>
        <p:nvSpPr>
          <p:cNvPr id="8" name="Line 2">
            <a:extLst>
              <a:ext uri="{FF2B5EF4-FFF2-40B4-BE49-F238E27FC236}">
                <a16:creationId xmlns:a16="http://schemas.microsoft.com/office/drawing/2014/main" id="{86E448C1-08EE-AA83-D1E0-704E82978F12}"/>
              </a:ext>
            </a:extLst>
          </p:cNvPr>
          <p:cNvSpPr>
            <a:spLocks noChangeShapeType="1"/>
          </p:cNvSpPr>
          <p:nvPr/>
        </p:nvSpPr>
        <p:spPr bwMode="auto">
          <a:xfrm flipV="1">
            <a:off x="-2" y="397163"/>
            <a:ext cx="12318715" cy="0"/>
          </a:xfrm>
          <a:prstGeom prst="line">
            <a:avLst/>
          </a:prstGeom>
          <a:noFill/>
          <a:ln w="28575">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9C491C3-968F-A2B9-8F90-6D53B271882A}"/>
              </a:ext>
            </a:extLst>
          </p:cNvPr>
          <p:cNvSpPr txBox="1"/>
          <p:nvPr/>
        </p:nvSpPr>
        <p:spPr>
          <a:xfrm>
            <a:off x="2010834" y="4247"/>
            <a:ext cx="85225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rPr>
              <a:t>A new Ti-in-Quartz solubility model based on the extended dataset</a:t>
            </a:r>
          </a:p>
        </p:txBody>
      </p:sp>
    </p:spTree>
    <p:extLst>
      <p:ext uri="{BB962C8B-B14F-4D97-AF65-F5344CB8AC3E}">
        <p14:creationId xmlns:p14="http://schemas.microsoft.com/office/powerpoint/2010/main" val="2381671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B776612-FB27-88A1-D110-2D7C4399386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7A91E1F-E2E5-D8E1-66B1-AED26943B87E}"/>
              </a:ext>
            </a:extLst>
          </p:cNvPr>
          <p:cNvPicPr>
            <a:picLocks noChangeAspect="1"/>
          </p:cNvPicPr>
          <p:nvPr/>
        </p:nvPicPr>
        <p:blipFill rotWithShape="1">
          <a:blip r:embed="rId2">
            <a:extLst>
              <a:ext uri="{28A0092B-C50C-407E-A947-70E740481C1C}">
                <a14:useLocalDpi xmlns:a14="http://schemas.microsoft.com/office/drawing/2010/main" val="0"/>
              </a:ext>
            </a:extLst>
          </a:blip>
          <a:srcRect l="6799"/>
          <a:stretch/>
        </p:blipFill>
        <p:spPr>
          <a:xfrm>
            <a:off x="3756" y="568226"/>
            <a:ext cx="12188244" cy="4807358"/>
          </a:xfrm>
          <a:prstGeom prst="rect">
            <a:avLst/>
          </a:prstGeom>
        </p:spPr>
      </p:pic>
      <p:sp>
        <p:nvSpPr>
          <p:cNvPr id="5" name="TextBox 4">
            <a:extLst>
              <a:ext uri="{FF2B5EF4-FFF2-40B4-BE49-F238E27FC236}">
                <a16:creationId xmlns:a16="http://schemas.microsoft.com/office/drawing/2014/main" id="{4F705A77-05A1-4A56-A7FA-9B2DD995F743}"/>
              </a:ext>
            </a:extLst>
          </p:cNvPr>
          <p:cNvSpPr txBox="1"/>
          <p:nvPr/>
        </p:nvSpPr>
        <p:spPr>
          <a:xfrm>
            <a:off x="0" y="5370584"/>
            <a:ext cx="12188244"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Cameca SX Five electron microprobe used for imaging and chemical analysis.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Scanning electron microscopy (backscattered electron, secondary electron, and cathodoluminescence imaging).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Five wavelength dispersive spectrometers and an energy dispersive spectrometer for quantitative X-ray analysis of all elements heavier than Be.</a:t>
            </a:r>
          </a:p>
        </p:txBody>
      </p:sp>
      <p:sp>
        <p:nvSpPr>
          <p:cNvPr id="3" name="TextBox 2">
            <a:extLst>
              <a:ext uri="{FF2B5EF4-FFF2-40B4-BE49-F238E27FC236}">
                <a16:creationId xmlns:a16="http://schemas.microsoft.com/office/drawing/2014/main" id="{5E4E41F7-D337-9403-BA95-B1C16000F0AC}"/>
              </a:ext>
            </a:extLst>
          </p:cNvPr>
          <p:cNvSpPr txBox="1"/>
          <p:nvPr/>
        </p:nvSpPr>
        <p:spPr>
          <a:xfrm>
            <a:off x="21154" y="24316"/>
            <a:ext cx="1216708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rPr>
              <a:t>Syracuse University Microanalytical Facilities in the Dept. of Earth &amp; Environmental Sciences</a:t>
            </a:r>
          </a:p>
        </p:txBody>
      </p:sp>
    </p:spTree>
    <p:extLst>
      <p:ext uri="{BB962C8B-B14F-4D97-AF65-F5344CB8AC3E}">
        <p14:creationId xmlns:p14="http://schemas.microsoft.com/office/powerpoint/2010/main" val="2507049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6E1E7-1CFB-536E-5B3D-9326825EFFA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EDDC98-BA0C-CF91-588F-24C376D665E1}"/>
              </a:ext>
            </a:extLst>
          </p:cNvPr>
          <p:cNvPicPr>
            <a:picLocks noChangeAspect="1"/>
          </p:cNvPicPr>
          <p:nvPr/>
        </p:nvPicPr>
        <p:blipFill>
          <a:blip r:embed="rId2"/>
          <a:stretch>
            <a:fillRect/>
          </a:stretch>
        </p:blipFill>
        <p:spPr>
          <a:xfrm>
            <a:off x="342900" y="400050"/>
            <a:ext cx="5753100" cy="6457950"/>
          </a:xfrm>
          <a:prstGeom prst="rect">
            <a:avLst/>
          </a:prstGeom>
        </p:spPr>
      </p:pic>
      <p:pic>
        <p:nvPicPr>
          <p:cNvPr id="5" name="Picture 4">
            <a:extLst>
              <a:ext uri="{FF2B5EF4-FFF2-40B4-BE49-F238E27FC236}">
                <a16:creationId xmlns:a16="http://schemas.microsoft.com/office/drawing/2014/main" id="{DC354CBE-EDFF-8AA4-BD26-E541A22DF82A}"/>
              </a:ext>
            </a:extLst>
          </p:cNvPr>
          <p:cNvPicPr>
            <a:picLocks noChangeAspect="1"/>
          </p:cNvPicPr>
          <p:nvPr/>
        </p:nvPicPr>
        <p:blipFill>
          <a:blip r:embed="rId3"/>
          <a:stretch>
            <a:fillRect/>
          </a:stretch>
        </p:blipFill>
        <p:spPr>
          <a:xfrm>
            <a:off x="6992937" y="777875"/>
            <a:ext cx="2295525" cy="5505450"/>
          </a:xfrm>
          <a:prstGeom prst="rect">
            <a:avLst/>
          </a:prstGeom>
        </p:spPr>
      </p:pic>
    </p:spTree>
    <p:extLst>
      <p:ext uri="{BB962C8B-B14F-4D97-AF65-F5344CB8AC3E}">
        <p14:creationId xmlns:p14="http://schemas.microsoft.com/office/powerpoint/2010/main" val="1738750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3B0BAD1-4325-4988-9BA3-F8C8E9D0F7C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6415F25-6E9A-8409-DBF6-FEA6448FC5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560" y="509187"/>
            <a:ext cx="9072880" cy="6048586"/>
          </a:xfrm>
          <a:prstGeom prst="rect">
            <a:avLst/>
          </a:prstGeom>
        </p:spPr>
      </p:pic>
      <p:sp>
        <p:nvSpPr>
          <p:cNvPr id="5" name="TextBox 4">
            <a:extLst>
              <a:ext uri="{FF2B5EF4-FFF2-40B4-BE49-F238E27FC236}">
                <a16:creationId xmlns:a16="http://schemas.microsoft.com/office/drawing/2014/main" id="{F2CF2D49-3BBA-24D8-DC7F-C4AC078BF8A8}"/>
              </a:ext>
            </a:extLst>
          </p:cNvPr>
          <p:cNvSpPr txBox="1"/>
          <p:nvPr/>
        </p:nvSpPr>
        <p:spPr>
          <a:xfrm>
            <a:off x="5082367" y="5474950"/>
            <a:ext cx="6804834" cy="127727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Renishaw InVia Raman microprobe spectrometer system equipped with 785 and 532 nm lasers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Used to analyze molecular vibrations to characterize material structures and quantify chemical compositions</a:t>
            </a:r>
          </a:p>
        </p:txBody>
      </p:sp>
      <p:sp>
        <p:nvSpPr>
          <p:cNvPr id="3" name="TextBox 2">
            <a:extLst>
              <a:ext uri="{FF2B5EF4-FFF2-40B4-BE49-F238E27FC236}">
                <a16:creationId xmlns:a16="http://schemas.microsoft.com/office/drawing/2014/main" id="{A1550CF3-3AC4-32D3-55A4-24519938F627}"/>
              </a:ext>
            </a:extLst>
          </p:cNvPr>
          <p:cNvSpPr txBox="1"/>
          <p:nvPr/>
        </p:nvSpPr>
        <p:spPr>
          <a:xfrm>
            <a:off x="21154" y="24316"/>
            <a:ext cx="1216708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rPr>
              <a:t>Syracuse University Microanalytical Facilities in the Dept. of Earth &amp; Environmental Sciences</a:t>
            </a:r>
          </a:p>
        </p:txBody>
      </p:sp>
    </p:spTree>
    <p:extLst>
      <p:ext uri="{BB962C8B-B14F-4D97-AF65-F5344CB8AC3E}">
        <p14:creationId xmlns:p14="http://schemas.microsoft.com/office/powerpoint/2010/main" val="872908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E0449E-BE0F-DDA0-5A06-B7ED50B15B4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2607852-49A0-C20C-DFE8-CCBF71B694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8516" y="594075"/>
            <a:ext cx="9114968" cy="6076644"/>
          </a:xfrm>
          <a:prstGeom prst="rect">
            <a:avLst/>
          </a:prstGeom>
        </p:spPr>
      </p:pic>
      <p:sp>
        <p:nvSpPr>
          <p:cNvPr id="3" name="TextBox 2">
            <a:extLst>
              <a:ext uri="{FF2B5EF4-FFF2-40B4-BE49-F238E27FC236}">
                <a16:creationId xmlns:a16="http://schemas.microsoft.com/office/drawing/2014/main" id="{956FD223-9BC7-6592-E2A4-D2FF0E9646F6}"/>
              </a:ext>
            </a:extLst>
          </p:cNvPr>
          <p:cNvSpPr txBox="1"/>
          <p:nvPr/>
        </p:nvSpPr>
        <p:spPr>
          <a:xfrm>
            <a:off x="1538516" y="594074"/>
            <a:ext cx="7378572" cy="127727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Bruker Vertex 70/Hyperion 2000 FTIR with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globar</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source and mid- to near-IR (400 to 7000 cm</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Used to measure molecular vibrations to quantify H</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 OH</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and CO</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and for characterizing molecular structures</a:t>
            </a:r>
          </a:p>
        </p:txBody>
      </p:sp>
      <p:sp>
        <p:nvSpPr>
          <p:cNvPr id="5" name="TextBox 4">
            <a:extLst>
              <a:ext uri="{FF2B5EF4-FFF2-40B4-BE49-F238E27FC236}">
                <a16:creationId xmlns:a16="http://schemas.microsoft.com/office/drawing/2014/main" id="{CE7CF08A-BE0B-D61B-2019-C0DA7F6B4F69}"/>
              </a:ext>
            </a:extLst>
          </p:cNvPr>
          <p:cNvSpPr txBox="1"/>
          <p:nvPr/>
        </p:nvSpPr>
        <p:spPr>
          <a:xfrm>
            <a:off x="21154" y="24316"/>
            <a:ext cx="1216708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rPr>
              <a:t>Syracuse University Microanalytical Facilities in the Dept. of Earth &amp; Environmental Sciences</a:t>
            </a:r>
          </a:p>
        </p:txBody>
      </p:sp>
    </p:spTree>
    <p:extLst>
      <p:ext uri="{BB962C8B-B14F-4D97-AF65-F5344CB8AC3E}">
        <p14:creationId xmlns:p14="http://schemas.microsoft.com/office/powerpoint/2010/main" val="2036353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753201-AFD2-79C4-7ADC-90D4B646346F}"/>
              </a:ext>
            </a:extLst>
          </p:cNvPr>
          <p:cNvPicPr>
            <a:picLocks noChangeAspect="1"/>
          </p:cNvPicPr>
          <p:nvPr/>
        </p:nvPicPr>
        <p:blipFill>
          <a:blip r:embed="rId2"/>
          <a:stretch>
            <a:fillRect/>
          </a:stretch>
        </p:blipFill>
        <p:spPr>
          <a:xfrm>
            <a:off x="4042904" y="0"/>
            <a:ext cx="8149096" cy="6858000"/>
          </a:xfrm>
          <a:prstGeom prst="rect">
            <a:avLst/>
          </a:prstGeom>
        </p:spPr>
      </p:pic>
      <p:sp>
        <p:nvSpPr>
          <p:cNvPr id="4" name="TextBox 3">
            <a:extLst>
              <a:ext uri="{FF2B5EF4-FFF2-40B4-BE49-F238E27FC236}">
                <a16:creationId xmlns:a16="http://schemas.microsoft.com/office/drawing/2014/main" id="{895987C9-A297-2B9F-0593-4F8F66713C48}"/>
              </a:ext>
            </a:extLst>
          </p:cNvPr>
          <p:cNvSpPr txBox="1"/>
          <p:nvPr/>
        </p:nvSpPr>
        <p:spPr>
          <a:xfrm>
            <a:off x="77002" y="0"/>
            <a:ext cx="4042904" cy="646331"/>
          </a:xfrm>
          <a:prstGeom prst="rect">
            <a:avLst/>
          </a:prstGeom>
          <a:noFill/>
        </p:spPr>
        <p:txBody>
          <a:bodyPr wrap="square" rtlCol="0">
            <a:spAutoFit/>
          </a:bodyPr>
          <a:lstStyle/>
          <a:p>
            <a:r>
              <a:rPr lang="en-US" dirty="0"/>
              <a:t>FIB-TEM characterization of strained quartz inclusions in garnet</a:t>
            </a:r>
          </a:p>
        </p:txBody>
      </p:sp>
      <p:pic>
        <p:nvPicPr>
          <p:cNvPr id="2" name="Picture 1">
            <a:extLst>
              <a:ext uri="{FF2B5EF4-FFF2-40B4-BE49-F238E27FC236}">
                <a16:creationId xmlns:a16="http://schemas.microsoft.com/office/drawing/2014/main" id="{15E16A86-B157-F9B8-45E9-27DE095656D8}"/>
              </a:ext>
            </a:extLst>
          </p:cNvPr>
          <p:cNvPicPr>
            <a:picLocks noChangeAspect="1"/>
          </p:cNvPicPr>
          <p:nvPr/>
        </p:nvPicPr>
        <p:blipFill rotWithShape="1">
          <a:blip r:embed="rId3"/>
          <a:srcRect l="1240" b="1746"/>
          <a:stretch/>
        </p:blipFill>
        <p:spPr>
          <a:xfrm>
            <a:off x="-44233" y="789272"/>
            <a:ext cx="5632048" cy="4187933"/>
          </a:xfrm>
          <a:prstGeom prst="rect">
            <a:avLst/>
          </a:prstGeom>
        </p:spPr>
      </p:pic>
    </p:spTree>
    <p:extLst>
      <p:ext uri="{BB962C8B-B14F-4D97-AF65-F5344CB8AC3E}">
        <p14:creationId xmlns:p14="http://schemas.microsoft.com/office/powerpoint/2010/main" val="33724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lastic container with a blue cap and a blue lid&#10;&#10;Description automatically generated">
            <a:extLst>
              <a:ext uri="{FF2B5EF4-FFF2-40B4-BE49-F238E27FC236}">
                <a16:creationId xmlns:a16="http://schemas.microsoft.com/office/drawing/2014/main" id="{536E38F4-FE3A-084F-A237-8CD3A75186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3919" y="1727200"/>
            <a:ext cx="3843204" cy="5124272"/>
          </a:xfrm>
          <a:prstGeom prst="rect">
            <a:avLst/>
          </a:prstGeom>
        </p:spPr>
      </p:pic>
      <p:sp>
        <p:nvSpPr>
          <p:cNvPr id="4" name="TextBox 3">
            <a:extLst>
              <a:ext uri="{FF2B5EF4-FFF2-40B4-BE49-F238E27FC236}">
                <a16:creationId xmlns:a16="http://schemas.microsoft.com/office/drawing/2014/main" id="{FF6C93FC-350C-8288-9D52-9763F26C3ADC}"/>
              </a:ext>
            </a:extLst>
          </p:cNvPr>
          <p:cNvSpPr txBox="1"/>
          <p:nvPr/>
        </p:nvSpPr>
        <p:spPr>
          <a:xfrm>
            <a:off x="19048" y="33338"/>
            <a:ext cx="1025703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Experimental Methods for Crystal Growth: Crystallization </a:t>
            </a:r>
            <a:r>
              <a:rPr lang="en-US" sz="2800" dirty="0">
                <a:solidFill>
                  <a:srgbClr val="00B0F0"/>
                </a:solidFill>
                <a:latin typeface="Calibri" panose="020F0502020204030204"/>
              </a:rPr>
              <a:t>From </a:t>
            </a: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Fluxes</a:t>
            </a:r>
          </a:p>
        </p:txBody>
      </p:sp>
      <p:sp>
        <p:nvSpPr>
          <p:cNvPr id="5" name="TextBox 4">
            <a:extLst>
              <a:ext uri="{FF2B5EF4-FFF2-40B4-BE49-F238E27FC236}">
                <a16:creationId xmlns:a16="http://schemas.microsoft.com/office/drawing/2014/main" id="{E5C310DF-3718-5199-E9E3-7BEAAA240DDA}"/>
              </a:ext>
            </a:extLst>
          </p:cNvPr>
          <p:cNvSpPr txBox="1"/>
          <p:nvPr/>
        </p:nvSpPr>
        <p:spPr>
          <a:xfrm>
            <a:off x="-1" y="556558"/>
            <a:ext cx="4176919" cy="544764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Commonly used to grow zircon </a:t>
            </a:r>
            <a:r>
              <a:rPr lang="en-US" dirty="0">
                <a:solidFill>
                  <a:prstClr val="white"/>
                </a:solidFill>
                <a:latin typeface="Calibri" panose="020F0502020204030204"/>
              </a:rPr>
              <a:t>(ZrSiO</a:t>
            </a:r>
            <a:r>
              <a:rPr lang="en-US" baseline="-25000" dirty="0">
                <a:solidFill>
                  <a:prstClr val="white"/>
                </a:solidFill>
                <a:latin typeface="Calibri" panose="020F0502020204030204"/>
              </a:rPr>
              <a:t>4</a:t>
            </a:r>
            <a:r>
              <a:rPr lang="en-US" dirty="0">
                <a:solidFill>
                  <a:prstClr val="white"/>
                </a:solidFill>
                <a:latin typeface="Calibri" panose="020F0502020204030204"/>
              </a:rPr>
              <a:t>) crystals from lithium-molybdate fluxes.</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Measure out stoichiometric proportions of SiO</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and ZrO</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r>
              <a:rPr kumimoji="0" lang="en-US" sz="1800" b="0" i="0" u="none" strike="noStrike" kern="1200" cap="none" spc="0" normalizeH="0" noProof="0" dirty="0">
                <a:ln>
                  <a:noFill/>
                </a:ln>
                <a:solidFill>
                  <a:prstClr val="white"/>
                </a:solidFill>
                <a:effectLst/>
                <a:uLnTx/>
                <a:uFillTx/>
                <a:latin typeface="Calibri" panose="020F0502020204030204"/>
                <a:ea typeface="+mn-ea"/>
                <a:cs typeface="+mn-cs"/>
              </a:rPr>
              <a:t>.</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Add Li</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MoO</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flux to give a solvent-solute ratio of 96:4.</a:t>
            </a:r>
          </a:p>
          <a:p>
            <a:pPr marL="285750" indent="-285750">
              <a:spcAft>
                <a:spcPts val="1200"/>
              </a:spcAft>
              <a:buFont typeface="Arial" panose="020B0604020202020204" pitchFamily="34" charset="0"/>
              <a:buChar cha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Melt in open Pt crucible at ~1</a:t>
            </a:r>
            <a:r>
              <a:rPr lang="en-US" dirty="0">
                <a:solidFill>
                  <a:prstClr val="white"/>
                </a:solidFill>
                <a:latin typeface="Calibri" panose="020F0502020204030204"/>
              </a:rPr>
              <a:t>0</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00</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 in 1-atmosphere furnace.</a:t>
            </a:r>
          </a:p>
          <a:p>
            <a:pPr marL="285750" indent="-285750">
              <a:spcAft>
                <a:spcPts val="1200"/>
              </a:spcAft>
              <a:buFont typeface="Arial" panose="020B0604020202020204" pitchFamily="34" charset="0"/>
              <a:buChar cha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Volatilize the flux, then cool at 2</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°C/h</a:t>
            </a:r>
            <a:r>
              <a:rPr lang="en-US" dirty="0">
                <a:solidFill>
                  <a:prstClr val="white"/>
                </a:solidFill>
                <a:latin typeface="Arial" panose="020B0604020202020204" pitchFamily="34" charset="0"/>
                <a:cs typeface="Arial" panose="020B0604020202020204" pitchFamily="34" charset="0"/>
              </a:rPr>
              <a:t> to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600</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to crystallize zircon.</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Could use a flux method to grow ZrO</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Arial" panose="020B0604020202020204" pitchFamily="34" charset="0"/>
              </a:rPr>
              <a:t>2 </a:t>
            </a:r>
            <a:r>
              <a:rPr kumimoji="0" lang="en-US" sz="1800" b="0" i="0" u="none" strike="noStrike" kern="1200" cap="none" spc="0" normalizeH="0" noProof="0" dirty="0">
                <a:ln>
                  <a:noFill/>
                </a:ln>
                <a:solidFill>
                  <a:prstClr val="white"/>
                </a:solidFill>
                <a:effectLst/>
                <a:uLnTx/>
                <a:uFillTx/>
                <a:latin typeface="Calibri" panose="020F0502020204030204"/>
                <a:ea typeface="+mn-ea"/>
                <a:cs typeface="Arial" panose="020B0604020202020204" pitchFamily="34" charset="0"/>
              </a:rPr>
              <a:t>and many other minerals.</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noProof="0" dirty="0">
                <a:ln>
                  <a:noFill/>
                </a:ln>
                <a:solidFill>
                  <a:prstClr val="white"/>
                </a:solidFill>
                <a:effectLst/>
                <a:uLnTx/>
                <a:uFillTx/>
                <a:latin typeface="Calibri" panose="020F0502020204030204"/>
                <a:ea typeface="+mn-ea"/>
                <a:cs typeface="+mn-cs"/>
              </a:rPr>
              <a:t>Flux methods at 1 atmosphere can grow very large crystals, but it’s difficult to control crystal chemistry and other properties.</a:t>
            </a:r>
          </a:p>
        </p:txBody>
      </p:sp>
      <p:pic>
        <p:nvPicPr>
          <p:cNvPr id="6" name="Picture 5" descr="A machine on a counter&#10;&#10;Description automatically generated">
            <a:extLst>
              <a:ext uri="{FF2B5EF4-FFF2-40B4-BE49-F238E27FC236}">
                <a16:creationId xmlns:a16="http://schemas.microsoft.com/office/drawing/2014/main" id="{B24C0E3D-3D63-01A6-4D17-83AEE724ED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923" y="1727200"/>
            <a:ext cx="3843204" cy="5124272"/>
          </a:xfrm>
          <a:prstGeom prst="rect">
            <a:avLst/>
          </a:prstGeom>
        </p:spPr>
      </p:pic>
      <p:sp>
        <p:nvSpPr>
          <p:cNvPr id="7" name="TextBox 6">
            <a:extLst>
              <a:ext uri="{FF2B5EF4-FFF2-40B4-BE49-F238E27FC236}">
                <a16:creationId xmlns:a16="http://schemas.microsoft.com/office/drawing/2014/main" id="{DB5708CC-0BD4-2291-653A-A831907265EC}"/>
              </a:ext>
            </a:extLst>
          </p:cNvPr>
          <p:cNvSpPr txBox="1"/>
          <p:nvPr/>
        </p:nvSpPr>
        <p:spPr>
          <a:xfrm>
            <a:off x="4303919" y="1911866"/>
            <a:ext cx="3390993" cy="369332"/>
          </a:xfrm>
          <a:prstGeom prst="rect">
            <a:avLst/>
          </a:prstGeom>
          <a:noFill/>
        </p:spPr>
        <p:txBody>
          <a:bodyPr wrap="none" rtlCol="0">
            <a:spAutoFit/>
          </a:bodyPr>
          <a:lstStyle/>
          <a:p>
            <a:r>
              <a:rPr lang="en-US" dirty="0">
                <a:solidFill>
                  <a:schemeClr val="bg1"/>
                </a:solidFill>
              </a:rPr>
              <a:t>Starting Materials and Pt crucibles</a:t>
            </a:r>
          </a:p>
        </p:txBody>
      </p:sp>
      <p:sp>
        <p:nvSpPr>
          <p:cNvPr id="8" name="TextBox 7">
            <a:extLst>
              <a:ext uri="{FF2B5EF4-FFF2-40B4-BE49-F238E27FC236}">
                <a16:creationId xmlns:a16="http://schemas.microsoft.com/office/drawing/2014/main" id="{61A8B25F-4657-2CCF-89C5-B2717875130E}"/>
              </a:ext>
            </a:extLst>
          </p:cNvPr>
          <p:cNvSpPr txBox="1"/>
          <p:nvPr/>
        </p:nvSpPr>
        <p:spPr>
          <a:xfrm>
            <a:off x="8740239" y="1911866"/>
            <a:ext cx="2276264" cy="369332"/>
          </a:xfrm>
          <a:prstGeom prst="rect">
            <a:avLst/>
          </a:prstGeom>
          <a:noFill/>
        </p:spPr>
        <p:txBody>
          <a:bodyPr wrap="none" rtlCol="0">
            <a:spAutoFit/>
          </a:bodyPr>
          <a:lstStyle/>
          <a:p>
            <a:r>
              <a:rPr lang="en-US" dirty="0">
                <a:solidFill>
                  <a:schemeClr val="bg1"/>
                </a:solidFill>
              </a:rPr>
              <a:t>1-atmosphere furnace</a:t>
            </a:r>
          </a:p>
        </p:txBody>
      </p:sp>
    </p:spTree>
    <p:extLst>
      <p:ext uri="{BB962C8B-B14F-4D97-AF65-F5344CB8AC3E}">
        <p14:creationId xmlns:p14="http://schemas.microsoft.com/office/powerpoint/2010/main" val="1266301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group of crystals on a white surface&#10;&#10;Description automatically generated">
            <a:extLst>
              <a:ext uri="{FF2B5EF4-FFF2-40B4-BE49-F238E27FC236}">
                <a16:creationId xmlns:a16="http://schemas.microsoft.com/office/drawing/2014/main" id="{1DE3A6A8-6AE9-AA12-9F42-C263600FF1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565" y="2463484"/>
            <a:ext cx="5398435" cy="4048826"/>
          </a:xfrm>
          <a:prstGeom prst="rect">
            <a:avLst/>
          </a:prstGeom>
        </p:spPr>
      </p:pic>
      <p:pic>
        <p:nvPicPr>
          <p:cNvPr id="5" name="Picture 4" descr="A close-up of a crystal&#10;&#10;Description automatically generated">
            <a:extLst>
              <a:ext uri="{FF2B5EF4-FFF2-40B4-BE49-F238E27FC236}">
                <a16:creationId xmlns:a16="http://schemas.microsoft.com/office/drawing/2014/main" id="{878FB505-E954-B457-8776-84C5C2713B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146800" y="2463484"/>
            <a:ext cx="5398435" cy="4048826"/>
          </a:xfrm>
          <a:prstGeom prst="rect">
            <a:avLst/>
          </a:prstGeom>
        </p:spPr>
      </p:pic>
      <p:cxnSp>
        <p:nvCxnSpPr>
          <p:cNvPr id="7" name="Straight Connector 6">
            <a:extLst>
              <a:ext uri="{FF2B5EF4-FFF2-40B4-BE49-F238E27FC236}">
                <a16:creationId xmlns:a16="http://schemas.microsoft.com/office/drawing/2014/main" id="{91530D00-64EE-F150-125C-C301F811BE87}"/>
              </a:ext>
            </a:extLst>
          </p:cNvPr>
          <p:cNvCxnSpPr>
            <a:cxnSpLocks/>
          </p:cNvCxnSpPr>
          <p:nvPr/>
        </p:nvCxnSpPr>
        <p:spPr>
          <a:xfrm>
            <a:off x="821611" y="6384719"/>
            <a:ext cx="239232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3AC4EDC-6384-CD81-6739-95C3CAA06169}"/>
              </a:ext>
            </a:extLst>
          </p:cNvPr>
          <p:cNvSpPr txBox="1"/>
          <p:nvPr/>
        </p:nvSpPr>
        <p:spPr>
          <a:xfrm>
            <a:off x="1656137" y="5970047"/>
            <a:ext cx="7232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 mm</a:t>
            </a:r>
          </a:p>
        </p:txBody>
      </p:sp>
      <p:sp>
        <p:nvSpPr>
          <p:cNvPr id="10" name="TextBox 9">
            <a:extLst>
              <a:ext uri="{FF2B5EF4-FFF2-40B4-BE49-F238E27FC236}">
                <a16:creationId xmlns:a16="http://schemas.microsoft.com/office/drawing/2014/main" id="{99D5A223-7B17-656A-FC41-8CA034399DFE}"/>
              </a:ext>
            </a:extLst>
          </p:cNvPr>
          <p:cNvSpPr txBox="1"/>
          <p:nvPr/>
        </p:nvSpPr>
        <p:spPr>
          <a:xfrm>
            <a:off x="19048" y="33338"/>
            <a:ext cx="1025703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Experimental Methods for Crystal Growth: Crystallization From Fluxes</a:t>
            </a:r>
          </a:p>
        </p:txBody>
      </p:sp>
      <p:sp>
        <p:nvSpPr>
          <p:cNvPr id="12" name="TextBox 11">
            <a:extLst>
              <a:ext uri="{FF2B5EF4-FFF2-40B4-BE49-F238E27FC236}">
                <a16:creationId xmlns:a16="http://schemas.microsoft.com/office/drawing/2014/main" id="{58F522F0-9BB8-AE6A-5BB4-68A9CFAE9813}"/>
              </a:ext>
            </a:extLst>
          </p:cNvPr>
          <p:cNvSpPr txBox="1"/>
          <p:nvPr/>
        </p:nvSpPr>
        <p:spPr>
          <a:xfrm>
            <a:off x="4576049" y="2432783"/>
            <a:ext cx="157075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Zircon (ZrSiO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4EF6207A-4102-B070-0E7B-16CED218EF96}"/>
              </a:ext>
            </a:extLst>
          </p:cNvPr>
          <p:cNvSpPr txBox="1"/>
          <p:nvPr/>
        </p:nvSpPr>
        <p:spPr>
          <a:xfrm>
            <a:off x="8997760" y="2432783"/>
            <a:ext cx="25982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Hf-rich zircon (1-8% HfO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745F334D-24EE-FC9D-1615-FECD20CE5FED}"/>
              </a:ext>
            </a:extLst>
          </p:cNvPr>
          <p:cNvSpPr txBox="1"/>
          <p:nvPr/>
        </p:nvSpPr>
        <p:spPr>
          <a:xfrm>
            <a:off x="1" y="510927"/>
            <a:ext cx="12192000" cy="175432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It’s easy to grow big and beautiful crystals in a few days.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downside is they have highly variable compositions</a:t>
            </a:r>
            <a:r>
              <a:rPr lang="en-US" dirty="0">
                <a:solidFill>
                  <a:prstClr val="white"/>
                </a:solidFill>
                <a:latin typeface="Calibri" panose="020F0502020204030204"/>
              </a:rPr>
              <a:t> that affect all physical properties of the minerals.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Strong chemical zonation of trace elements and fluxing elements (Li, Mo, W) indicate chemical disequilibrium during growth.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Numerous inclusions of flux and any additives (e.g., REE, UO</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ThO</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Measurements across crystals show that minor elements commonly vary by &gt;100%, likely because crystal growth is controlled by flux volatilization.</a:t>
            </a:r>
          </a:p>
        </p:txBody>
      </p:sp>
    </p:spTree>
    <p:extLst>
      <p:ext uri="{BB962C8B-B14F-4D97-AF65-F5344CB8AC3E}">
        <p14:creationId xmlns:p14="http://schemas.microsoft.com/office/powerpoint/2010/main" val="323706021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4278a402-1a9e-4eb9-8414-ffb55a5fcf1e}" enabled="0" method="" siteId="{4278a402-1a9e-4eb9-8414-ffb55a5fcf1e}" removed="1"/>
</clbl:labelList>
</file>

<file path=docProps/app.xml><?xml version="1.0" encoding="utf-8"?>
<Properties xmlns="http://schemas.openxmlformats.org/officeDocument/2006/extended-properties" xmlns:vt="http://schemas.openxmlformats.org/officeDocument/2006/docPropsVTypes">
  <Template>Office Theme</Template>
  <TotalTime>67542</TotalTime>
  <Words>3867</Words>
  <Application>Microsoft Office PowerPoint</Application>
  <PresentationFormat>Widescreen</PresentationFormat>
  <Paragraphs>494</Paragraphs>
  <Slides>40</Slides>
  <Notes>17</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40</vt:i4>
      </vt:variant>
    </vt:vector>
  </HeadingPairs>
  <TitlesOfParts>
    <vt:vector size="62" baseType="lpstr">
      <vt:lpstr>__IBM_Plex_Sans_620f7a</vt:lpstr>
      <vt:lpstr>__IBM_Plex_Serif_cfe655</vt:lpstr>
      <vt:lpstr>AdvTimes</vt:lpstr>
      <vt:lpstr>Aptos</vt:lpstr>
      <vt:lpstr>Aptos Display</vt:lpstr>
      <vt:lpstr>Arial</vt:lpstr>
      <vt:lpstr>Calibri</vt:lpstr>
      <vt:lpstr>Calibri Light</vt:lpstr>
      <vt:lpstr>Cambria Math</vt:lpstr>
      <vt:lpstr>Chalkboard</vt:lpstr>
      <vt:lpstr>Google Sans</vt:lpstr>
      <vt:lpstr>inherit</vt:lpstr>
      <vt:lpstr>Noto Sans</vt:lpstr>
      <vt:lpstr>STIX-Regular</vt:lpstr>
      <vt:lpstr>Symbol</vt:lpstr>
      <vt:lpstr>Times New Roman</vt:lpstr>
      <vt:lpstr>Tw Cen MT</vt:lpstr>
      <vt:lpstr>Office Theme</vt:lpstr>
      <vt:lpstr>Circuit</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Syracuse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 Thomas</dc:creator>
  <cp:lastModifiedBy>Jay Thomas</cp:lastModifiedBy>
  <cp:revision>441</cp:revision>
  <dcterms:created xsi:type="dcterms:W3CDTF">2018-07-23T15:14:01Z</dcterms:created>
  <dcterms:modified xsi:type="dcterms:W3CDTF">2025-01-15T18:04:40Z</dcterms:modified>
</cp:coreProperties>
</file>