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9" r:id="rId2"/>
    <p:sldId id="305" r:id="rId3"/>
    <p:sldId id="445" r:id="rId4"/>
    <p:sldId id="336" r:id="rId5"/>
    <p:sldId id="427" r:id="rId6"/>
    <p:sldId id="428" r:id="rId7"/>
    <p:sldId id="429" r:id="rId8"/>
    <p:sldId id="446" r:id="rId9"/>
    <p:sldId id="430" r:id="rId10"/>
    <p:sldId id="431" r:id="rId11"/>
    <p:sldId id="432" r:id="rId12"/>
    <p:sldId id="434" r:id="rId13"/>
    <p:sldId id="444" r:id="rId14"/>
    <p:sldId id="433" r:id="rId15"/>
    <p:sldId id="435" r:id="rId16"/>
    <p:sldId id="436" r:id="rId17"/>
    <p:sldId id="439" r:id="rId18"/>
    <p:sldId id="437" r:id="rId19"/>
    <p:sldId id="438" r:id="rId20"/>
    <p:sldId id="442" r:id="rId21"/>
    <p:sldId id="440" r:id="rId22"/>
    <p:sldId id="441" r:id="rId23"/>
    <p:sldId id="44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vanov" initials="v" lastIdx="1" clrIdx="0">
    <p:extLst>
      <p:ext uri="{19B8F6BF-5375-455C-9EA6-DF929625EA0E}">
        <p15:presenceInfo xmlns:p15="http://schemas.microsoft.com/office/powerpoint/2012/main" userId="vivanov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1F41"/>
    <a:srgbClr val="B1B3B3"/>
    <a:srgbClr val="FF6600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48" autoAdjust="0"/>
    <p:restoredTop sz="94660"/>
  </p:normalViewPr>
  <p:slideViewPr>
    <p:cSldViewPr snapToGrid="0">
      <p:cViewPr varScale="1">
        <p:scale>
          <a:sx n="94" d="100"/>
          <a:sy n="94" d="100"/>
        </p:scale>
        <p:origin x="91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19655F-CE74-440E-9C91-37960B5C955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D8FE40-2CAE-40FD-81DF-DDF4AD44B07D}">
      <dgm:prSet custT="1"/>
      <dgm:spPr>
        <a:solidFill>
          <a:srgbClr val="B1B3B3"/>
        </a:solidFill>
      </dgm:spPr>
      <dgm:t>
        <a:bodyPr/>
        <a:lstStyle/>
        <a:p>
          <a:r>
            <a:rPr lang="en-US" sz="2800" dirty="0">
              <a:latin typeface="Crimson Text" panose="02000503000000000000" pitchFamily="2" charset="0"/>
            </a:rPr>
            <a:t>Defect Fabrication Techniques</a:t>
          </a:r>
        </a:p>
      </dgm:t>
    </dgm:pt>
    <dgm:pt modelId="{0B0CB1AC-16B6-44F3-AA5C-79AC25F5AAEB}" type="parTrans" cxnId="{94395FBD-A1BC-43E0-A05B-004C82A35A5A}">
      <dgm:prSet/>
      <dgm:spPr/>
      <dgm:t>
        <a:bodyPr/>
        <a:lstStyle/>
        <a:p>
          <a:endParaRPr lang="en-US"/>
        </a:p>
      </dgm:t>
    </dgm:pt>
    <dgm:pt modelId="{8AC596E1-DA31-4FAF-93C4-2EC0F3E98676}" type="sibTrans" cxnId="{94395FBD-A1BC-43E0-A05B-004C82A35A5A}">
      <dgm:prSet/>
      <dgm:spPr/>
      <dgm:t>
        <a:bodyPr/>
        <a:lstStyle/>
        <a:p>
          <a:endParaRPr lang="en-US"/>
        </a:p>
      </dgm:t>
    </dgm:pt>
    <dgm:pt modelId="{C9CE7EF0-E619-4DFE-BC7F-B4EA97F21091}">
      <dgm:prSet custT="1"/>
      <dgm:spPr>
        <a:solidFill>
          <a:srgbClr val="B1B3B3"/>
        </a:solidFill>
      </dgm:spPr>
      <dgm:t>
        <a:bodyPr/>
        <a:lstStyle/>
        <a:p>
          <a:r>
            <a:rPr lang="en-US" sz="2800" dirty="0">
              <a:latin typeface="Crimson Text" panose="02000503000000000000" pitchFamily="2" charset="0"/>
            </a:rPr>
            <a:t>Simulating defect dynamics</a:t>
          </a:r>
        </a:p>
      </dgm:t>
    </dgm:pt>
    <dgm:pt modelId="{FBB42DBC-6BC3-4A0D-A470-B16A6DC3F47A}" type="parTrans" cxnId="{6F87F85B-BBB5-444F-9933-E265D178A7A0}">
      <dgm:prSet/>
      <dgm:spPr/>
      <dgm:t>
        <a:bodyPr/>
        <a:lstStyle/>
        <a:p>
          <a:endParaRPr lang="en-US"/>
        </a:p>
      </dgm:t>
    </dgm:pt>
    <dgm:pt modelId="{A80C81BD-8255-45FE-A0A7-2A68E96034B1}" type="sibTrans" cxnId="{6F87F85B-BBB5-444F-9933-E265D178A7A0}">
      <dgm:prSet/>
      <dgm:spPr/>
      <dgm:t>
        <a:bodyPr/>
        <a:lstStyle/>
        <a:p>
          <a:endParaRPr lang="en-US"/>
        </a:p>
      </dgm:t>
    </dgm:pt>
    <dgm:pt modelId="{6E136556-702D-4D1C-94B1-C55A7A39C0AD}">
      <dgm:prSet custT="1"/>
      <dgm:spPr/>
      <dgm:t>
        <a:bodyPr/>
        <a:lstStyle/>
        <a:p>
          <a:r>
            <a:rPr lang="en-US" sz="2000" dirty="0">
              <a:latin typeface="Crimson Text" panose="02000503000000000000" pitchFamily="2" charset="0"/>
            </a:rPr>
            <a:t>Electron/Ion/Laser Irradiation</a:t>
          </a:r>
        </a:p>
      </dgm:t>
    </dgm:pt>
    <dgm:pt modelId="{9B041DEC-ED5D-415E-8661-D6D49C5E9006}" type="parTrans" cxnId="{82706687-4EDE-4703-9ED3-6D5FDB3E2797}">
      <dgm:prSet/>
      <dgm:spPr/>
      <dgm:t>
        <a:bodyPr/>
        <a:lstStyle/>
        <a:p>
          <a:endParaRPr lang="en-US"/>
        </a:p>
      </dgm:t>
    </dgm:pt>
    <dgm:pt modelId="{5119CA71-FD4D-4996-B629-EE605B07930A}" type="sibTrans" cxnId="{82706687-4EDE-4703-9ED3-6D5FDB3E2797}">
      <dgm:prSet/>
      <dgm:spPr/>
      <dgm:t>
        <a:bodyPr/>
        <a:lstStyle/>
        <a:p>
          <a:endParaRPr lang="en-US"/>
        </a:p>
      </dgm:t>
    </dgm:pt>
    <dgm:pt modelId="{1F2D3242-E111-46F7-9663-720FD6E2E85F}">
      <dgm:prSet custT="1"/>
      <dgm:spPr/>
      <dgm:t>
        <a:bodyPr/>
        <a:lstStyle/>
        <a:p>
          <a:r>
            <a:rPr lang="en-US" sz="2000" dirty="0">
              <a:latin typeface="Crimson Text" panose="02000503000000000000" pitchFamily="2" charset="0"/>
            </a:rPr>
            <a:t>CVD</a:t>
          </a:r>
        </a:p>
      </dgm:t>
    </dgm:pt>
    <dgm:pt modelId="{BC0194C8-EE35-4490-80C3-B6CBFBE4602B}" type="parTrans" cxnId="{9E8F4593-7704-4682-A563-87424975EB2B}">
      <dgm:prSet/>
      <dgm:spPr/>
      <dgm:t>
        <a:bodyPr/>
        <a:lstStyle/>
        <a:p>
          <a:endParaRPr lang="en-US"/>
        </a:p>
      </dgm:t>
    </dgm:pt>
    <dgm:pt modelId="{3B5509A1-9913-43C6-BB5C-42B58F4A42BF}" type="sibTrans" cxnId="{9E8F4593-7704-4682-A563-87424975EB2B}">
      <dgm:prSet/>
      <dgm:spPr/>
      <dgm:t>
        <a:bodyPr/>
        <a:lstStyle/>
        <a:p>
          <a:endParaRPr lang="en-US"/>
        </a:p>
      </dgm:t>
    </dgm:pt>
    <dgm:pt modelId="{35482D49-819A-4B93-9DB1-275FAC768FEE}">
      <dgm:prSet custT="1"/>
      <dgm:spPr/>
      <dgm:t>
        <a:bodyPr/>
        <a:lstStyle/>
        <a:p>
          <a:r>
            <a:rPr lang="en-US" sz="2000" dirty="0">
              <a:latin typeface="Crimson Text" panose="02000503000000000000" pitchFamily="2" charset="0"/>
            </a:rPr>
            <a:t>Nudged Elastic Band</a:t>
          </a:r>
        </a:p>
      </dgm:t>
    </dgm:pt>
    <dgm:pt modelId="{210A0393-E637-4843-AA31-E1BA2A617EE7}" type="parTrans" cxnId="{EDA2CAA4-63A6-4D76-B718-C2FE2719FF9A}">
      <dgm:prSet/>
      <dgm:spPr/>
      <dgm:t>
        <a:bodyPr/>
        <a:lstStyle/>
        <a:p>
          <a:endParaRPr lang="en-US"/>
        </a:p>
      </dgm:t>
    </dgm:pt>
    <dgm:pt modelId="{18E1E55C-9E15-464B-AC2E-D9E338A940D3}" type="sibTrans" cxnId="{EDA2CAA4-63A6-4D76-B718-C2FE2719FF9A}">
      <dgm:prSet/>
      <dgm:spPr/>
      <dgm:t>
        <a:bodyPr/>
        <a:lstStyle/>
        <a:p>
          <a:endParaRPr lang="en-US"/>
        </a:p>
      </dgm:t>
    </dgm:pt>
    <dgm:pt modelId="{C83F585B-C85C-4117-A7B5-B67B57F9C7D8}">
      <dgm:prSet custT="1"/>
      <dgm:spPr/>
      <dgm:t>
        <a:bodyPr/>
        <a:lstStyle/>
        <a:p>
          <a:r>
            <a:rPr lang="en-US" sz="2000" dirty="0">
              <a:latin typeface="Crimson Text" panose="02000503000000000000" pitchFamily="2" charset="0"/>
            </a:rPr>
            <a:t>Molecular Dynamics</a:t>
          </a:r>
        </a:p>
      </dgm:t>
    </dgm:pt>
    <dgm:pt modelId="{B86FCBD3-A1EE-4BD6-842D-E9BC1CB9400F}" type="parTrans" cxnId="{A4AD5A73-E26D-44F0-A735-DC3B01E471E3}">
      <dgm:prSet/>
      <dgm:spPr/>
      <dgm:t>
        <a:bodyPr/>
        <a:lstStyle/>
        <a:p>
          <a:endParaRPr lang="en-US"/>
        </a:p>
      </dgm:t>
    </dgm:pt>
    <dgm:pt modelId="{E403171F-80F0-44E6-9AF5-470DC50184BC}" type="sibTrans" cxnId="{A4AD5A73-E26D-44F0-A735-DC3B01E471E3}">
      <dgm:prSet/>
      <dgm:spPr/>
      <dgm:t>
        <a:bodyPr/>
        <a:lstStyle/>
        <a:p>
          <a:endParaRPr lang="en-US"/>
        </a:p>
      </dgm:t>
    </dgm:pt>
    <dgm:pt modelId="{874B7697-EA3A-4F20-9C61-B96BDAA215A2}">
      <dgm:prSet custT="1"/>
      <dgm:spPr/>
      <dgm:t>
        <a:bodyPr/>
        <a:lstStyle/>
        <a:p>
          <a:r>
            <a:rPr lang="en-US" sz="2000" dirty="0">
              <a:latin typeface="Crimson Text" panose="02000503000000000000" pitchFamily="2" charset="0"/>
            </a:rPr>
            <a:t>Empirical Models</a:t>
          </a:r>
        </a:p>
      </dgm:t>
    </dgm:pt>
    <dgm:pt modelId="{2ECF532B-E02A-4244-A744-8754E1C48C2F}" type="sibTrans" cxnId="{1DC89A1A-29CF-4AD9-8E53-A87B887F8F2F}">
      <dgm:prSet/>
      <dgm:spPr/>
      <dgm:t>
        <a:bodyPr/>
        <a:lstStyle/>
        <a:p>
          <a:endParaRPr lang="en-US"/>
        </a:p>
      </dgm:t>
    </dgm:pt>
    <dgm:pt modelId="{69F04FA9-E8BF-459C-B289-D3888149E5B6}" type="parTrans" cxnId="{1DC89A1A-29CF-4AD9-8E53-A87B887F8F2F}">
      <dgm:prSet/>
      <dgm:spPr/>
      <dgm:t>
        <a:bodyPr/>
        <a:lstStyle/>
        <a:p>
          <a:endParaRPr lang="en-US"/>
        </a:p>
      </dgm:t>
    </dgm:pt>
    <dgm:pt modelId="{FA9B934B-8259-4570-96DB-127BAF4520D4}">
      <dgm:prSet custT="1"/>
      <dgm:spPr/>
      <dgm:t>
        <a:bodyPr/>
        <a:lstStyle/>
        <a:p>
          <a:r>
            <a:rPr lang="en-US" sz="2000" dirty="0">
              <a:latin typeface="Crimson Text" panose="02000503000000000000" pitchFamily="2" charset="0"/>
            </a:rPr>
            <a:t>Semi-classical Monte-Carlo</a:t>
          </a:r>
        </a:p>
      </dgm:t>
    </dgm:pt>
    <dgm:pt modelId="{7A55E72E-3C83-48BF-B3CA-71C454311B74}" type="parTrans" cxnId="{1C0278EB-1C89-4F99-8C86-D652C005F582}">
      <dgm:prSet/>
      <dgm:spPr/>
    </dgm:pt>
    <dgm:pt modelId="{3B949B9C-6879-45CE-BD31-D7BBB539AEA0}" type="sibTrans" cxnId="{1C0278EB-1C89-4F99-8C86-D652C005F582}">
      <dgm:prSet/>
      <dgm:spPr/>
    </dgm:pt>
    <dgm:pt modelId="{252B122C-8587-49B0-AB6C-BBA99AF4C8ED}" type="pres">
      <dgm:prSet presAssocID="{B419655F-CE74-440E-9C91-37960B5C9553}" presName="linear" presStyleCnt="0">
        <dgm:presLayoutVars>
          <dgm:animLvl val="lvl"/>
          <dgm:resizeHandles val="exact"/>
        </dgm:presLayoutVars>
      </dgm:prSet>
      <dgm:spPr/>
    </dgm:pt>
    <dgm:pt modelId="{7D77C81B-45D2-4C21-89BC-D85388FF2EFC}" type="pres">
      <dgm:prSet presAssocID="{0ED8FE40-2CAE-40FD-81DF-DDF4AD44B07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3463586-4EC6-402A-9715-4FE5FF1E225F}" type="pres">
      <dgm:prSet presAssocID="{0ED8FE40-2CAE-40FD-81DF-DDF4AD44B07D}" presName="childText" presStyleLbl="revTx" presStyleIdx="0" presStyleCnt="2">
        <dgm:presLayoutVars>
          <dgm:bulletEnabled val="1"/>
        </dgm:presLayoutVars>
      </dgm:prSet>
      <dgm:spPr/>
    </dgm:pt>
    <dgm:pt modelId="{E085970A-CFF8-4638-ABC4-74D7AAF0BB87}" type="pres">
      <dgm:prSet presAssocID="{C9CE7EF0-E619-4DFE-BC7F-B4EA97F2109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9C8F8133-AB2A-4B84-B9DE-279951FA27B2}" type="pres">
      <dgm:prSet presAssocID="{C9CE7EF0-E619-4DFE-BC7F-B4EA97F21091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0A42F804-8B9A-4EEE-8A11-28FB688985D0}" type="presOf" srcId="{1F2D3242-E111-46F7-9663-720FD6E2E85F}" destId="{13463586-4EC6-402A-9715-4FE5FF1E225F}" srcOrd="0" destOrd="0" presId="urn:microsoft.com/office/officeart/2005/8/layout/vList2"/>
    <dgm:cxn modelId="{1DC89A1A-29CF-4AD9-8E53-A87B887F8F2F}" srcId="{C9CE7EF0-E619-4DFE-BC7F-B4EA97F21091}" destId="{874B7697-EA3A-4F20-9C61-B96BDAA215A2}" srcOrd="0" destOrd="0" parTransId="{69F04FA9-E8BF-459C-B289-D3888149E5B6}" sibTransId="{2ECF532B-E02A-4244-A744-8754E1C48C2F}"/>
    <dgm:cxn modelId="{E054501C-1D9E-4199-9AA8-C9FE671F9AB9}" type="presOf" srcId="{35482D49-819A-4B93-9DB1-275FAC768FEE}" destId="{9C8F8133-AB2A-4B84-B9DE-279951FA27B2}" srcOrd="0" destOrd="1" presId="urn:microsoft.com/office/officeart/2005/8/layout/vList2"/>
    <dgm:cxn modelId="{6F87F85B-BBB5-444F-9933-E265D178A7A0}" srcId="{B419655F-CE74-440E-9C91-37960B5C9553}" destId="{C9CE7EF0-E619-4DFE-BC7F-B4EA97F21091}" srcOrd="1" destOrd="0" parTransId="{FBB42DBC-6BC3-4A0D-A470-B16A6DC3F47A}" sibTransId="{A80C81BD-8255-45FE-A0A7-2A68E96034B1}"/>
    <dgm:cxn modelId="{B7A6BC67-691E-40BE-AB3A-35DE75C6268E}" type="presOf" srcId="{B419655F-CE74-440E-9C91-37960B5C9553}" destId="{252B122C-8587-49B0-AB6C-BBA99AF4C8ED}" srcOrd="0" destOrd="0" presId="urn:microsoft.com/office/officeart/2005/8/layout/vList2"/>
    <dgm:cxn modelId="{A4AD5A73-E26D-44F0-A735-DC3B01E471E3}" srcId="{C9CE7EF0-E619-4DFE-BC7F-B4EA97F21091}" destId="{C83F585B-C85C-4117-A7B5-B67B57F9C7D8}" srcOrd="2" destOrd="0" parTransId="{B86FCBD3-A1EE-4BD6-842D-E9BC1CB9400F}" sibTransId="{E403171F-80F0-44E6-9AF5-470DC50184BC}"/>
    <dgm:cxn modelId="{82706687-4EDE-4703-9ED3-6D5FDB3E2797}" srcId="{0ED8FE40-2CAE-40FD-81DF-DDF4AD44B07D}" destId="{6E136556-702D-4D1C-94B1-C55A7A39C0AD}" srcOrd="1" destOrd="0" parTransId="{9B041DEC-ED5D-415E-8661-D6D49C5E9006}" sibTransId="{5119CA71-FD4D-4996-B629-EE605B07930A}"/>
    <dgm:cxn modelId="{9E8F4593-7704-4682-A563-87424975EB2B}" srcId="{0ED8FE40-2CAE-40FD-81DF-DDF4AD44B07D}" destId="{1F2D3242-E111-46F7-9663-720FD6E2E85F}" srcOrd="0" destOrd="0" parTransId="{BC0194C8-EE35-4490-80C3-B6CBFBE4602B}" sibTransId="{3B5509A1-9913-43C6-BB5C-42B58F4A42BF}"/>
    <dgm:cxn modelId="{EDA2CAA4-63A6-4D76-B718-C2FE2719FF9A}" srcId="{C9CE7EF0-E619-4DFE-BC7F-B4EA97F21091}" destId="{35482D49-819A-4B93-9DB1-275FAC768FEE}" srcOrd="1" destOrd="0" parTransId="{210A0393-E637-4843-AA31-E1BA2A617EE7}" sibTransId="{18E1E55C-9E15-464B-AC2E-D9E338A940D3}"/>
    <dgm:cxn modelId="{37A186B2-038F-4334-B2FE-67F2F04D090C}" type="presOf" srcId="{6E136556-702D-4D1C-94B1-C55A7A39C0AD}" destId="{13463586-4EC6-402A-9715-4FE5FF1E225F}" srcOrd="0" destOrd="1" presId="urn:microsoft.com/office/officeart/2005/8/layout/vList2"/>
    <dgm:cxn modelId="{DD21EBBC-5C9D-40DB-8DCF-FC8C351C4C18}" type="presOf" srcId="{874B7697-EA3A-4F20-9C61-B96BDAA215A2}" destId="{9C8F8133-AB2A-4B84-B9DE-279951FA27B2}" srcOrd="0" destOrd="0" presId="urn:microsoft.com/office/officeart/2005/8/layout/vList2"/>
    <dgm:cxn modelId="{94395FBD-A1BC-43E0-A05B-004C82A35A5A}" srcId="{B419655F-CE74-440E-9C91-37960B5C9553}" destId="{0ED8FE40-2CAE-40FD-81DF-DDF4AD44B07D}" srcOrd="0" destOrd="0" parTransId="{0B0CB1AC-16B6-44F3-AA5C-79AC25F5AAEB}" sibTransId="{8AC596E1-DA31-4FAF-93C4-2EC0F3E98676}"/>
    <dgm:cxn modelId="{C751D2C5-B61B-47C0-AAEF-4025DC841D28}" type="presOf" srcId="{C83F585B-C85C-4117-A7B5-B67B57F9C7D8}" destId="{9C8F8133-AB2A-4B84-B9DE-279951FA27B2}" srcOrd="0" destOrd="2" presId="urn:microsoft.com/office/officeart/2005/8/layout/vList2"/>
    <dgm:cxn modelId="{65054FDD-B508-422D-930E-E1F553737C00}" type="presOf" srcId="{FA9B934B-8259-4570-96DB-127BAF4520D4}" destId="{9C8F8133-AB2A-4B84-B9DE-279951FA27B2}" srcOrd="0" destOrd="3" presId="urn:microsoft.com/office/officeart/2005/8/layout/vList2"/>
    <dgm:cxn modelId="{E236E8E7-CB9D-40B5-88F5-A1774E6102FC}" type="presOf" srcId="{0ED8FE40-2CAE-40FD-81DF-DDF4AD44B07D}" destId="{7D77C81B-45D2-4C21-89BC-D85388FF2EFC}" srcOrd="0" destOrd="0" presId="urn:microsoft.com/office/officeart/2005/8/layout/vList2"/>
    <dgm:cxn modelId="{1C0278EB-1C89-4F99-8C86-D652C005F582}" srcId="{C9CE7EF0-E619-4DFE-BC7F-B4EA97F21091}" destId="{FA9B934B-8259-4570-96DB-127BAF4520D4}" srcOrd="3" destOrd="0" parTransId="{7A55E72E-3C83-48BF-B3CA-71C454311B74}" sibTransId="{3B949B9C-6879-45CE-BD31-D7BBB539AEA0}"/>
    <dgm:cxn modelId="{17350DF3-7B89-4D74-87A5-9F65037991A5}" type="presOf" srcId="{C9CE7EF0-E619-4DFE-BC7F-B4EA97F21091}" destId="{E085970A-CFF8-4638-ABC4-74D7AAF0BB87}" srcOrd="0" destOrd="0" presId="urn:microsoft.com/office/officeart/2005/8/layout/vList2"/>
    <dgm:cxn modelId="{11FBA970-9F76-40B3-8621-D99B89A90AC3}" type="presParOf" srcId="{252B122C-8587-49B0-AB6C-BBA99AF4C8ED}" destId="{7D77C81B-45D2-4C21-89BC-D85388FF2EFC}" srcOrd="0" destOrd="0" presId="urn:microsoft.com/office/officeart/2005/8/layout/vList2"/>
    <dgm:cxn modelId="{A0F22789-D0B1-477E-B7E1-104A3FD87FA1}" type="presParOf" srcId="{252B122C-8587-49B0-AB6C-BBA99AF4C8ED}" destId="{13463586-4EC6-402A-9715-4FE5FF1E225F}" srcOrd="1" destOrd="0" presId="urn:microsoft.com/office/officeart/2005/8/layout/vList2"/>
    <dgm:cxn modelId="{B0913F26-16CF-4875-9B87-8F382A52ED17}" type="presParOf" srcId="{252B122C-8587-49B0-AB6C-BBA99AF4C8ED}" destId="{E085970A-CFF8-4638-ABC4-74D7AAF0BB87}" srcOrd="2" destOrd="0" presId="urn:microsoft.com/office/officeart/2005/8/layout/vList2"/>
    <dgm:cxn modelId="{3B01C44B-6A92-4D53-BF6D-7E6D11C3844C}" type="presParOf" srcId="{252B122C-8587-49B0-AB6C-BBA99AF4C8ED}" destId="{9C8F8133-AB2A-4B84-B9DE-279951FA27B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19655F-CE74-440E-9C91-37960B5C955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D8FE40-2CAE-40FD-81DF-DDF4AD44B07D}">
      <dgm:prSet custT="1"/>
      <dgm:spPr>
        <a:solidFill>
          <a:srgbClr val="8B1F41"/>
        </a:solidFill>
      </dgm:spPr>
      <dgm:t>
        <a:bodyPr/>
        <a:lstStyle/>
        <a:p>
          <a:r>
            <a:rPr lang="en-US" sz="2800" dirty="0">
              <a:latin typeface="Crimson Text" panose="02000503000000000000" pitchFamily="2" charset="0"/>
            </a:rPr>
            <a:t>Defect Fabrication Techniques</a:t>
          </a:r>
        </a:p>
      </dgm:t>
    </dgm:pt>
    <dgm:pt modelId="{0B0CB1AC-16B6-44F3-AA5C-79AC25F5AAEB}" type="parTrans" cxnId="{94395FBD-A1BC-43E0-A05B-004C82A35A5A}">
      <dgm:prSet/>
      <dgm:spPr/>
      <dgm:t>
        <a:bodyPr/>
        <a:lstStyle/>
        <a:p>
          <a:endParaRPr lang="en-US"/>
        </a:p>
      </dgm:t>
    </dgm:pt>
    <dgm:pt modelId="{8AC596E1-DA31-4FAF-93C4-2EC0F3E98676}" type="sibTrans" cxnId="{94395FBD-A1BC-43E0-A05B-004C82A35A5A}">
      <dgm:prSet/>
      <dgm:spPr/>
      <dgm:t>
        <a:bodyPr/>
        <a:lstStyle/>
        <a:p>
          <a:endParaRPr lang="en-US"/>
        </a:p>
      </dgm:t>
    </dgm:pt>
    <dgm:pt modelId="{C9CE7EF0-E619-4DFE-BC7F-B4EA97F21091}">
      <dgm:prSet custT="1"/>
      <dgm:spPr>
        <a:solidFill>
          <a:srgbClr val="B1B3B3"/>
        </a:solidFill>
      </dgm:spPr>
      <dgm:t>
        <a:bodyPr/>
        <a:lstStyle/>
        <a:p>
          <a:r>
            <a:rPr lang="en-US" sz="2800" dirty="0">
              <a:latin typeface="Crimson Text" panose="02000503000000000000" pitchFamily="2" charset="0"/>
            </a:rPr>
            <a:t>Simulating defect dynamics</a:t>
          </a:r>
        </a:p>
      </dgm:t>
    </dgm:pt>
    <dgm:pt modelId="{FBB42DBC-6BC3-4A0D-A470-B16A6DC3F47A}" type="parTrans" cxnId="{6F87F85B-BBB5-444F-9933-E265D178A7A0}">
      <dgm:prSet/>
      <dgm:spPr/>
      <dgm:t>
        <a:bodyPr/>
        <a:lstStyle/>
        <a:p>
          <a:endParaRPr lang="en-US"/>
        </a:p>
      </dgm:t>
    </dgm:pt>
    <dgm:pt modelId="{A80C81BD-8255-45FE-A0A7-2A68E96034B1}" type="sibTrans" cxnId="{6F87F85B-BBB5-444F-9933-E265D178A7A0}">
      <dgm:prSet/>
      <dgm:spPr/>
      <dgm:t>
        <a:bodyPr/>
        <a:lstStyle/>
        <a:p>
          <a:endParaRPr lang="en-US"/>
        </a:p>
      </dgm:t>
    </dgm:pt>
    <dgm:pt modelId="{6E136556-702D-4D1C-94B1-C55A7A39C0AD}">
      <dgm:prSet custT="1"/>
      <dgm:spPr/>
      <dgm:t>
        <a:bodyPr/>
        <a:lstStyle/>
        <a:p>
          <a:r>
            <a:rPr lang="en-US" sz="2000" dirty="0">
              <a:latin typeface="Crimson Text" panose="02000503000000000000" pitchFamily="2" charset="0"/>
            </a:rPr>
            <a:t>Electron/Ion/Laser Irradiation</a:t>
          </a:r>
        </a:p>
      </dgm:t>
    </dgm:pt>
    <dgm:pt modelId="{9B041DEC-ED5D-415E-8661-D6D49C5E9006}" type="parTrans" cxnId="{82706687-4EDE-4703-9ED3-6D5FDB3E2797}">
      <dgm:prSet/>
      <dgm:spPr/>
      <dgm:t>
        <a:bodyPr/>
        <a:lstStyle/>
        <a:p>
          <a:endParaRPr lang="en-US"/>
        </a:p>
      </dgm:t>
    </dgm:pt>
    <dgm:pt modelId="{5119CA71-FD4D-4996-B629-EE605B07930A}" type="sibTrans" cxnId="{82706687-4EDE-4703-9ED3-6D5FDB3E2797}">
      <dgm:prSet/>
      <dgm:spPr/>
      <dgm:t>
        <a:bodyPr/>
        <a:lstStyle/>
        <a:p>
          <a:endParaRPr lang="en-US"/>
        </a:p>
      </dgm:t>
    </dgm:pt>
    <dgm:pt modelId="{1F2D3242-E111-46F7-9663-720FD6E2E85F}">
      <dgm:prSet custT="1"/>
      <dgm:spPr/>
      <dgm:t>
        <a:bodyPr/>
        <a:lstStyle/>
        <a:p>
          <a:r>
            <a:rPr lang="en-US" sz="2000" dirty="0">
              <a:latin typeface="Crimson Text" panose="02000503000000000000" pitchFamily="2" charset="0"/>
            </a:rPr>
            <a:t>CVD</a:t>
          </a:r>
        </a:p>
      </dgm:t>
    </dgm:pt>
    <dgm:pt modelId="{BC0194C8-EE35-4490-80C3-B6CBFBE4602B}" type="parTrans" cxnId="{9E8F4593-7704-4682-A563-87424975EB2B}">
      <dgm:prSet/>
      <dgm:spPr/>
      <dgm:t>
        <a:bodyPr/>
        <a:lstStyle/>
        <a:p>
          <a:endParaRPr lang="en-US"/>
        </a:p>
      </dgm:t>
    </dgm:pt>
    <dgm:pt modelId="{3B5509A1-9913-43C6-BB5C-42B58F4A42BF}" type="sibTrans" cxnId="{9E8F4593-7704-4682-A563-87424975EB2B}">
      <dgm:prSet/>
      <dgm:spPr/>
      <dgm:t>
        <a:bodyPr/>
        <a:lstStyle/>
        <a:p>
          <a:endParaRPr lang="en-US"/>
        </a:p>
      </dgm:t>
    </dgm:pt>
    <dgm:pt modelId="{35482D49-819A-4B93-9DB1-275FAC768FEE}">
      <dgm:prSet custT="1"/>
      <dgm:spPr/>
      <dgm:t>
        <a:bodyPr/>
        <a:lstStyle/>
        <a:p>
          <a:r>
            <a:rPr lang="en-US" sz="2000" dirty="0">
              <a:latin typeface="Crimson Text" panose="02000503000000000000" pitchFamily="2" charset="0"/>
            </a:rPr>
            <a:t>Nudged Elastic Band</a:t>
          </a:r>
        </a:p>
      </dgm:t>
    </dgm:pt>
    <dgm:pt modelId="{210A0393-E637-4843-AA31-E1BA2A617EE7}" type="parTrans" cxnId="{EDA2CAA4-63A6-4D76-B718-C2FE2719FF9A}">
      <dgm:prSet/>
      <dgm:spPr/>
      <dgm:t>
        <a:bodyPr/>
        <a:lstStyle/>
        <a:p>
          <a:endParaRPr lang="en-US"/>
        </a:p>
      </dgm:t>
    </dgm:pt>
    <dgm:pt modelId="{18E1E55C-9E15-464B-AC2E-D9E338A940D3}" type="sibTrans" cxnId="{EDA2CAA4-63A6-4D76-B718-C2FE2719FF9A}">
      <dgm:prSet/>
      <dgm:spPr/>
      <dgm:t>
        <a:bodyPr/>
        <a:lstStyle/>
        <a:p>
          <a:endParaRPr lang="en-US"/>
        </a:p>
      </dgm:t>
    </dgm:pt>
    <dgm:pt modelId="{C83F585B-C85C-4117-A7B5-B67B57F9C7D8}">
      <dgm:prSet custT="1"/>
      <dgm:spPr/>
      <dgm:t>
        <a:bodyPr/>
        <a:lstStyle/>
        <a:p>
          <a:r>
            <a:rPr lang="en-US" sz="2000" dirty="0">
              <a:latin typeface="Crimson Text" panose="02000503000000000000" pitchFamily="2" charset="0"/>
            </a:rPr>
            <a:t>Molecular Dynamics</a:t>
          </a:r>
        </a:p>
      </dgm:t>
    </dgm:pt>
    <dgm:pt modelId="{B86FCBD3-A1EE-4BD6-842D-E9BC1CB9400F}" type="parTrans" cxnId="{A4AD5A73-E26D-44F0-A735-DC3B01E471E3}">
      <dgm:prSet/>
      <dgm:spPr/>
      <dgm:t>
        <a:bodyPr/>
        <a:lstStyle/>
        <a:p>
          <a:endParaRPr lang="en-US"/>
        </a:p>
      </dgm:t>
    </dgm:pt>
    <dgm:pt modelId="{E403171F-80F0-44E6-9AF5-470DC50184BC}" type="sibTrans" cxnId="{A4AD5A73-E26D-44F0-A735-DC3B01E471E3}">
      <dgm:prSet/>
      <dgm:spPr/>
      <dgm:t>
        <a:bodyPr/>
        <a:lstStyle/>
        <a:p>
          <a:endParaRPr lang="en-US"/>
        </a:p>
      </dgm:t>
    </dgm:pt>
    <dgm:pt modelId="{874B7697-EA3A-4F20-9C61-B96BDAA215A2}">
      <dgm:prSet custT="1"/>
      <dgm:spPr/>
      <dgm:t>
        <a:bodyPr/>
        <a:lstStyle/>
        <a:p>
          <a:r>
            <a:rPr lang="en-US" sz="2000" dirty="0">
              <a:latin typeface="Crimson Text" panose="02000503000000000000" pitchFamily="2" charset="0"/>
            </a:rPr>
            <a:t>Empirical Models</a:t>
          </a:r>
        </a:p>
      </dgm:t>
    </dgm:pt>
    <dgm:pt modelId="{2ECF532B-E02A-4244-A744-8754E1C48C2F}" type="sibTrans" cxnId="{1DC89A1A-29CF-4AD9-8E53-A87B887F8F2F}">
      <dgm:prSet/>
      <dgm:spPr/>
      <dgm:t>
        <a:bodyPr/>
        <a:lstStyle/>
        <a:p>
          <a:endParaRPr lang="en-US"/>
        </a:p>
      </dgm:t>
    </dgm:pt>
    <dgm:pt modelId="{69F04FA9-E8BF-459C-B289-D3888149E5B6}" type="parTrans" cxnId="{1DC89A1A-29CF-4AD9-8E53-A87B887F8F2F}">
      <dgm:prSet/>
      <dgm:spPr/>
      <dgm:t>
        <a:bodyPr/>
        <a:lstStyle/>
        <a:p>
          <a:endParaRPr lang="en-US"/>
        </a:p>
      </dgm:t>
    </dgm:pt>
    <dgm:pt modelId="{FA9B934B-8259-4570-96DB-127BAF4520D4}">
      <dgm:prSet custT="1"/>
      <dgm:spPr/>
      <dgm:t>
        <a:bodyPr/>
        <a:lstStyle/>
        <a:p>
          <a:r>
            <a:rPr lang="en-US" sz="2000" dirty="0">
              <a:latin typeface="Crimson Text" panose="02000503000000000000" pitchFamily="2" charset="0"/>
            </a:rPr>
            <a:t>Semi-classical Monte-Carlo</a:t>
          </a:r>
        </a:p>
      </dgm:t>
    </dgm:pt>
    <dgm:pt modelId="{7A55E72E-3C83-48BF-B3CA-71C454311B74}" type="parTrans" cxnId="{1C0278EB-1C89-4F99-8C86-D652C005F582}">
      <dgm:prSet/>
      <dgm:spPr/>
    </dgm:pt>
    <dgm:pt modelId="{3B949B9C-6879-45CE-BD31-D7BBB539AEA0}" type="sibTrans" cxnId="{1C0278EB-1C89-4F99-8C86-D652C005F582}">
      <dgm:prSet/>
      <dgm:spPr/>
    </dgm:pt>
    <dgm:pt modelId="{252B122C-8587-49B0-AB6C-BBA99AF4C8ED}" type="pres">
      <dgm:prSet presAssocID="{B419655F-CE74-440E-9C91-37960B5C9553}" presName="linear" presStyleCnt="0">
        <dgm:presLayoutVars>
          <dgm:animLvl val="lvl"/>
          <dgm:resizeHandles val="exact"/>
        </dgm:presLayoutVars>
      </dgm:prSet>
      <dgm:spPr/>
    </dgm:pt>
    <dgm:pt modelId="{7D77C81B-45D2-4C21-89BC-D85388FF2EFC}" type="pres">
      <dgm:prSet presAssocID="{0ED8FE40-2CAE-40FD-81DF-DDF4AD44B07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3463586-4EC6-402A-9715-4FE5FF1E225F}" type="pres">
      <dgm:prSet presAssocID="{0ED8FE40-2CAE-40FD-81DF-DDF4AD44B07D}" presName="childText" presStyleLbl="revTx" presStyleIdx="0" presStyleCnt="2">
        <dgm:presLayoutVars>
          <dgm:bulletEnabled val="1"/>
        </dgm:presLayoutVars>
      </dgm:prSet>
      <dgm:spPr/>
    </dgm:pt>
    <dgm:pt modelId="{E085970A-CFF8-4638-ABC4-74D7AAF0BB87}" type="pres">
      <dgm:prSet presAssocID="{C9CE7EF0-E619-4DFE-BC7F-B4EA97F2109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9C8F8133-AB2A-4B84-B9DE-279951FA27B2}" type="pres">
      <dgm:prSet presAssocID="{C9CE7EF0-E619-4DFE-BC7F-B4EA97F21091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0A42F804-8B9A-4EEE-8A11-28FB688985D0}" type="presOf" srcId="{1F2D3242-E111-46F7-9663-720FD6E2E85F}" destId="{13463586-4EC6-402A-9715-4FE5FF1E225F}" srcOrd="0" destOrd="0" presId="urn:microsoft.com/office/officeart/2005/8/layout/vList2"/>
    <dgm:cxn modelId="{1DC89A1A-29CF-4AD9-8E53-A87B887F8F2F}" srcId="{C9CE7EF0-E619-4DFE-BC7F-B4EA97F21091}" destId="{874B7697-EA3A-4F20-9C61-B96BDAA215A2}" srcOrd="0" destOrd="0" parTransId="{69F04FA9-E8BF-459C-B289-D3888149E5B6}" sibTransId="{2ECF532B-E02A-4244-A744-8754E1C48C2F}"/>
    <dgm:cxn modelId="{E054501C-1D9E-4199-9AA8-C9FE671F9AB9}" type="presOf" srcId="{35482D49-819A-4B93-9DB1-275FAC768FEE}" destId="{9C8F8133-AB2A-4B84-B9DE-279951FA27B2}" srcOrd="0" destOrd="1" presId="urn:microsoft.com/office/officeart/2005/8/layout/vList2"/>
    <dgm:cxn modelId="{6F87F85B-BBB5-444F-9933-E265D178A7A0}" srcId="{B419655F-CE74-440E-9C91-37960B5C9553}" destId="{C9CE7EF0-E619-4DFE-BC7F-B4EA97F21091}" srcOrd="1" destOrd="0" parTransId="{FBB42DBC-6BC3-4A0D-A470-B16A6DC3F47A}" sibTransId="{A80C81BD-8255-45FE-A0A7-2A68E96034B1}"/>
    <dgm:cxn modelId="{B7A6BC67-691E-40BE-AB3A-35DE75C6268E}" type="presOf" srcId="{B419655F-CE74-440E-9C91-37960B5C9553}" destId="{252B122C-8587-49B0-AB6C-BBA99AF4C8ED}" srcOrd="0" destOrd="0" presId="urn:microsoft.com/office/officeart/2005/8/layout/vList2"/>
    <dgm:cxn modelId="{A4AD5A73-E26D-44F0-A735-DC3B01E471E3}" srcId="{C9CE7EF0-E619-4DFE-BC7F-B4EA97F21091}" destId="{C83F585B-C85C-4117-A7B5-B67B57F9C7D8}" srcOrd="2" destOrd="0" parTransId="{B86FCBD3-A1EE-4BD6-842D-E9BC1CB9400F}" sibTransId="{E403171F-80F0-44E6-9AF5-470DC50184BC}"/>
    <dgm:cxn modelId="{82706687-4EDE-4703-9ED3-6D5FDB3E2797}" srcId="{0ED8FE40-2CAE-40FD-81DF-DDF4AD44B07D}" destId="{6E136556-702D-4D1C-94B1-C55A7A39C0AD}" srcOrd="1" destOrd="0" parTransId="{9B041DEC-ED5D-415E-8661-D6D49C5E9006}" sibTransId="{5119CA71-FD4D-4996-B629-EE605B07930A}"/>
    <dgm:cxn modelId="{9E8F4593-7704-4682-A563-87424975EB2B}" srcId="{0ED8FE40-2CAE-40FD-81DF-DDF4AD44B07D}" destId="{1F2D3242-E111-46F7-9663-720FD6E2E85F}" srcOrd="0" destOrd="0" parTransId="{BC0194C8-EE35-4490-80C3-B6CBFBE4602B}" sibTransId="{3B5509A1-9913-43C6-BB5C-42B58F4A42BF}"/>
    <dgm:cxn modelId="{EDA2CAA4-63A6-4D76-B718-C2FE2719FF9A}" srcId="{C9CE7EF0-E619-4DFE-BC7F-B4EA97F21091}" destId="{35482D49-819A-4B93-9DB1-275FAC768FEE}" srcOrd="1" destOrd="0" parTransId="{210A0393-E637-4843-AA31-E1BA2A617EE7}" sibTransId="{18E1E55C-9E15-464B-AC2E-D9E338A940D3}"/>
    <dgm:cxn modelId="{37A186B2-038F-4334-B2FE-67F2F04D090C}" type="presOf" srcId="{6E136556-702D-4D1C-94B1-C55A7A39C0AD}" destId="{13463586-4EC6-402A-9715-4FE5FF1E225F}" srcOrd="0" destOrd="1" presId="urn:microsoft.com/office/officeart/2005/8/layout/vList2"/>
    <dgm:cxn modelId="{DD21EBBC-5C9D-40DB-8DCF-FC8C351C4C18}" type="presOf" srcId="{874B7697-EA3A-4F20-9C61-B96BDAA215A2}" destId="{9C8F8133-AB2A-4B84-B9DE-279951FA27B2}" srcOrd="0" destOrd="0" presId="urn:microsoft.com/office/officeart/2005/8/layout/vList2"/>
    <dgm:cxn modelId="{94395FBD-A1BC-43E0-A05B-004C82A35A5A}" srcId="{B419655F-CE74-440E-9C91-37960B5C9553}" destId="{0ED8FE40-2CAE-40FD-81DF-DDF4AD44B07D}" srcOrd="0" destOrd="0" parTransId="{0B0CB1AC-16B6-44F3-AA5C-79AC25F5AAEB}" sibTransId="{8AC596E1-DA31-4FAF-93C4-2EC0F3E98676}"/>
    <dgm:cxn modelId="{C751D2C5-B61B-47C0-AAEF-4025DC841D28}" type="presOf" srcId="{C83F585B-C85C-4117-A7B5-B67B57F9C7D8}" destId="{9C8F8133-AB2A-4B84-B9DE-279951FA27B2}" srcOrd="0" destOrd="2" presId="urn:microsoft.com/office/officeart/2005/8/layout/vList2"/>
    <dgm:cxn modelId="{65054FDD-B508-422D-930E-E1F553737C00}" type="presOf" srcId="{FA9B934B-8259-4570-96DB-127BAF4520D4}" destId="{9C8F8133-AB2A-4B84-B9DE-279951FA27B2}" srcOrd="0" destOrd="3" presId="urn:microsoft.com/office/officeart/2005/8/layout/vList2"/>
    <dgm:cxn modelId="{E236E8E7-CB9D-40B5-88F5-A1774E6102FC}" type="presOf" srcId="{0ED8FE40-2CAE-40FD-81DF-DDF4AD44B07D}" destId="{7D77C81B-45D2-4C21-89BC-D85388FF2EFC}" srcOrd="0" destOrd="0" presId="urn:microsoft.com/office/officeart/2005/8/layout/vList2"/>
    <dgm:cxn modelId="{1C0278EB-1C89-4F99-8C86-D652C005F582}" srcId="{C9CE7EF0-E619-4DFE-BC7F-B4EA97F21091}" destId="{FA9B934B-8259-4570-96DB-127BAF4520D4}" srcOrd="3" destOrd="0" parTransId="{7A55E72E-3C83-48BF-B3CA-71C454311B74}" sibTransId="{3B949B9C-6879-45CE-BD31-D7BBB539AEA0}"/>
    <dgm:cxn modelId="{17350DF3-7B89-4D74-87A5-9F65037991A5}" type="presOf" srcId="{C9CE7EF0-E619-4DFE-BC7F-B4EA97F21091}" destId="{E085970A-CFF8-4638-ABC4-74D7AAF0BB87}" srcOrd="0" destOrd="0" presId="urn:microsoft.com/office/officeart/2005/8/layout/vList2"/>
    <dgm:cxn modelId="{11FBA970-9F76-40B3-8621-D99B89A90AC3}" type="presParOf" srcId="{252B122C-8587-49B0-AB6C-BBA99AF4C8ED}" destId="{7D77C81B-45D2-4C21-89BC-D85388FF2EFC}" srcOrd="0" destOrd="0" presId="urn:microsoft.com/office/officeart/2005/8/layout/vList2"/>
    <dgm:cxn modelId="{A0F22789-D0B1-477E-B7E1-104A3FD87FA1}" type="presParOf" srcId="{252B122C-8587-49B0-AB6C-BBA99AF4C8ED}" destId="{13463586-4EC6-402A-9715-4FE5FF1E225F}" srcOrd="1" destOrd="0" presId="urn:microsoft.com/office/officeart/2005/8/layout/vList2"/>
    <dgm:cxn modelId="{B0913F26-16CF-4875-9B87-8F382A52ED17}" type="presParOf" srcId="{252B122C-8587-49B0-AB6C-BBA99AF4C8ED}" destId="{E085970A-CFF8-4638-ABC4-74D7AAF0BB87}" srcOrd="2" destOrd="0" presId="urn:microsoft.com/office/officeart/2005/8/layout/vList2"/>
    <dgm:cxn modelId="{3B01C44B-6A92-4D53-BF6D-7E6D11C3844C}" type="presParOf" srcId="{252B122C-8587-49B0-AB6C-BBA99AF4C8ED}" destId="{9C8F8133-AB2A-4B84-B9DE-279951FA27B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19655F-CE74-440E-9C91-37960B5C955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D8FE40-2CAE-40FD-81DF-DDF4AD44B07D}">
      <dgm:prSet custT="1"/>
      <dgm:spPr>
        <a:solidFill>
          <a:srgbClr val="B1B3B3"/>
        </a:solidFill>
      </dgm:spPr>
      <dgm:t>
        <a:bodyPr/>
        <a:lstStyle/>
        <a:p>
          <a:r>
            <a:rPr lang="en-US" sz="2800" dirty="0">
              <a:latin typeface="Crimson Text" panose="02000503000000000000" pitchFamily="2" charset="0"/>
            </a:rPr>
            <a:t>Defect Fabrication Techniques</a:t>
          </a:r>
        </a:p>
      </dgm:t>
    </dgm:pt>
    <dgm:pt modelId="{0B0CB1AC-16B6-44F3-AA5C-79AC25F5AAEB}" type="parTrans" cxnId="{94395FBD-A1BC-43E0-A05B-004C82A35A5A}">
      <dgm:prSet/>
      <dgm:spPr/>
      <dgm:t>
        <a:bodyPr/>
        <a:lstStyle/>
        <a:p>
          <a:endParaRPr lang="en-US"/>
        </a:p>
      </dgm:t>
    </dgm:pt>
    <dgm:pt modelId="{8AC596E1-DA31-4FAF-93C4-2EC0F3E98676}" type="sibTrans" cxnId="{94395FBD-A1BC-43E0-A05B-004C82A35A5A}">
      <dgm:prSet/>
      <dgm:spPr/>
      <dgm:t>
        <a:bodyPr/>
        <a:lstStyle/>
        <a:p>
          <a:endParaRPr lang="en-US"/>
        </a:p>
      </dgm:t>
    </dgm:pt>
    <dgm:pt modelId="{C9CE7EF0-E619-4DFE-BC7F-B4EA97F21091}">
      <dgm:prSet custT="1"/>
      <dgm:spPr>
        <a:solidFill>
          <a:srgbClr val="8B1F41"/>
        </a:solidFill>
      </dgm:spPr>
      <dgm:t>
        <a:bodyPr/>
        <a:lstStyle/>
        <a:p>
          <a:r>
            <a:rPr lang="en-US" sz="2800" dirty="0">
              <a:latin typeface="Crimson Text" panose="02000503000000000000" pitchFamily="2" charset="0"/>
            </a:rPr>
            <a:t>Simulating defect dynamics</a:t>
          </a:r>
        </a:p>
      </dgm:t>
    </dgm:pt>
    <dgm:pt modelId="{FBB42DBC-6BC3-4A0D-A470-B16A6DC3F47A}" type="parTrans" cxnId="{6F87F85B-BBB5-444F-9933-E265D178A7A0}">
      <dgm:prSet/>
      <dgm:spPr/>
      <dgm:t>
        <a:bodyPr/>
        <a:lstStyle/>
        <a:p>
          <a:endParaRPr lang="en-US"/>
        </a:p>
      </dgm:t>
    </dgm:pt>
    <dgm:pt modelId="{A80C81BD-8255-45FE-A0A7-2A68E96034B1}" type="sibTrans" cxnId="{6F87F85B-BBB5-444F-9933-E265D178A7A0}">
      <dgm:prSet/>
      <dgm:spPr/>
      <dgm:t>
        <a:bodyPr/>
        <a:lstStyle/>
        <a:p>
          <a:endParaRPr lang="en-US"/>
        </a:p>
      </dgm:t>
    </dgm:pt>
    <dgm:pt modelId="{6E136556-702D-4D1C-94B1-C55A7A39C0AD}">
      <dgm:prSet custT="1"/>
      <dgm:spPr/>
      <dgm:t>
        <a:bodyPr/>
        <a:lstStyle/>
        <a:p>
          <a:r>
            <a:rPr lang="en-US" sz="2000" dirty="0">
              <a:latin typeface="Crimson Text" panose="02000503000000000000" pitchFamily="2" charset="0"/>
            </a:rPr>
            <a:t>Electron/Ion/Laser Irradiation</a:t>
          </a:r>
        </a:p>
      </dgm:t>
    </dgm:pt>
    <dgm:pt modelId="{9B041DEC-ED5D-415E-8661-D6D49C5E9006}" type="parTrans" cxnId="{82706687-4EDE-4703-9ED3-6D5FDB3E2797}">
      <dgm:prSet/>
      <dgm:spPr/>
      <dgm:t>
        <a:bodyPr/>
        <a:lstStyle/>
        <a:p>
          <a:endParaRPr lang="en-US"/>
        </a:p>
      </dgm:t>
    </dgm:pt>
    <dgm:pt modelId="{5119CA71-FD4D-4996-B629-EE605B07930A}" type="sibTrans" cxnId="{82706687-4EDE-4703-9ED3-6D5FDB3E2797}">
      <dgm:prSet/>
      <dgm:spPr/>
      <dgm:t>
        <a:bodyPr/>
        <a:lstStyle/>
        <a:p>
          <a:endParaRPr lang="en-US"/>
        </a:p>
      </dgm:t>
    </dgm:pt>
    <dgm:pt modelId="{1F2D3242-E111-46F7-9663-720FD6E2E85F}">
      <dgm:prSet custT="1"/>
      <dgm:spPr/>
      <dgm:t>
        <a:bodyPr/>
        <a:lstStyle/>
        <a:p>
          <a:r>
            <a:rPr lang="en-US" sz="2000" dirty="0">
              <a:latin typeface="Crimson Text" panose="02000503000000000000" pitchFamily="2" charset="0"/>
            </a:rPr>
            <a:t>CVD</a:t>
          </a:r>
        </a:p>
      </dgm:t>
    </dgm:pt>
    <dgm:pt modelId="{BC0194C8-EE35-4490-80C3-B6CBFBE4602B}" type="parTrans" cxnId="{9E8F4593-7704-4682-A563-87424975EB2B}">
      <dgm:prSet/>
      <dgm:spPr/>
      <dgm:t>
        <a:bodyPr/>
        <a:lstStyle/>
        <a:p>
          <a:endParaRPr lang="en-US"/>
        </a:p>
      </dgm:t>
    </dgm:pt>
    <dgm:pt modelId="{3B5509A1-9913-43C6-BB5C-42B58F4A42BF}" type="sibTrans" cxnId="{9E8F4593-7704-4682-A563-87424975EB2B}">
      <dgm:prSet/>
      <dgm:spPr/>
      <dgm:t>
        <a:bodyPr/>
        <a:lstStyle/>
        <a:p>
          <a:endParaRPr lang="en-US"/>
        </a:p>
      </dgm:t>
    </dgm:pt>
    <dgm:pt modelId="{35482D49-819A-4B93-9DB1-275FAC768FEE}">
      <dgm:prSet custT="1"/>
      <dgm:spPr/>
      <dgm:t>
        <a:bodyPr/>
        <a:lstStyle/>
        <a:p>
          <a:r>
            <a:rPr lang="en-US" sz="2000" dirty="0">
              <a:latin typeface="Crimson Text" panose="02000503000000000000" pitchFamily="2" charset="0"/>
            </a:rPr>
            <a:t>Nudged Elastic Band</a:t>
          </a:r>
        </a:p>
      </dgm:t>
    </dgm:pt>
    <dgm:pt modelId="{210A0393-E637-4843-AA31-E1BA2A617EE7}" type="parTrans" cxnId="{EDA2CAA4-63A6-4D76-B718-C2FE2719FF9A}">
      <dgm:prSet/>
      <dgm:spPr/>
      <dgm:t>
        <a:bodyPr/>
        <a:lstStyle/>
        <a:p>
          <a:endParaRPr lang="en-US"/>
        </a:p>
      </dgm:t>
    </dgm:pt>
    <dgm:pt modelId="{18E1E55C-9E15-464B-AC2E-D9E338A940D3}" type="sibTrans" cxnId="{EDA2CAA4-63A6-4D76-B718-C2FE2719FF9A}">
      <dgm:prSet/>
      <dgm:spPr/>
      <dgm:t>
        <a:bodyPr/>
        <a:lstStyle/>
        <a:p>
          <a:endParaRPr lang="en-US"/>
        </a:p>
      </dgm:t>
    </dgm:pt>
    <dgm:pt modelId="{C83F585B-C85C-4117-A7B5-B67B57F9C7D8}">
      <dgm:prSet custT="1"/>
      <dgm:spPr/>
      <dgm:t>
        <a:bodyPr/>
        <a:lstStyle/>
        <a:p>
          <a:r>
            <a:rPr lang="en-US" sz="2000" dirty="0">
              <a:latin typeface="Crimson Text" panose="02000503000000000000" pitchFamily="2" charset="0"/>
            </a:rPr>
            <a:t>Molecular Dynamics</a:t>
          </a:r>
        </a:p>
      </dgm:t>
    </dgm:pt>
    <dgm:pt modelId="{B86FCBD3-A1EE-4BD6-842D-E9BC1CB9400F}" type="parTrans" cxnId="{A4AD5A73-E26D-44F0-A735-DC3B01E471E3}">
      <dgm:prSet/>
      <dgm:spPr/>
      <dgm:t>
        <a:bodyPr/>
        <a:lstStyle/>
        <a:p>
          <a:endParaRPr lang="en-US"/>
        </a:p>
      </dgm:t>
    </dgm:pt>
    <dgm:pt modelId="{E403171F-80F0-44E6-9AF5-470DC50184BC}" type="sibTrans" cxnId="{A4AD5A73-E26D-44F0-A735-DC3B01E471E3}">
      <dgm:prSet/>
      <dgm:spPr/>
      <dgm:t>
        <a:bodyPr/>
        <a:lstStyle/>
        <a:p>
          <a:endParaRPr lang="en-US"/>
        </a:p>
      </dgm:t>
    </dgm:pt>
    <dgm:pt modelId="{874B7697-EA3A-4F20-9C61-B96BDAA215A2}">
      <dgm:prSet custT="1"/>
      <dgm:spPr/>
      <dgm:t>
        <a:bodyPr/>
        <a:lstStyle/>
        <a:p>
          <a:r>
            <a:rPr lang="en-US" sz="2000" dirty="0">
              <a:latin typeface="Crimson Text" panose="02000503000000000000" pitchFamily="2" charset="0"/>
            </a:rPr>
            <a:t>Empirical Models</a:t>
          </a:r>
        </a:p>
      </dgm:t>
    </dgm:pt>
    <dgm:pt modelId="{2ECF532B-E02A-4244-A744-8754E1C48C2F}" type="sibTrans" cxnId="{1DC89A1A-29CF-4AD9-8E53-A87B887F8F2F}">
      <dgm:prSet/>
      <dgm:spPr/>
      <dgm:t>
        <a:bodyPr/>
        <a:lstStyle/>
        <a:p>
          <a:endParaRPr lang="en-US"/>
        </a:p>
      </dgm:t>
    </dgm:pt>
    <dgm:pt modelId="{69F04FA9-E8BF-459C-B289-D3888149E5B6}" type="parTrans" cxnId="{1DC89A1A-29CF-4AD9-8E53-A87B887F8F2F}">
      <dgm:prSet/>
      <dgm:spPr/>
      <dgm:t>
        <a:bodyPr/>
        <a:lstStyle/>
        <a:p>
          <a:endParaRPr lang="en-US"/>
        </a:p>
      </dgm:t>
    </dgm:pt>
    <dgm:pt modelId="{FA9B934B-8259-4570-96DB-127BAF4520D4}">
      <dgm:prSet custT="1"/>
      <dgm:spPr/>
      <dgm:t>
        <a:bodyPr/>
        <a:lstStyle/>
        <a:p>
          <a:r>
            <a:rPr lang="en-US" sz="2000" dirty="0">
              <a:latin typeface="Crimson Text" panose="02000503000000000000" pitchFamily="2" charset="0"/>
            </a:rPr>
            <a:t>Semi-classical Monte-Carlo</a:t>
          </a:r>
        </a:p>
      </dgm:t>
    </dgm:pt>
    <dgm:pt modelId="{7A55E72E-3C83-48BF-B3CA-71C454311B74}" type="parTrans" cxnId="{1C0278EB-1C89-4F99-8C86-D652C005F582}">
      <dgm:prSet/>
      <dgm:spPr/>
      <dgm:t>
        <a:bodyPr/>
        <a:lstStyle/>
        <a:p>
          <a:endParaRPr lang="en-US"/>
        </a:p>
      </dgm:t>
    </dgm:pt>
    <dgm:pt modelId="{3B949B9C-6879-45CE-BD31-D7BBB539AEA0}" type="sibTrans" cxnId="{1C0278EB-1C89-4F99-8C86-D652C005F582}">
      <dgm:prSet/>
      <dgm:spPr/>
      <dgm:t>
        <a:bodyPr/>
        <a:lstStyle/>
        <a:p>
          <a:endParaRPr lang="en-US"/>
        </a:p>
      </dgm:t>
    </dgm:pt>
    <dgm:pt modelId="{252B122C-8587-49B0-AB6C-BBA99AF4C8ED}" type="pres">
      <dgm:prSet presAssocID="{B419655F-CE74-440E-9C91-37960B5C9553}" presName="linear" presStyleCnt="0">
        <dgm:presLayoutVars>
          <dgm:animLvl val="lvl"/>
          <dgm:resizeHandles val="exact"/>
        </dgm:presLayoutVars>
      </dgm:prSet>
      <dgm:spPr/>
    </dgm:pt>
    <dgm:pt modelId="{7D77C81B-45D2-4C21-89BC-D85388FF2EFC}" type="pres">
      <dgm:prSet presAssocID="{0ED8FE40-2CAE-40FD-81DF-DDF4AD44B07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3463586-4EC6-402A-9715-4FE5FF1E225F}" type="pres">
      <dgm:prSet presAssocID="{0ED8FE40-2CAE-40FD-81DF-DDF4AD44B07D}" presName="childText" presStyleLbl="revTx" presStyleIdx="0" presStyleCnt="2">
        <dgm:presLayoutVars>
          <dgm:bulletEnabled val="1"/>
        </dgm:presLayoutVars>
      </dgm:prSet>
      <dgm:spPr/>
    </dgm:pt>
    <dgm:pt modelId="{E085970A-CFF8-4638-ABC4-74D7AAF0BB87}" type="pres">
      <dgm:prSet presAssocID="{C9CE7EF0-E619-4DFE-BC7F-B4EA97F2109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9C8F8133-AB2A-4B84-B9DE-279951FA27B2}" type="pres">
      <dgm:prSet presAssocID="{C9CE7EF0-E619-4DFE-BC7F-B4EA97F21091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0A42F804-8B9A-4EEE-8A11-28FB688985D0}" type="presOf" srcId="{1F2D3242-E111-46F7-9663-720FD6E2E85F}" destId="{13463586-4EC6-402A-9715-4FE5FF1E225F}" srcOrd="0" destOrd="0" presId="urn:microsoft.com/office/officeart/2005/8/layout/vList2"/>
    <dgm:cxn modelId="{1DC89A1A-29CF-4AD9-8E53-A87B887F8F2F}" srcId="{C9CE7EF0-E619-4DFE-BC7F-B4EA97F21091}" destId="{874B7697-EA3A-4F20-9C61-B96BDAA215A2}" srcOrd="0" destOrd="0" parTransId="{69F04FA9-E8BF-459C-B289-D3888149E5B6}" sibTransId="{2ECF532B-E02A-4244-A744-8754E1C48C2F}"/>
    <dgm:cxn modelId="{E054501C-1D9E-4199-9AA8-C9FE671F9AB9}" type="presOf" srcId="{35482D49-819A-4B93-9DB1-275FAC768FEE}" destId="{9C8F8133-AB2A-4B84-B9DE-279951FA27B2}" srcOrd="0" destOrd="1" presId="urn:microsoft.com/office/officeart/2005/8/layout/vList2"/>
    <dgm:cxn modelId="{6F87F85B-BBB5-444F-9933-E265D178A7A0}" srcId="{B419655F-CE74-440E-9C91-37960B5C9553}" destId="{C9CE7EF0-E619-4DFE-BC7F-B4EA97F21091}" srcOrd="1" destOrd="0" parTransId="{FBB42DBC-6BC3-4A0D-A470-B16A6DC3F47A}" sibTransId="{A80C81BD-8255-45FE-A0A7-2A68E96034B1}"/>
    <dgm:cxn modelId="{B7A6BC67-691E-40BE-AB3A-35DE75C6268E}" type="presOf" srcId="{B419655F-CE74-440E-9C91-37960B5C9553}" destId="{252B122C-8587-49B0-AB6C-BBA99AF4C8ED}" srcOrd="0" destOrd="0" presId="urn:microsoft.com/office/officeart/2005/8/layout/vList2"/>
    <dgm:cxn modelId="{A4AD5A73-E26D-44F0-A735-DC3B01E471E3}" srcId="{C9CE7EF0-E619-4DFE-BC7F-B4EA97F21091}" destId="{C83F585B-C85C-4117-A7B5-B67B57F9C7D8}" srcOrd="2" destOrd="0" parTransId="{B86FCBD3-A1EE-4BD6-842D-E9BC1CB9400F}" sibTransId="{E403171F-80F0-44E6-9AF5-470DC50184BC}"/>
    <dgm:cxn modelId="{82706687-4EDE-4703-9ED3-6D5FDB3E2797}" srcId="{0ED8FE40-2CAE-40FD-81DF-DDF4AD44B07D}" destId="{6E136556-702D-4D1C-94B1-C55A7A39C0AD}" srcOrd="1" destOrd="0" parTransId="{9B041DEC-ED5D-415E-8661-D6D49C5E9006}" sibTransId="{5119CA71-FD4D-4996-B629-EE605B07930A}"/>
    <dgm:cxn modelId="{9E8F4593-7704-4682-A563-87424975EB2B}" srcId="{0ED8FE40-2CAE-40FD-81DF-DDF4AD44B07D}" destId="{1F2D3242-E111-46F7-9663-720FD6E2E85F}" srcOrd="0" destOrd="0" parTransId="{BC0194C8-EE35-4490-80C3-B6CBFBE4602B}" sibTransId="{3B5509A1-9913-43C6-BB5C-42B58F4A42BF}"/>
    <dgm:cxn modelId="{EDA2CAA4-63A6-4D76-B718-C2FE2719FF9A}" srcId="{C9CE7EF0-E619-4DFE-BC7F-B4EA97F21091}" destId="{35482D49-819A-4B93-9DB1-275FAC768FEE}" srcOrd="1" destOrd="0" parTransId="{210A0393-E637-4843-AA31-E1BA2A617EE7}" sibTransId="{18E1E55C-9E15-464B-AC2E-D9E338A940D3}"/>
    <dgm:cxn modelId="{37A186B2-038F-4334-B2FE-67F2F04D090C}" type="presOf" srcId="{6E136556-702D-4D1C-94B1-C55A7A39C0AD}" destId="{13463586-4EC6-402A-9715-4FE5FF1E225F}" srcOrd="0" destOrd="1" presId="urn:microsoft.com/office/officeart/2005/8/layout/vList2"/>
    <dgm:cxn modelId="{DD21EBBC-5C9D-40DB-8DCF-FC8C351C4C18}" type="presOf" srcId="{874B7697-EA3A-4F20-9C61-B96BDAA215A2}" destId="{9C8F8133-AB2A-4B84-B9DE-279951FA27B2}" srcOrd="0" destOrd="0" presId="urn:microsoft.com/office/officeart/2005/8/layout/vList2"/>
    <dgm:cxn modelId="{94395FBD-A1BC-43E0-A05B-004C82A35A5A}" srcId="{B419655F-CE74-440E-9C91-37960B5C9553}" destId="{0ED8FE40-2CAE-40FD-81DF-DDF4AD44B07D}" srcOrd="0" destOrd="0" parTransId="{0B0CB1AC-16B6-44F3-AA5C-79AC25F5AAEB}" sibTransId="{8AC596E1-DA31-4FAF-93C4-2EC0F3E98676}"/>
    <dgm:cxn modelId="{C751D2C5-B61B-47C0-AAEF-4025DC841D28}" type="presOf" srcId="{C83F585B-C85C-4117-A7B5-B67B57F9C7D8}" destId="{9C8F8133-AB2A-4B84-B9DE-279951FA27B2}" srcOrd="0" destOrd="2" presId="urn:microsoft.com/office/officeart/2005/8/layout/vList2"/>
    <dgm:cxn modelId="{65054FDD-B508-422D-930E-E1F553737C00}" type="presOf" srcId="{FA9B934B-8259-4570-96DB-127BAF4520D4}" destId="{9C8F8133-AB2A-4B84-B9DE-279951FA27B2}" srcOrd="0" destOrd="3" presId="urn:microsoft.com/office/officeart/2005/8/layout/vList2"/>
    <dgm:cxn modelId="{E236E8E7-CB9D-40B5-88F5-A1774E6102FC}" type="presOf" srcId="{0ED8FE40-2CAE-40FD-81DF-DDF4AD44B07D}" destId="{7D77C81B-45D2-4C21-89BC-D85388FF2EFC}" srcOrd="0" destOrd="0" presId="urn:microsoft.com/office/officeart/2005/8/layout/vList2"/>
    <dgm:cxn modelId="{1C0278EB-1C89-4F99-8C86-D652C005F582}" srcId="{C9CE7EF0-E619-4DFE-BC7F-B4EA97F21091}" destId="{FA9B934B-8259-4570-96DB-127BAF4520D4}" srcOrd="3" destOrd="0" parTransId="{7A55E72E-3C83-48BF-B3CA-71C454311B74}" sibTransId="{3B949B9C-6879-45CE-BD31-D7BBB539AEA0}"/>
    <dgm:cxn modelId="{17350DF3-7B89-4D74-87A5-9F65037991A5}" type="presOf" srcId="{C9CE7EF0-E619-4DFE-BC7F-B4EA97F21091}" destId="{E085970A-CFF8-4638-ABC4-74D7AAF0BB87}" srcOrd="0" destOrd="0" presId="urn:microsoft.com/office/officeart/2005/8/layout/vList2"/>
    <dgm:cxn modelId="{11FBA970-9F76-40B3-8621-D99B89A90AC3}" type="presParOf" srcId="{252B122C-8587-49B0-AB6C-BBA99AF4C8ED}" destId="{7D77C81B-45D2-4C21-89BC-D85388FF2EFC}" srcOrd="0" destOrd="0" presId="urn:microsoft.com/office/officeart/2005/8/layout/vList2"/>
    <dgm:cxn modelId="{A0F22789-D0B1-477E-B7E1-104A3FD87FA1}" type="presParOf" srcId="{252B122C-8587-49B0-AB6C-BBA99AF4C8ED}" destId="{13463586-4EC6-402A-9715-4FE5FF1E225F}" srcOrd="1" destOrd="0" presId="urn:microsoft.com/office/officeart/2005/8/layout/vList2"/>
    <dgm:cxn modelId="{B0913F26-16CF-4875-9B87-8F382A52ED17}" type="presParOf" srcId="{252B122C-8587-49B0-AB6C-BBA99AF4C8ED}" destId="{E085970A-CFF8-4638-ABC4-74D7AAF0BB87}" srcOrd="2" destOrd="0" presId="urn:microsoft.com/office/officeart/2005/8/layout/vList2"/>
    <dgm:cxn modelId="{3B01C44B-6A92-4D53-BF6D-7E6D11C3844C}" type="presParOf" srcId="{252B122C-8587-49B0-AB6C-BBA99AF4C8ED}" destId="{9C8F8133-AB2A-4B84-B9DE-279951FA27B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77C81B-45D2-4C21-89BC-D85388FF2EFC}">
      <dsp:nvSpPr>
        <dsp:cNvPr id="0" name=""/>
        <dsp:cNvSpPr/>
      </dsp:nvSpPr>
      <dsp:spPr>
        <a:xfrm>
          <a:off x="0" y="187755"/>
          <a:ext cx="10069002" cy="1216800"/>
        </a:xfrm>
        <a:prstGeom prst="roundRect">
          <a:avLst/>
        </a:prstGeom>
        <a:solidFill>
          <a:srgbClr val="B1B3B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Crimson Text" panose="02000503000000000000" pitchFamily="2" charset="0"/>
            </a:rPr>
            <a:t>Defect Fabrication Techniques</a:t>
          </a:r>
        </a:p>
      </dsp:txBody>
      <dsp:txXfrm>
        <a:off x="59399" y="247154"/>
        <a:ext cx="9950204" cy="1098002"/>
      </dsp:txXfrm>
    </dsp:sp>
    <dsp:sp modelId="{13463586-4EC6-402A-9715-4FE5FF1E225F}">
      <dsp:nvSpPr>
        <dsp:cNvPr id="0" name=""/>
        <dsp:cNvSpPr/>
      </dsp:nvSpPr>
      <dsp:spPr>
        <a:xfrm>
          <a:off x="0" y="1404555"/>
          <a:ext cx="10069002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691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latin typeface="Crimson Text" panose="02000503000000000000" pitchFamily="2" charset="0"/>
            </a:rPr>
            <a:t>CVD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latin typeface="Crimson Text" panose="02000503000000000000" pitchFamily="2" charset="0"/>
            </a:rPr>
            <a:t>Electron/Ion/Laser Irradiation</a:t>
          </a:r>
        </a:p>
      </dsp:txBody>
      <dsp:txXfrm>
        <a:off x="0" y="1404555"/>
        <a:ext cx="10069002" cy="1076400"/>
      </dsp:txXfrm>
    </dsp:sp>
    <dsp:sp modelId="{E085970A-CFF8-4638-ABC4-74D7AAF0BB87}">
      <dsp:nvSpPr>
        <dsp:cNvPr id="0" name=""/>
        <dsp:cNvSpPr/>
      </dsp:nvSpPr>
      <dsp:spPr>
        <a:xfrm>
          <a:off x="0" y="2480955"/>
          <a:ext cx="10069002" cy="1216800"/>
        </a:xfrm>
        <a:prstGeom prst="roundRect">
          <a:avLst/>
        </a:prstGeom>
        <a:solidFill>
          <a:srgbClr val="B1B3B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Crimson Text" panose="02000503000000000000" pitchFamily="2" charset="0"/>
            </a:rPr>
            <a:t>Simulating defect dynamics</a:t>
          </a:r>
        </a:p>
      </dsp:txBody>
      <dsp:txXfrm>
        <a:off x="59399" y="2540354"/>
        <a:ext cx="9950204" cy="1098002"/>
      </dsp:txXfrm>
    </dsp:sp>
    <dsp:sp modelId="{9C8F8133-AB2A-4B84-B9DE-279951FA27B2}">
      <dsp:nvSpPr>
        <dsp:cNvPr id="0" name=""/>
        <dsp:cNvSpPr/>
      </dsp:nvSpPr>
      <dsp:spPr>
        <a:xfrm>
          <a:off x="0" y="3697755"/>
          <a:ext cx="10069002" cy="1547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691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latin typeface="Crimson Text" panose="02000503000000000000" pitchFamily="2" charset="0"/>
            </a:rPr>
            <a:t>Empirical Models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latin typeface="Crimson Text" panose="02000503000000000000" pitchFamily="2" charset="0"/>
            </a:rPr>
            <a:t>Nudged Elastic Band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latin typeface="Crimson Text" panose="02000503000000000000" pitchFamily="2" charset="0"/>
            </a:rPr>
            <a:t>Molecular Dynamics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latin typeface="Crimson Text" panose="02000503000000000000" pitchFamily="2" charset="0"/>
            </a:rPr>
            <a:t>Semi-classical Monte-Carlo</a:t>
          </a:r>
        </a:p>
      </dsp:txBody>
      <dsp:txXfrm>
        <a:off x="0" y="3697755"/>
        <a:ext cx="10069002" cy="15473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77C81B-45D2-4C21-89BC-D85388FF2EFC}">
      <dsp:nvSpPr>
        <dsp:cNvPr id="0" name=""/>
        <dsp:cNvSpPr/>
      </dsp:nvSpPr>
      <dsp:spPr>
        <a:xfrm>
          <a:off x="0" y="187755"/>
          <a:ext cx="10069002" cy="1216800"/>
        </a:xfrm>
        <a:prstGeom prst="roundRect">
          <a:avLst/>
        </a:prstGeom>
        <a:solidFill>
          <a:srgbClr val="8B1F4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Crimson Text" panose="02000503000000000000" pitchFamily="2" charset="0"/>
            </a:rPr>
            <a:t>Defect Fabrication Techniques</a:t>
          </a:r>
        </a:p>
      </dsp:txBody>
      <dsp:txXfrm>
        <a:off x="59399" y="247154"/>
        <a:ext cx="9950204" cy="1098002"/>
      </dsp:txXfrm>
    </dsp:sp>
    <dsp:sp modelId="{13463586-4EC6-402A-9715-4FE5FF1E225F}">
      <dsp:nvSpPr>
        <dsp:cNvPr id="0" name=""/>
        <dsp:cNvSpPr/>
      </dsp:nvSpPr>
      <dsp:spPr>
        <a:xfrm>
          <a:off x="0" y="1404555"/>
          <a:ext cx="10069002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691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latin typeface="Crimson Text" panose="02000503000000000000" pitchFamily="2" charset="0"/>
            </a:rPr>
            <a:t>CVD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latin typeface="Crimson Text" panose="02000503000000000000" pitchFamily="2" charset="0"/>
            </a:rPr>
            <a:t>Electron/Ion/Laser Irradiation</a:t>
          </a:r>
        </a:p>
      </dsp:txBody>
      <dsp:txXfrm>
        <a:off x="0" y="1404555"/>
        <a:ext cx="10069002" cy="1076400"/>
      </dsp:txXfrm>
    </dsp:sp>
    <dsp:sp modelId="{E085970A-CFF8-4638-ABC4-74D7AAF0BB87}">
      <dsp:nvSpPr>
        <dsp:cNvPr id="0" name=""/>
        <dsp:cNvSpPr/>
      </dsp:nvSpPr>
      <dsp:spPr>
        <a:xfrm>
          <a:off x="0" y="2480955"/>
          <a:ext cx="10069002" cy="1216800"/>
        </a:xfrm>
        <a:prstGeom prst="roundRect">
          <a:avLst/>
        </a:prstGeom>
        <a:solidFill>
          <a:srgbClr val="B1B3B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Crimson Text" panose="02000503000000000000" pitchFamily="2" charset="0"/>
            </a:rPr>
            <a:t>Simulating defect dynamics</a:t>
          </a:r>
        </a:p>
      </dsp:txBody>
      <dsp:txXfrm>
        <a:off x="59399" y="2540354"/>
        <a:ext cx="9950204" cy="1098002"/>
      </dsp:txXfrm>
    </dsp:sp>
    <dsp:sp modelId="{9C8F8133-AB2A-4B84-B9DE-279951FA27B2}">
      <dsp:nvSpPr>
        <dsp:cNvPr id="0" name=""/>
        <dsp:cNvSpPr/>
      </dsp:nvSpPr>
      <dsp:spPr>
        <a:xfrm>
          <a:off x="0" y="3697755"/>
          <a:ext cx="10069002" cy="1547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691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latin typeface="Crimson Text" panose="02000503000000000000" pitchFamily="2" charset="0"/>
            </a:rPr>
            <a:t>Empirical Models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latin typeface="Crimson Text" panose="02000503000000000000" pitchFamily="2" charset="0"/>
            </a:rPr>
            <a:t>Nudged Elastic Band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latin typeface="Crimson Text" panose="02000503000000000000" pitchFamily="2" charset="0"/>
            </a:rPr>
            <a:t>Molecular Dynamics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latin typeface="Crimson Text" panose="02000503000000000000" pitchFamily="2" charset="0"/>
            </a:rPr>
            <a:t>Semi-classical Monte-Carlo</a:t>
          </a:r>
        </a:p>
      </dsp:txBody>
      <dsp:txXfrm>
        <a:off x="0" y="3697755"/>
        <a:ext cx="10069002" cy="15473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77C81B-45D2-4C21-89BC-D85388FF2EFC}">
      <dsp:nvSpPr>
        <dsp:cNvPr id="0" name=""/>
        <dsp:cNvSpPr/>
      </dsp:nvSpPr>
      <dsp:spPr>
        <a:xfrm>
          <a:off x="0" y="187755"/>
          <a:ext cx="10069002" cy="1216800"/>
        </a:xfrm>
        <a:prstGeom prst="roundRect">
          <a:avLst/>
        </a:prstGeom>
        <a:solidFill>
          <a:srgbClr val="B1B3B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Crimson Text" panose="02000503000000000000" pitchFamily="2" charset="0"/>
            </a:rPr>
            <a:t>Defect Fabrication Techniques</a:t>
          </a:r>
        </a:p>
      </dsp:txBody>
      <dsp:txXfrm>
        <a:off x="59399" y="247154"/>
        <a:ext cx="9950204" cy="1098002"/>
      </dsp:txXfrm>
    </dsp:sp>
    <dsp:sp modelId="{13463586-4EC6-402A-9715-4FE5FF1E225F}">
      <dsp:nvSpPr>
        <dsp:cNvPr id="0" name=""/>
        <dsp:cNvSpPr/>
      </dsp:nvSpPr>
      <dsp:spPr>
        <a:xfrm>
          <a:off x="0" y="1404555"/>
          <a:ext cx="10069002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691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latin typeface="Crimson Text" panose="02000503000000000000" pitchFamily="2" charset="0"/>
            </a:rPr>
            <a:t>CVD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latin typeface="Crimson Text" panose="02000503000000000000" pitchFamily="2" charset="0"/>
            </a:rPr>
            <a:t>Electron/Ion/Laser Irradiation</a:t>
          </a:r>
        </a:p>
      </dsp:txBody>
      <dsp:txXfrm>
        <a:off x="0" y="1404555"/>
        <a:ext cx="10069002" cy="1076400"/>
      </dsp:txXfrm>
    </dsp:sp>
    <dsp:sp modelId="{E085970A-CFF8-4638-ABC4-74D7AAF0BB87}">
      <dsp:nvSpPr>
        <dsp:cNvPr id="0" name=""/>
        <dsp:cNvSpPr/>
      </dsp:nvSpPr>
      <dsp:spPr>
        <a:xfrm>
          <a:off x="0" y="2480955"/>
          <a:ext cx="10069002" cy="1216800"/>
        </a:xfrm>
        <a:prstGeom prst="roundRect">
          <a:avLst/>
        </a:prstGeom>
        <a:solidFill>
          <a:srgbClr val="8B1F4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Crimson Text" panose="02000503000000000000" pitchFamily="2" charset="0"/>
            </a:rPr>
            <a:t>Simulating defect dynamics</a:t>
          </a:r>
        </a:p>
      </dsp:txBody>
      <dsp:txXfrm>
        <a:off x="59399" y="2540354"/>
        <a:ext cx="9950204" cy="1098002"/>
      </dsp:txXfrm>
    </dsp:sp>
    <dsp:sp modelId="{9C8F8133-AB2A-4B84-B9DE-279951FA27B2}">
      <dsp:nvSpPr>
        <dsp:cNvPr id="0" name=""/>
        <dsp:cNvSpPr/>
      </dsp:nvSpPr>
      <dsp:spPr>
        <a:xfrm>
          <a:off x="0" y="3697755"/>
          <a:ext cx="10069002" cy="1547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691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latin typeface="Crimson Text" panose="02000503000000000000" pitchFamily="2" charset="0"/>
            </a:rPr>
            <a:t>Empirical Models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latin typeface="Crimson Text" panose="02000503000000000000" pitchFamily="2" charset="0"/>
            </a:rPr>
            <a:t>Nudged Elastic Band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latin typeface="Crimson Text" panose="02000503000000000000" pitchFamily="2" charset="0"/>
            </a:rPr>
            <a:t>Molecular Dynamics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latin typeface="Crimson Text" panose="02000503000000000000" pitchFamily="2" charset="0"/>
            </a:rPr>
            <a:t>Semi-classical Monte-Carlo</a:t>
          </a:r>
        </a:p>
      </dsp:txBody>
      <dsp:txXfrm>
        <a:off x="0" y="3697755"/>
        <a:ext cx="10069002" cy="15473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5C4775-4527-449B-A47F-81E7CCAB6FCB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4A206-5071-4972-9144-45EC01958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402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BF0E01-978C-478A-BCE8-ECBD121584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26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BF0E01-978C-478A-BCE8-ECBD121584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174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BF0E01-978C-478A-BCE8-ECBD1215849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482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D858D-BA76-4D85-8CF4-4E2E709F0C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619F55-0C40-4ADD-9F2C-5F19556563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550FEF-A11A-4C0C-AB46-EFB71CD8B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9/29/2023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36CD0-ECE2-480D-A137-DAB2141F7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94B84-12F8-454A-A363-627C114A2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7AA74-4260-4F2B-8727-9588C6CAD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947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2FFC8-B445-4A6F-804B-3721E31D1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B98576-E774-48CA-B4B3-4ACC1C8288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42650-B3A6-400F-AF6A-EF8327322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9/29/2023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DDA16E-E2B1-497D-AF60-D3700603E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CDD778-5944-4F09-96A7-399FBEFB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7AA74-4260-4F2B-8727-9588C6CAD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085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EE3346-54CB-4864-8AE3-35C82961D8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795A7E-667B-4B53-B1B6-614D5A05C7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4552D1-8BAF-4864-AA3F-CA59646FD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9/29/2023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20AEB-317B-4862-AB20-92E909B35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5EA9E7-00D5-4608-922A-AABEF2ED7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7AA74-4260-4F2B-8727-9588C6CAD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118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96270-F1B3-4C4D-8567-2F009105A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354F5-C3C7-49EA-86BC-3FB7A4DAE1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F056D-510A-4C03-B780-A19CF3134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9/29/2023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28C464-ABC6-4C5A-8C59-8243506DC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9217E0-D244-4C8B-A94D-032B2A318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7AA74-4260-4F2B-8727-9588C6CAD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682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D8329-C9BF-4DCE-AF51-29CAD3FB4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1B2CE-43E8-4050-B197-C1D88D74DD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3BA57-AE94-470B-AB6D-D8A74B681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9/29/2023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06E905-F50F-42D5-AB41-9B535AF51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43866A-4AD2-44A2-9244-E6713AD1D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7AA74-4260-4F2B-8727-9588C6CAD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682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E73BE-3038-4BC4-9107-A31C6E65D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1D8BE-9AA7-4CB0-802D-507CB2478D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7BF5EB-AB16-4C8C-A19E-0FCBB754FD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395FD5-346A-4FCD-82E5-3A636933B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9/29/2023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410E69-4666-452E-A2E9-87E0EC2A6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98C4B2-E6CE-4066-A5DB-D11ABBAB8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7AA74-4260-4F2B-8727-9588C6CAD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10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F9BFC-F5A5-4368-92A6-4843A2EEC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D6D3AC-845F-4B05-A424-765361685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8E4B78-4AD4-435F-912E-9946979833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68C9C5-BD3D-47F7-AC3E-838F84A106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0678A5-A992-48B5-8E31-8AF8291931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4DCC3A-ECAF-4128-8710-A074A1682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9/29/2023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B628D5-14B6-4609-A390-8AD6FA865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57310D-886C-47AC-AF09-33ED89DC4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7AA74-4260-4F2B-8727-9588C6CAD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98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1BAF5-0668-4EA9-9447-4B78D8E60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91254C-A762-488F-8D90-6B501BDFC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9/29/2023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E133D1-3E82-49D8-B4CE-A59FB2B90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582D47-112D-472D-B025-89A833317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7AA74-4260-4F2B-8727-9588C6CAD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039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8AEA5D-A91C-4712-B2ED-A1451ED2B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9/29/2023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88226B-A4AB-424B-AB92-3FDA6EE70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F910A9-368D-45E4-9120-9131ECFF2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7AA74-4260-4F2B-8727-9588C6CAD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810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6E29D-A9CA-4696-90B5-E118D0C1E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95B2D-7B69-45A5-BE55-7ECE59B16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DB927F-2D48-47AE-81B4-730399767C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B4C756-B497-42BD-A27F-0D7CE20AA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9/29/2023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7792BE-AD32-4C5A-AA81-11A83C352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3A0B4F-08C8-4255-9BC0-E63645207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7AA74-4260-4F2B-8727-9588C6CAD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631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246F3-F010-4C00-ACC7-775D3F803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E4CA20-6E1B-421E-8CAE-50E19C62D3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69B097-6366-4DCD-A950-DC99F364A4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84B4B-C478-4312-88CC-2E8E09FD3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9/29/2023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E09E7E-B00C-413F-9B6C-2AB3B44A0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68844-64E5-4639-AD7C-912C72EEB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7AA74-4260-4F2B-8727-9588C6CAD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045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C5E4B9-C2B9-4778-8943-FFF57308B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1606FB-EC72-49E9-92A9-AF665A949E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2FA8CE-FEB6-4074-9005-819E60DEE8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9/29/2023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148A25-46A6-42EF-A3CE-D890926DA9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E742A7-AF3C-43F5-9D16-55307E807D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7AA74-4260-4F2B-8727-9588C6CAD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555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44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11.png"/><Relationship Id="rId4" Type="http://schemas.openxmlformats.org/officeDocument/2006/relationships/image" Target="../media/image16.png"/><Relationship Id="rId9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C0FF36F1-C05F-47AF-8FE5-154DE29CD7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28" y="5926494"/>
            <a:ext cx="3904001" cy="7151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1379C9-82E6-4584-8962-8C22EBC942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38824" y="1883222"/>
            <a:ext cx="4314352" cy="892277"/>
          </a:xfrm>
        </p:spPr>
        <p:txBody>
          <a:bodyPr>
            <a:noAutofit/>
          </a:bodyPr>
          <a:lstStyle/>
          <a:p>
            <a:r>
              <a:rPr lang="en-US" sz="3000" b="0" i="0" dirty="0">
                <a:solidFill>
                  <a:schemeClr val="bg1"/>
                </a:solidFill>
                <a:effectLst/>
                <a:latin typeface="Acherus Grotesque" panose="02000505000000020004" pitchFamily="50" charset="0"/>
              </a:rPr>
              <a:t>Defect Formation: Dynamics</a:t>
            </a:r>
            <a:endParaRPr lang="en-US" sz="3000" dirty="0">
              <a:solidFill>
                <a:schemeClr val="bg1"/>
              </a:solidFill>
              <a:latin typeface="Acherus Grotesque" panose="02000505000000020004" pitchFamily="50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324882-E1DC-4A1A-9878-7927026C0A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01801" y="3238808"/>
            <a:ext cx="5988398" cy="1070314"/>
          </a:xfrm>
        </p:spPr>
        <p:txBody>
          <a:bodyPr>
            <a:no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Crimson Text" panose="02000503000000000000" pitchFamily="2" charset="0"/>
              </a:rPr>
              <a:t>Vsevolod</a:t>
            </a:r>
            <a:r>
              <a:rPr lang="en-US" dirty="0">
                <a:solidFill>
                  <a:schemeClr val="bg1"/>
                </a:solidFill>
                <a:latin typeface="Crimson Text" panose="02000503000000000000" pitchFamily="2" charset="0"/>
              </a:rPr>
              <a:t> Ivanov</a:t>
            </a:r>
          </a:p>
          <a:p>
            <a:r>
              <a:rPr lang="en-US" sz="2000" dirty="0">
                <a:solidFill>
                  <a:schemeClr val="bg1"/>
                </a:solidFill>
                <a:latin typeface="Crimson Text" panose="02000503000000000000" pitchFamily="2" charset="0"/>
              </a:rPr>
              <a:t>Virginia Tech NSI &amp; Department of Physics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6DF9B7-7FE5-4695-B66D-99C380E446F3}"/>
              </a:ext>
            </a:extLst>
          </p:cNvPr>
          <p:cNvSpPr txBox="1"/>
          <p:nvPr/>
        </p:nvSpPr>
        <p:spPr>
          <a:xfrm>
            <a:off x="5084692" y="2852730"/>
            <a:ext cx="2012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cherus Grotesque" panose="02000505000000020004" pitchFamily="50" charset="0"/>
              </a:rPr>
              <a:t>January 14, 2025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1C79C2D-B67F-41D6-8B80-70A53BC0D179}"/>
              </a:ext>
            </a:extLst>
          </p:cNvPr>
          <p:cNvCxnSpPr>
            <a:cxnSpLocks/>
          </p:cNvCxnSpPr>
          <p:nvPr/>
        </p:nvCxnSpPr>
        <p:spPr>
          <a:xfrm>
            <a:off x="3091796" y="2775499"/>
            <a:ext cx="5998403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NSF GCR MDDM">
            <a:extLst>
              <a:ext uri="{FF2B5EF4-FFF2-40B4-BE49-F238E27FC236}">
                <a16:creationId xmlns:a16="http://schemas.microsoft.com/office/drawing/2014/main" id="{2FDB0BE7-2064-4138-8F76-79C1E0385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871" y="4675199"/>
            <a:ext cx="58102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D0A26DF-4A62-4BD6-B143-0CD9A2F93A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758" y="5451329"/>
            <a:ext cx="2594414" cy="1459358"/>
          </a:xfrm>
          <a:prstGeom prst="rect">
            <a:avLst/>
          </a:prstGeom>
        </p:spPr>
      </p:pic>
      <p:sp>
        <p:nvSpPr>
          <p:cNvPr id="20" name="Subtitle 2">
            <a:extLst>
              <a:ext uri="{FF2B5EF4-FFF2-40B4-BE49-F238E27FC236}">
                <a16:creationId xmlns:a16="http://schemas.microsoft.com/office/drawing/2014/main" id="{25CB8E02-EA90-413A-BC1F-0B322BF94EDE}"/>
              </a:ext>
            </a:extLst>
          </p:cNvPr>
          <p:cNvSpPr txBox="1">
            <a:spLocks/>
          </p:cNvSpPr>
          <p:nvPr/>
        </p:nvSpPr>
        <p:spPr>
          <a:xfrm>
            <a:off x="112828" y="124908"/>
            <a:ext cx="6517199" cy="3656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  <a:latin typeface="Crimson Text" panose="02000503000000000000" pitchFamily="2" charset="0"/>
              </a:rPr>
              <a:t>NSF GCR: Mineral Detection of Dark Matter School</a:t>
            </a:r>
          </a:p>
        </p:txBody>
      </p:sp>
    </p:spTree>
    <p:extLst>
      <p:ext uri="{BB962C8B-B14F-4D97-AF65-F5344CB8AC3E}">
        <p14:creationId xmlns:p14="http://schemas.microsoft.com/office/powerpoint/2010/main" val="641589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0DD1312-A001-4FD5-AE29-FF3AAA28002A}"/>
              </a:ext>
            </a:extLst>
          </p:cNvPr>
          <p:cNvSpPr/>
          <p:nvPr/>
        </p:nvSpPr>
        <p:spPr>
          <a:xfrm>
            <a:off x="0" y="6125496"/>
            <a:ext cx="12192000" cy="73250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rimson Text" panose="02000503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33FE0D-A79C-4AD7-B98D-836046247AD7}"/>
              </a:ext>
            </a:extLst>
          </p:cNvPr>
          <p:cNvSpPr/>
          <p:nvPr/>
        </p:nvSpPr>
        <p:spPr>
          <a:xfrm>
            <a:off x="0" y="0"/>
            <a:ext cx="12192000" cy="73250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50000"/>
                <a:lumOff val="50000"/>
                <a:alpha val="9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rimson Text" panose="02000503000000000000" pitchFamily="2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EACB59-9D96-498C-BDBF-A604F7DE4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9511" y="6309184"/>
            <a:ext cx="1504334" cy="365125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  <a:latin typeface="Crimson Text" panose="02000503000000000000" pitchFamily="2" charset="0"/>
              </a:rPr>
              <a:t>6/22</a:t>
            </a:r>
          </a:p>
        </p:txBody>
      </p:sp>
      <p:sp>
        <p:nvSpPr>
          <p:cNvPr id="8" name="Title 10">
            <a:extLst>
              <a:ext uri="{FF2B5EF4-FFF2-40B4-BE49-F238E27FC236}">
                <a16:creationId xmlns:a16="http://schemas.microsoft.com/office/drawing/2014/main" id="{2200D24E-2B5E-4C1A-B293-3CB596119EAC}"/>
              </a:ext>
            </a:extLst>
          </p:cNvPr>
          <p:cNvSpPr txBox="1">
            <a:spLocks/>
          </p:cNvSpPr>
          <p:nvPr/>
        </p:nvSpPr>
        <p:spPr>
          <a:xfrm>
            <a:off x="254264" y="16278"/>
            <a:ext cx="11683470" cy="77889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dirty="0">
                <a:solidFill>
                  <a:schemeClr val="bg1"/>
                </a:solidFill>
                <a:latin typeface="Crimson Text" panose="02000503000000000000" pitchFamily="2" charset="0"/>
              </a:rPr>
              <a:t>Diffusion of Ions (Fick’s Laws)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F79201-E520-4264-87B6-89B202C97B23}"/>
              </a:ext>
            </a:extLst>
          </p:cNvPr>
          <p:cNvSpPr txBox="1"/>
          <p:nvPr/>
        </p:nvSpPr>
        <p:spPr>
          <a:xfrm>
            <a:off x="108155" y="828465"/>
            <a:ext cx="1182957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rimson Text" panose="02000503000000000000" pitchFamily="2" charset="0"/>
              </a:rPr>
              <a:t>For a 1D flow in the x-direction (Fick’s 1</a:t>
            </a:r>
            <a:r>
              <a:rPr lang="en-US" sz="2400" baseline="30000" dirty="0">
                <a:latin typeface="Crimson Text" panose="02000503000000000000" pitchFamily="2" charset="0"/>
              </a:rPr>
              <a:t>st</a:t>
            </a:r>
            <a:r>
              <a:rPr lang="en-US" sz="2400" dirty="0">
                <a:latin typeface="Crimson Text" panose="02000503000000000000" pitchFamily="2" charset="0"/>
              </a:rPr>
              <a:t> Law), we have: </a:t>
            </a:r>
          </a:p>
          <a:p>
            <a:endParaRPr lang="en-US" sz="2400" dirty="0">
              <a:latin typeface="Crimson Text" panose="02000503000000000000" pitchFamily="2" charset="0"/>
            </a:endParaRPr>
          </a:p>
          <a:p>
            <a:endParaRPr lang="en-US" sz="2400" dirty="0">
              <a:latin typeface="Crimson Text" panose="02000503000000000000" pitchFamily="2" charset="0"/>
            </a:endParaRPr>
          </a:p>
          <a:p>
            <a:endParaRPr lang="en-US" sz="2400" dirty="0">
              <a:latin typeface="Crimson Text" panose="02000503000000000000" pitchFamily="2" charset="0"/>
            </a:endParaRPr>
          </a:p>
          <a:p>
            <a:r>
              <a:rPr lang="en-US" sz="2400" dirty="0">
                <a:latin typeface="Crimson Text" panose="02000503000000000000" pitchFamily="2" charset="0"/>
              </a:rPr>
              <a:t>where </a:t>
            </a:r>
            <a:r>
              <a:rPr lang="en-US" sz="2400" i="1" dirty="0">
                <a:latin typeface="Crimson Text" panose="02000503000000000000" pitchFamily="2" charset="0"/>
              </a:rPr>
              <a:t>J</a:t>
            </a:r>
            <a:r>
              <a:rPr lang="en-US" sz="2400" dirty="0">
                <a:latin typeface="Crimson Text" panose="02000503000000000000" pitchFamily="2" charset="0"/>
              </a:rPr>
              <a:t> – dopant flux, </a:t>
            </a:r>
            <a:r>
              <a:rPr lang="en-US" sz="2400" i="1" dirty="0">
                <a:latin typeface="Crimson Text" panose="02000503000000000000" pitchFamily="2" charset="0"/>
              </a:rPr>
              <a:t>c</a:t>
            </a:r>
            <a:r>
              <a:rPr lang="en-US" sz="2400" dirty="0">
                <a:latin typeface="Crimson Text" panose="02000503000000000000" pitchFamily="2" charset="0"/>
              </a:rPr>
              <a:t> – dopant concentration, </a:t>
            </a:r>
            <a:r>
              <a:rPr lang="en-US" sz="2400" i="1" dirty="0">
                <a:latin typeface="Crimson Text" panose="02000503000000000000" pitchFamily="2" charset="0"/>
              </a:rPr>
              <a:t>D</a:t>
            </a:r>
            <a:r>
              <a:rPr lang="en-US" sz="2400" dirty="0">
                <a:latin typeface="Crimson Text" panose="02000503000000000000" pitchFamily="2" charset="0"/>
              </a:rPr>
              <a:t> – diffusion coefficient</a:t>
            </a:r>
          </a:p>
          <a:p>
            <a:endParaRPr lang="en-US" sz="2400" dirty="0">
              <a:latin typeface="Crimson Text" panose="02000503000000000000" pitchFamily="2" charset="0"/>
            </a:endParaRPr>
          </a:p>
          <a:p>
            <a:r>
              <a:rPr lang="en-US" sz="2400" dirty="0">
                <a:latin typeface="Crimson Text" panose="02000503000000000000" pitchFamily="2" charset="0"/>
              </a:rPr>
              <a:t>Since matter is conserved, change in concentration over time must equal local decrease in diffusion flux:</a:t>
            </a:r>
          </a:p>
          <a:p>
            <a:endParaRPr lang="en-US" sz="2400" dirty="0">
              <a:latin typeface="Crimson Text" panose="02000503000000000000" pitchFamily="2" charset="0"/>
            </a:endParaRPr>
          </a:p>
          <a:p>
            <a:endParaRPr lang="en-US" sz="2400" dirty="0">
              <a:latin typeface="Crimson Text" panose="02000503000000000000" pitchFamily="2" charset="0"/>
            </a:endParaRPr>
          </a:p>
          <a:p>
            <a:endParaRPr lang="en-US" sz="2400" dirty="0">
              <a:latin typeface="Crimson Text" panose="02000503000000000000" pitchFamily="2" charset="0"/>
            </a:endParaRPr>
          </a:p>
          <a:p>
            <a:endParaRPr lang="en-US" sz="2400" dirty="0">
              <a:latin typeface="Crimson Text" panose="02000503000000000000" pitchFamily="2" charset="0"/>
            </a:endParaRPr>
          </a:p>
          <a:p>
            <a:r>
              <a:rPr lang="en-US" sz="2400" dirty="0">
                <a:latin typeface="Crimson Text" panose="02000503000000000000" pitchFamily="2" charset="0"/>
              </a:rPr>
              <a:t>If dopant concentration (and velocity) is low, </a:t>
            </a:r>
            <a:r>
              <a:rPr lang="en-US" sz="2400" i="1" dirty="0">
                <a:latin typeface="Crimson Text" panose="02000503000000000000" pitchFamily="2" charset="0"/>
              </a:rPr>
              <a:t>D</a:t>
            </a:r>
            <a:r>
              <a:rPr lang="en-US" sz="2400" dirty="0">
                <a:latin typeface="Crimson Text" panose="02000503000000000000" pitchFamily="2" charset="0"/>
              </a:rPr>
              <a:t> should not change over time/space</a:t>
            </a:r>
          </a:p>
        </p:txBody>
      </p:sp>
      <p:sp>
        <p:nvSpPr>
          <p:cNvPr id="15" name="Title 10">
            <a:extLst>
              <a:ext uri="{FF2B5EF4-FFF2-40B4-BE49-F238E27FC236}">
                <a16:creationId xmlns:a16="http://schemas.microsoft.com/office/drawing/2014/main" id="{2476DE9A-5F40-482A-9C59-9D7D6DE21B37}"/>
              </a:ext>
            </a:extLst>
          </p:cNvPr>
          <p:cNvSpPr txBox="1">
            <a:spLocks/>
          </p:cNvSpPr>
          <p:nvPr/>
        </p:nvSpPr>
        <p:spPr>
          <a:xfrm>
            <a:off x="1391623" y="6158785"/>
            <a:ext cx="4053967" cy="61820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chemeClr val="bg1"/>
                </a:solidFill>
                <a:latin typeface="Crimson Text" panose="02000503000000000000" pitchFamily="2" charset="0"/>
              </a:rPr>
              <a:t>Mineral Detection of Dark Matter Meeting </a:t>
            </a:r>
          </a:p>
          <a:p>
            <a:r>
              <a:rPr lang="en-US" sz="1800" dirty="0">
                <a:solidFill>
                  <a:schemeClr val="bg1"/>
                </a:solidFill>
                <a:latin typeface="Crimson Text" panose="02000503000000000000" pitchFamily="2" charset="0"/>
              </a:rPr>
              <a:t>1/13-1/17 2025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AABF2E5-2401-4A58-9490-198E4D8E4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5" y="6119772"/>
            <a:ext cx="1283468" cy="7219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FB98C6C-04EA-4C08-B5BE-C165110C1C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08" y="3971415"/>
            <a:ext cx="6832128" cy="9102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AB2F4D-CF37-4E8D-8EB3-8B03DAF7D4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822" y="1340223"/>
            <a:ext cx="2016578" cy="91547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AC8C146-9924-493A-B70D-A8150866C66C}"/>
              </a:ext>
            </a:extLst>
          </p:cNvPr>
          <p:cNvSpPr txBox="1"/>
          <p:nvPr/>
        </p:nvSpPr>
        <p:spPr>
          <a:xfrm>
            <a:off x="7862207" y="4195711"/>
            <a:ext cx="2302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rimson Text" panose="02000503000000000000" pitchFamily="2" charset="0"/>
              </a:rPr>
              <a:t>Fick’s 2</a:t>
            </a:r>
            <a:r>
              <a:rPr lang="en-US" sz="2400" baseline="30000" dirty="0">
                <a:latin typeface="Crimson Text" panose="02000503000000000000" pitchFamily="2" charset="0"/>
              </a:rPr>
              <a:t>nd</a:t>
            </a:r>
            <a:r>
              <a:rPr lang="en-US" sz="2400" dirty="0">
                <a:latin typeface="Crimson Text" panose="02000503000000000000" pitchFamily="2" charset="0"/>
              </a:rPr>
              <a:t> Law</a:t>
            </a:r>
          </a:p>
        </p:txBody>
      </p:sp>
    </p:spTree>
    <p:extLst>
      <p:ext uri="{BB962C8B-B14F-4D97-AF65-F5344CB8AC3E}">
        <p14:creationId xmlns:p14="http://schemas.microsoft.com/office/powerpoint/2010/main" val="2782590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0DD1312-A001-4FD5-AE29-FF3AAA28002A}"/>
              </a:ext>
            </a:extLst>
          </p:cNvPr>
          <p:cNvSpPr/>
          <p:nvPr/>
        </p:nvSpPr>
        <p:spPr>
          <a:xfrm>
            <a:off x="0" y="6125496"/>
            <a:ext cx="12192000" cy="73250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rimson Text" panose="02000503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33FE0D-A79C-4AD7-B98D-836046247AD7}"/>
              </a:ext>
            </a:extLst>
          </p:cNvPr>
          <p:cNvSpPr/>
          <p:nvPr/>
        </p:nvSpPr>
        <p:spPr>
          <a:xfrm>
            <a:off x="0" y="0"/>
            <a:ext cx="12192000" cy="73250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50000"/>
                <a:lumOff val="50000"/>
                <a:alpha val="9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rimson Text" panose="02000503000000000000" pitchFamily="2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EACB59-9D96-498C-BDBF-A604F7DE4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9511" y="6309184"/>
            <a:ext cx="1504334" cy="365125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  <a:latin typeface="Crimson Text" panose="02000503000000000000" pitchFamily="2" charset="0"/>
              </a:rPr>
              <a:t>7/22</a:t>
            </a:r>
          </a:p>
        </p:txBody>
      </p:sp>
      <p:sp>
        <p:nvSpPr>
          <p:cNvPr id="8" name="Title 10">
            <a:extLst>
              <a:ext uri="{FF2B5EF4-FFF2-40B4-BE49-F238E27FC236}">
                <a16:creationId xmlns:a16="http://schemas.microsoft.com/office/drawing/2014/main" id="{2200D24E-2B5E-4C1A-B293-3CB596119EAC}"/>
              </a:ext>
            </a:extLst>
          </p:cNvPr>
          <p:cNvSpPr txBox="1">
            <a:spLocks/>
          </p:cNvSpPr>
          <p:nvPr/>
        </p:nvSpPr>
        <p:spPr>
          <a:xfrm>
            <a:off x="254264" y="16278"/>
            <a:ext cx="11683470" cy="77889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dirty="0">
                <a:solidFill>
                  <a:schemeClr val="bg1"/>
                </a:solidFill>
                <a:latin typeface="Crimson Text" panose="02000503000000000000" pitchFamily="2" charset="0"/>
              </a:rPr>
              <a:t>Diffusion of Ions (example solutions)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F79201-E520-4264-87B6-89B202C97B23}"/>
              </a:ext>
            </a:extLst>
          </p:cNvPr>
          <p:cNvSpPr txBox="1"/>
          <p:nvPr/>
        </p:nvSpPr>
        <p:spPr>
          <a:xfrm>
            <a:off x="108156" y="828465"/>
            <a:ext cx="78928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rimson Text" panose="02000503000000000000" pitchFamily="2" charset="0"/>
              </a:rPr>
              <a:t>We can solve this for several cases. Ex: with a infinite material beyond </a:t>
            </a:r>
            <a:r>
              <a:rPr lang="en-US" sz="2400" i="1" dirty="0">
                <a:latin typeface="Crimson Text" panose="02000503000000000000" pitchFamily="2" charset="0"/>
              </a:rPr>
              <a:t>x = 0</a:t>
            </a:r>
            <a:r>
              <a:rPr lang="en-US" sz="2400" dirty="0">
                <a:latin typeface="Crimson Text" panose="02000503000000000000" pitchFamily="2" charset="0"/>
              </a:rPr>
              <a:t>, and constant surface concentration </a:t>
            </a:r>
            <a:r>
              <a:rPr lang="en-US" sz="2400" i="1" dirty="0">
                <a:latin typeface="Crimson Text" panose="02000503000000000000" pitchFamily="2" charset="0"/>
              </a:rPr>
              <a:t>c</a:t>
            </a:r>
            <a:r>
              <a:rPr lang="en-US" sz="2400" i="1" baseline="-25000" dirty="0">
                <a:latin typeface="Crimson Text" panose="02000503000000000000" pitchFamily="2" charset="0"/>
              </a:rPr>
              <a:t>0</a:t>
            </a:r>
            <a:r>
              <a:rPr lang="en-US" sz="2400" dirty="0">
                <a:latin typeface="Crimson Text" panose="02000503000000000000" pitchFamily="2" charset="0"/>
              </a:rPr>
              <a:t>, we find:</a:t>
            </a:r>
          </a:p>
          <a:p>
            <a:endParaRPr lang="en-US" sz="2400" dirty="0">
              <a:latin typeface="Crimson Text" panose="02000503000000000000" pitchFamily="2" charset="0"/>
            </a:endParaRPr>
          </a:p>
          <a:p>
            <a:endParaRPr lang="en-US" sz="2400" dirty="0">
              <a:latin typeface="Crimson Text" panose="02000503000000000000" pitchFamily="2" charset="0"/>
            </a:endParaRPr>
          </a:p>
          <a:p>
            <a:endParaRPr lang="en-US" sz="2400" dirty="0">
              <a:latin typeface="Crimson Text" panose="02000503000000000000" pitchFamily="2" charset="0"/>
            </a:endParaRPr>
          </a:p>
          <a:p>
            <a:r>
              <a:rPr lang="en-US" sz="2400" dirty="0">
                <a:latin typeface="Crimson Text" panose="02000503000000000000" pitchFamily="2" charset="0"/>
              </a:rPr>
              <a:t>where </a:t>
            </a:r>
            <a:r>
              <a:rPr lang="en-US" sz="2400" dirty="0" err="1">
                <a:latin typeface="Crimson Text" panose="02000503000000000000" pitchFamily="2" charset="0"/>
              </a:rPr>
              <a:t>erfc</a:t>
            </a:r>
            <a:r>
              <a:rPr lang="en-US" sz="2400" dirty="0">
                <a:latin typeface="Crimson Text" panose="02000503000000000000" pitchFamily="2" charset="0"/>
              </a:rPr>
              <a:t> is the complimentary error function. </a:t>
            </a:r>
          </a:p>
          <a:p>
            <a:r>
              <a:rPr lang="en-US" sz="2400" dirty="0">
                <a:latin typeface="Crimson Text" panose="02000503000000000000" pitchFamily="2" charset="0"/>
              </a:rPr>
              <a:t>For a fixed material amount </a:t>
            </a:r>
            <a:r>
              <a:rPr lang="en-US" sz="2400" i="1" dirty="0">
                <a:latin typeface="Crimson Text" panose="02000503000000000000" pitchFamily="2" charset="0"/>
              </a:rPr>
              <a:t>M</a:t>
            </a:r>
            <a:r>
              <a:rPr lang="en-US" sz="2400" dirty="0">
                <a:latin typeface="Crimson Text" panose="02000503000000000000" pitchFamily="2" charset="0"/>
              </a:rPr>
              <a:t> deposited at surface, we have:</a:t>
            </a:r>
          </a:p>
          <a:p>
            <a:endParaRPr lang="en-US" sz="2400" dirty="0">
              <a:latin typeface="Crimson Text" panose="02000503000000000000" pitchFamily="2" charset="0"/>
            </a:endParaRPr>
          </a:p>
          <a:p>
            <a:endParaRPr lang="en-US" sz="2400" dirty="0">
              <a:latin typeface="Crimson Text" panose="02000503000000000000" pitchFamily="2" charset="0"/>
            </a:endParaRPr>
          </a:p>
          <a:p>
            <a:endParaRPr lang="en-US" sz="2400" dirty="0">
              <a:latin typeface="Crimson Text" panose="02000503000000000000" pitchFamily="2" charset="0"/>
            </a:endParaRPr>
          </a:p>
          <a:p>
            <a:r>
              <a:rPr lang="en-US" sz="2400" dirty="0">
                <a:latin typeface="Crimson Text" panose="02000503000000000000" pitchFamily="2" charset="0"/>
              </a:rPr>
              <a:t>Diffusion coefficients are found from experiment. </a:t>
            </a:r>
          </a:p>
          <a:p>
            <a:r>
              <a:rPr lang="en-US" sz="2400" dirty="0">
                <a:latin typeface="Crimson Text" panose="02000503000000000000" pitchFamily="2" charset="0"/>
              </a:rPr>
              <a:t>Silicon (a) and GaAs (b)</a:t>
            </a:r>
          </a:p>
        </p:txBody>
      </p:sp>
      <p:sp>
        <p:nvSpPr>
          <p:cNvPr id="15" name="Title 10">
            <a:extLst>
              <a:ext uri="{FF2B5EF4-FFF2-40B4-BE49-F238E27FC236}">
                <a16:creationId xmlns:a16="http://schemas.microsoft.com/office/drawing/2014/main" id="{2476DE9A-5F40-482A-9C59-9D7D6DE21B37}"/>
              </a:ext>
            </a:extLst>
          </p:cNvPr>
          <p:cNvSpPr txBox="1">
            <a:spLocks/>
          </p:cNvSpPr>
          <p:nvPr/>
        </p:nvSpPr>
        <p:spPr>
          <a:xfrm>
            <a:off x="1391623" y="6158785"/>
            <a:ext cx="4053967" cy="61820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chemeClr val="bg1"/>
                </a:solidFill>
                <a:latin typeface="Crimson Text" panose="02000503000000000000" pitchFamily="2" charset="0"/>
              </a:rPr>
              <a:t>Mineral Detection of Dark Matter Meeting </a:t>
            </a:r>
          </a:p>
          <a:p>
            <a:r>
              <a:rPr lang="en-US" sz="1800" dirty="0">
                <a:solidFill>
                  <a:schemeClr val="bg1"/>
                </a:solidFill>
                <a:latin typeface="Crimson Text" panose="02000503000000000000" pitchFamily="2" charset="0"/>
              </a:rPr>
              <a:t>1/13-1/17 2025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AABF2E5-2401-4A58-9490-198E4D8E4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5" y="6119772"/>
            <a:ext cx="1283468" cy="7219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ACB9394-3005-4E50-B46C-E4758F8839B0}"/>
              </a:ext>
            </a:extLst>
          </p:cNvPr>
          <p:cNvSpPr txBox="1"/>
          <p:nvPr/>
        </p:nvSpPr>
        <p:spPr>
          <a:xfrm>
            <a:off x="5335360" y="1825001"/>
            <a:ext cx="2718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rimson Text" panose="02000503000000000000" pitchFamily="2" charset="0"/>
              </a:rPr>
              <a:t>Ex: annealing in gas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7B0361-29DE-44BB-9ADC-DD55FFA0E7E3}"/>
              </a:ext>
            </a:extLst>
          </p:cNvPr>
          <p:cNvSpPr txBox="1"/>
          <p:nvPr/>
        </p:nvSpPr>
        <p:spPr>
          <a:xfrm>
            <a:off x="4857761" y="3744416"/>
            <a:ext cx="3249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rimson Text" panose="02000503000000000000" pitchFamily="2" charset="0"/>
              </a:rPr>
              <a:t>Ex: v. low E implantation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9E7A7C-BCE5-4CBB-A038-3C9C4E3DCC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067" y="1108521"/>
            <a:ext cx="4078454" cy="43452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7D86FE-B99B-4AE0-8572-0E8A86A05E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22" y="3458867"/>
            <a:ext cx="4568657" cy="103276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3BCB186-7C69-42B7-8D0B-4F6E9B5999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64" y="1673314"/>
            <a:ext cx="4294415" cy="101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630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0DD1312-A001-4FD5-AE29-FF3AAA28002A}"/>
              </a:ext>
            </a:extLst>
          </p:cNvPr>
          <p:cNvSpPr/>
          <p:nvPr/>
        </p:nvSpPr>
        <p:spPr>
          <a:xfrm>
            <a:off x="0" y="6125496"/>
            <a:ext cx="12192000" cy="73250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rimson Text" panose="02000503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33FE0D-A79C-4AD7-B98D-836046247AD7}"/>
              </a:ext>
            </a:extLst>
          </p:cNvPr>
          <p:cNvSpPr/>
          <p:nvPr/>
        </p:nvSpPr>
        <p:spPr>
          <a:xfrm>
            <a:off x="0" y="0"/>
            <a:ext cx="12192000" cy="73250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50000"/>
                <a:lumOff val="50000"/>
                <a:alpha val="9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rimson Text" panose="02000503000000000000" pitchFamily="2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EACB59-9D96-498C-BDBF-A604F7DE4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9511" y="6309184"/>
            <a:ext cx="1504334" cy="365125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  <a:latin typeface="Crimson Text" panose="02000503000000000000" pitchFamily="2" charset="0"/>
              </a:rPr>
              <a:t>8/22</a:t>
            </a:r>
          </a:p>
        </p:txBody>
      </p:sp>
      <p:sp>
        <p:nvSpPr>
          <p:cNvPr id="8" name="Title 10">
            <a:extLst>
              <a:ext uri="{FF2B5EF4-FFF2-40B4-BE49-F238E27FC236}">
                <a16:creationId xmlns:a16="http://schemas.microsoft.com/office/drawing/2014/main" id="{2200D24E-2B5E-4C1A-B293-3CB596119EAC}"/>
              </a:ext>
            </a:extLst>
          </p:cNvPr>
          <p:cNvSpPr txBox="1">
            <a:spLocks/>
          </p:cNvSpPr>
          <p:nvPr/>
        </p:nvSpPr>
        <p:spPr>
          <a:xfrm>
            <a:off x="254264" y="16278"/>
            <a:ext cx="11683470" cy="77889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dirty="0">
                <a:solidFill>
                  <a:schemeClr val="bg1"/>
                </a:solidFill>
                <a:latin typeface="Crimson Text" panose="02000503000000000000" pitchFamily="2" charset="0"/>
              </a:rPr>
              <a:t>Diffusion of Ions (T dependence)</a:t>
            </a:r>
          </a:p>
        </p:txBody>
      </p:sp>
      <p:sp>
        <p:nvSpPr>
          <p:cNvPr id="15" name="Title 10">
            <a:extLst>
              <a:ext uri="{FF2B5EF4-FFF2-40B4-BE49-F238E27FC236}">
                <a16:creationId xmlns:a16="http://schemas.microsoft.com/office/drawing/2014/main" id="{2476DE9A-5F40-482A-9C59-9D7D6DE21B37}"/>
              </a:ext>
            </a:extLst>
          </p:cNvPr>
          <p:cNvSpPr txBox="1">
            <a:spLocks/>
          </p:cNvSpPr>
          <p:nvPr/>
        </p:nvSpPr>
        <p:spPr>
          <a:xfrm>
            <a:off x="1391623" y="6158785"/>
            <a:ext cx="4053967" cy="61820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chemeClr val="bg1"/>
                </a:solidFill>
                <a:latin typeface="Crimson Text" panose="02000503000000000000" pitchFamily="2" charset="0"/>
              </a:rPr>
              <a:t>Mineral Detection of Dark Matter Meeting </a:t>
            </a:r>
          </a:p>
          <a:p>
            <a:r>
              <a:rPr lang="en-US" sz="1800" dirty="0">
                <a:solidFill>
                  <a:schemeClr val="bg1"/>
                </a:solidFill>
                <a:latin typeface="Crimson Text" panose="02000503000000000000" pitchFamily="2" charset="0"/>
              </a:rPr>
              <a:t>1/13-1/17 2025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AABF2E5-2401-4A58-9490-198E4D8E4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5" y="6119772"/>
            <a:ext cx="1283468" cy="7219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9E7A7C-BCE5-4CBB-A038-3C9C4E3DCC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067" y="1108521"/>
            <a:ext cx="4078454" cy="434522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5D43DE6-8D46-43FD-8346-20D59A71E76C}"/>
              </a:ext>
            </a:extLst>
          </p:cNvPr>
          <p:cNvSpPr txBox="1"/>
          <p:nvPr/>
        </p:nvSpPr>
        <p:spPr>
          <a:xfrm>
            <a:off x="108155" y="828465"/>
            <a:ext cx="68804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rimson Text" panose="02000503000000000000" pitchFamily="2" charset="0"/>
              </a:rPr>
              <a:t>Notice that log plot of Diffusion coefficient vs temperature is a straight line!</a:t>
            </a:r>
          </a:p>
          <a:p>
            <a:endParaRPr lang="en-US" sz="2400" dirty="0">
              <a:latin typeface="Crimson Text" panose="02000503000000000000" pitchFamily="2" charset="0"/>
            </a:endParaRPr>
          </a:p>
          <a:p>
            <a:r>
              <a:rPr lang="en-US" sz="2400" dirty="0">
                <a:latin typeface="Crimson Text" panose="02000503000000000000" pitchFamily="2" charset="0"/>
              </a:rPr>
              <a:t>Implies that the Diffusion coefficient obeys an Arrhenius relation:</a:t>
            </a:r>
          </a:p>
          <a:p>
            <a:endParaRPr lang="en-US" sz="2400" dirty="0">
              <a:latin typeface="Crimson Text" panose="02000503000000000000" pitchFamily="2" charset="0"/>
            </a:endParaRPr>
          </a:p>
          <a:p>
            <a:endParaRPr lang="en-US" sz="2400" dirty="0">
              <a:latin typeface="Crimson Text" panose="02000503000000000000" pitchFamily="2" charset="0"/>
            </a:endParaRPr>
          </a:p>
          <a:p>
            <a:endParaRPr lang="en-US" sz="2400" dirty="0">
              <a:latin typeface="Crimson Text" panose="02000503000000000000" pitchFamily="2" charset="0"/>
            </a:endParaRPr>
          </a:p>
          <a:p>
            <a:endParaRPr lang="en-US" sz="2400" dirty="0">
              <a:latin typeface="Crimson Text" panose="02000503000000000000" pitchFamily="2" charset="0"/>
            </a:endParaRPr>
          </a:p>
          <a:p>
            <a:r>
              <a:rPr lang="en-US" sz="2400" dirty="0">
                <a:latin typeface="Crimson Text" panose="02000503000000000000" pitchFamily="2" charset="0"/>
              </a:rPr>
              <a:t>where </a:t>
            </a:r>
            <a:r>
              <a:rPr lang="en-US" sz="2400" i="1" dirty="0">
                <a:latin typeface="Crimson Text" panose="02000503000000000000" pitchFamily="2" charset="0"/>
              </a:rPr>
              <a:t>D</a:t>
            </a:r>
            <a:r>
              <a:rPr lang="en-US" sz="2400" i="1" baseline="-25000" dirty="0">
                <a:latin typeface="Crimson Text" panose="02000503000000000000" pitchFamily="2" charset="0"/>
              </a:rPr>
              <a:t>0</a:t>
            </a:r>
            <a:r>
              <a:rPr lang="en-US" sz="2400" dirty="0">
                <a:latin typeface="Crimson Text" panose="02000503000000000000" pitchFamily="2" charset="0"/>
              </a:rPr>
              <a:t> is a constant (effectively diffusion extrapolated to infinite temperature), and </a:t>
            </a:r>
            <a:r>
              <a:rPr lang="en-US" sz="2400" i="1" dirty="0">
                <a:latin typeface="Crimson Text" panose="02000503000000000000" pitchFamily="2" charset="0"/>
              </a:rPr>
              <a:t>E</a:t>
            </a:r>
            <a:r>
              <a:rPr lang="en-US" sz="2400" i="1" baseline="-25000" dirty="0">
                <a:latin typeface="Crimson Text" panose="02000503000000000000" pitchFamily="2" charset="0"/>
              </a:rPr>
              <a:t>b</a:t>
            </a:r>
            <a:r>
              <a:rPr lang="en-US" sz="2400" dirty="0">
                <a:latin typeface="Crimson Text" panose="02000503000000000000" pitchFamily="2" charset="0"/>
              </a:rPr>
              <a:t> is the activation energy barrier that must be overcome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8A05F3-FFF7-4A78-A2FA-072D58BC1F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90" y="2908357"/>
            <a:ext cx="4078454" cy="111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720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0DD1312-A001-4FD5-AE29-FF3AAA28002A}"/>
              </a:ext>
            </a:extLst>
          </p:cNvPr>
          <p:cNvSpPr/>
          <p:nvPr/>
        </p:nvSpPr>
        <p:spPr>
          <a:xfrm>
            <a:off x="0" y="6125496"/>
            <a:ext cx="12192000" cy="73250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rimson Text" panose="02000503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33FE0D-A79C-4AD7-B98D-836046247AD7}"/>
              </a:ext>
            </a:extLst>
          </p:cNvPr>
          <p:cNvSpPr/>
          <p:nvPr/>
        </p:nvSpPr>
        <p:spPr>
          <a:xfrm>
            <a:off x="0" y="0"/>
            <a:ext cx="12192000" cy="73250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50000"/>
                <a:lumOff val="50000"/>
                <a:alpha val="9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rimson Text" panose="02000503000000000000" pitchFamily="2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EACB59-9D96-498C-BDBF-A604F7DE4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9511" y="6309184"/>
            <a:ext cx="1504334" cy="365125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  <a:latin typeface="Crimson Text" panose="02000503000000000000" pitchFamily="2" charset="0"/>
              </a:rPr>
              <a:t>9/18</a:t>
            </a:r>
          </a:p>
        </p:txBody>
      </p:sp>
      <p:sp>
        <p:nvSpPr>
          <p:cNvPr id="8" name="Title 10">
            <a:extLst>
              <a:ext uri="{FF2B5EF4-FFF2-40B4-BE49-F238E27FC236}">
                <a16:creationId xmlns:a16="http://schemas.microsoft.com/office/drawing/2014/main" id="{2200D24E-2B5E-4C1A-B293-3CB596119EAC}"/>
              </a:ext>
            </a:extLst>
          </p:cNvPr>
          <p:cNvSpPr txBox="1">
            <a:spLocks/>
          </p:cNvSpPr>
          <p:nvPr/>
        </p:nvSpPr>
        <p:spPr>
          <a:xfrm>
            <a:off x="254264" y="16278"/>
            <a:ext cx="11683470" cy="77889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dirty="0">
                <a:solidFill>
                  <a:schemeClr val="bg1"/>
                </a:solidFill>
                <a:latin typeface="Crimson Text" panose="02000503000000000000" pitchFamily="2" charset="0"/>
              </a:rPr>
              <a:t>Diffusion Mechanisms</a:t>
            </a:r>
          </a:p>
        </p:txBody>
      </p:sp>
      <p:sp>
        <p:nvSpPr>
          <p:cNvPr id="15" name="Title 10">
            <a:extLst>
              <a:ext uri="{FF2B5EF4-FFF2-40B4-BE49-F238E27FC236}">
                <a16:creationId xmlns:a16="http://schemas.microsoft.com/office/drawing/2014/main" id="{2476DE9A-5F40-482A-9C59-9D7D6DE21B37}"/>
              </a:ext>
            </a:extLst>
          </p:cNvPr>
          <p:cNvSpPr txBox="1">
            <a:spLocks/>
          </p:cNvSpPr>
          <p:nvPr/>
        </p:nvSpPr>
        <p:spPr>
          <a:xfrm>
            <a:off x="1391623" y="6158785"/>
            <a:ext cx="4053967" cy="61820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chemeClr val="bg1"/>
                </a:solidFill>
                <a:latin typeface="Crimson Text" panose="02000503000000000000" pitchFamily="2" charset="0"/>
              </a:rPr>
              <a:t>Mineral Detection of Dark Matter Meeting </a:t>
            </a:r>
          </a:p>
          <a:p>
            <a:r>
              <a:rPr lang="en-US" sz="1800" dirty="0">
                <a:solidFill>
                  <a:schemeClr val="bg1"/>
                </a:solidFill>
                <a:latin typeface="Crimson Text" panose="02000503000000000000" pitchFamily="2" charset="0"/>
              </a:rPr>
              <a:t>1/13-1/17 2025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AABF2E5-2401-4A58-9490-198E4D8E4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5" y="6119772"/>
            <a:ext cx="1283468" cy="72195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5D43DE6-8D46-43FD-8346-20D59A71E76C}"/>
              </a:ext>
            </a:extLst>
          </p:cNvPr>
          <p:cNvSpPr txBox="1"/>
          <p:nvPr/>
        </p:nvSpPr>
        <p:spPr>
          <a:xfrm>
            <a:off x="108155" y="828465"/>
            <a:ext cx="688047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rimson Text" panose="02000503000000000000" pitchFamily="2" charset="0"/>
              </a:rPr>
              <a:t>Vacancy/Interstitial Diffusion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rimson Text" panose="02000503000000000000" pitchFamily="2" charset="0"/>
              </a:rPr>
              <a:t>Vacancies “hop” by exchanging with atom sites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rimson Text" panose="02000503000000000000" pitchFamily="2" charset="0"/>
              </a:rPr>
              <a:t>Self-interstitials can also “hop” </a:t>
            </a:r>
            <a:r>
              <a:rPr lang="en-US" sz="2400" b="1" dirty="0">
                <a:latin typeface="Crimson Text" panose="02000503000000000000" pitchFamily="2" charset="0"/>
              </a:rPr>
              <a:t>OR </a:t>
            </a:r>
            <a:r>
              <a:rPr lang="en-US" sz="2400" dirty="0">
                <a:latin typeface="Crimson Text" panose="02000503000000000000" pitchFamily="2" charset="0"/>
              </a:rPr>
              <a:t>exchange with nearby sites through </a:t>
            </a:r>
            <a:r>
              <a:rPr lang="en-US" sz="2400" i="1" dirty="0" err="1">
                <a:latin typeface="Crimson Text" panose="02000503000000000000" pitchFamily="2" charset="0"/>
              </a:rPr>
              <a:t>interstitialcy</a:t>
            </a:r>
            <a:r>
              <a:rPr lang="en-US" sz="2400" i="1" dirty="0">
                <a:latin typeface="Crimson Text" panose="02000503000000000000" pitchFamily="2" charset="0"/>
              </a:rPr>
              <a:t> mechanism</a:t>
            </a:r>
            <a:r>
              <a:rPr lang="en-US" sz="2400" dirty="0">
                <a:latin typeface="Crimson Text" panose="02000503000000000000" pitchFamily="2" charset="0"/>
              </a:rPr>
              <a:t> </a:t>
            </a:r>
          </a:p>
          <a:p>
            <a:endParaRPr lang="en-US" sz="2400" b="1" dirty="0">
              <a:latin typeface="Crimson Text" panose="02000503000000000000" pitchFamily="2" charset="0"/>
            </a:endParaRPr>
          </a:p>
          <a:p>
            <a:r>
              <a:rPr lang="en-US" sz="2400" b="1" dirty="0">
                <a:latin typeface="Crimson Text" panose="02000503000000000000" pitchFamily="2" charset="0"/>
              </a:rPr>
              <a:t>Dissociative/Kick-out Mechanisms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rimson Text" panose="02000503000000000000" pitchFamily="2" charset="0"/>
              </a:rPr>
              <a:t>Dopant interstitial forms by escaping a lattice site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rimson Text" panose="02000503000000000000" pitchFamily="2" charset="0"/>
              </a:rPr>
              <a:t>Translates by exchanging with another lattice atom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rimson Text" panose="02000503000000000000" pitchFamily="2" charset="0"/>
              </a:rPr>
              <a:t>New self-interstitial recombines with vacancy</a:t>
            </a:r>
          </a:p>
          <a:p>
            <a:endParaRPr lang="en-US" sz="2400" dirty="0">
              <a:latin typeface="Crimson Text" panose="02000503000000000000" pitchFamily="2" charset="0"/>
            </a:endParaRPr>
          </a:p>
          <a:p>
            <a:r>
              <a:rPr lang="en-US" sz="2400" dirty="0">
                <a:latin typeface="Crimson Text" panose="02000503000000000000" pitchFamily="2" charset="0"/>
              </a:rPr>
              <a:t>Ex: dopant Z in silicon: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722A37-2EA8-4D40-9178-DC51EB1EC6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89" y="4983449"/>
            <a:ext cx="4877733" cy="10103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2C29181-B54D-40CF-A5EA-CA80AA60F3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60" t="60567" r="1698"/>
          <a:stretch/>
        </p:blipFill>
        <p:spPr>
          <a:xfrm>
            <a:off x="7707082" y="3576899"/>
            <a:ext cx="2637067" cy="230032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8A52C16-5851-4678-B1F9-002245CE1C69}"/>
              </a:ext>
            </a:extLst>
          </p:cNvPr>
          <p:cNvGrpSpPr/>
          <p:nvPr/>
        </p:nvGrpSpPr>
        <p:grpSpPr>
          <a:xfrm>
            <a:off x="7819980" y="978864"/>
            <a:ext cx="2759531" cy="2229502"/>
            <a:chOff x="8205106" y="1426352"/>
            <a:chExt cx="2212523" cy="178755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4C11E51-5A10-4D98-AF37-03E5F48EB0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25" t="60567" r="32112"/>
            <a:stretch/>
          </p:blipFill>
          <p:spPr>
            <a:xfrm>
              <a:off x="8907236" y="1426352"/>
              <a:ext cx="1510393" cy="1787559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D25B310-FD0C-4F62-9561-CC9DDC3FE0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835" t="60567" r="1698"/>
            <a:stretch/>
          </p:blipFill>
          <p:spPr>
            <a:xfrm flipH="1">
              <a:off x="8205106" y="1486504"/>
              <a:ext cx="702129" cy="16643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190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0DD1312-A001-4FD5-AE29-FF3AAA28002A}"/>
              </a:ext>
            </a:extLst>
          </p:cNvPr>
          <p:cNvSpPr/>
          <p:nvPr/>
        </p:nvSpPr>
        <p:spPr>
          <a:xfrm>
            <a:off x="0" y="6125496"/>
            <a:ext cx="12192000" cy="73250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rimson Text" panose="02000503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33FE0D-A79C-4AD7-B98D-836046247AD7}"/>
              </a:ext>
            </a:extLst>
          </p:cNvPr>
          <p:cNvSpPr/>
          <p:nvPr/>
        </p:nvSpPr>
        <p:spPr>
          <a:xfrm>
            <a:off x="0" y="0"/>
            <a:ext cx="12192000" cy="73250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50000"/>
                <a:lumOff val="50000"/>
                <a:alpha val="9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rimson Text" panose="02000503000000000000" pitchFamily="2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EACB59-9D96-498C-BDBF-A604F7DE4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9511" y="6309184"/>
            <a:ext cx="1504334" cy="365125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  <a:latin typeface="Crimson Text" panose="02000503000000000000" pitchFamily="2" charset="0"/>
              </a:rPr>
              <a:t>10/18</a:t>
            </a:r>
          </a:p>
        </p:txBody>
      </p:sp>
      <p:sp>
        <p:nvSpPr>
          <p:cNvPr id="8" name="Title 10">
            <a:extLst>
              <a:ext uri="{FF2B5EF4-FFF2-40B4-BE49-F238E27FC236}">
                <a16:creationId xmlns:a16="http://schemas.microsoft.com/office/drawing/2014/main" id="{2200D24E-2B5E-4C1A-B293-3CB596119EAC}"/>
              </a:ext>
            </a:extLst>
          </p:cNvPr>
          <p:cNvSpPr txBox="1">
            <a:spLocks/>
          </p:cNvSpPr>
          <p:nvPr/>
        </p:nvSpPr>
        <p:spPr>
          <a:xfrm>
            <a:off x="254264" y="16278"/>
            <a:ext cx="11683470" cy="77889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dirty="0">
                <a:solidFill>
                  <a:schemeClr val="bg1"/>
                </a:solidFill>
                <a:latin typeface="Crimson Text" panose="02000503000000000000" pitchFamily="2" charset="0"/>
              </a:rPr>
              <a:t>Nudged Elastic Band (computing </a:t>
            </a:r>
            <a:r>
              <a:rPr lang="en-US" sz="3600" i="1" dirty="0">
                <a:solidFill>
                  <a:schemeClr val="bg1"/>
                </a:solidFill>
                <a:latin typeface="Crimson Text" panose="02000503000000000000" pitchFamily="2" charset="0"/>
              </a:rPr>
              <a:t>E</a:t>
            </a:r>
            <a:r>
              <a:rPr lang="en-US" sz="3600" i="1" baseline="-25000" dirty="0">
                <a:solidFill>
                  <a:schemeClr val="bg1"/>
                </a:solidFill>
                <a:latin typeface="Crimson Text" panose="02000503000000000000" pitchFamily="2" charset="0"/>
              </a:rPr>
              <a:t>b</a:t>
            </a:r>
            <a:r>
              <a:rPr lang="en-US" sz="3600" dirty="0">
                <a:solidFill>
                  <a:schemeClr val="bg1"/>
                </a:solidFill>
                <a:latin typeface="Crimson Text" panose="02000503000000000000" pitchFamily="2" charset="0"/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F79201-E520-4264-87B6-89B202C97B23}"/>
              </a:ext>
            </a:extLst>
          </p:cNvPr>
          <p:cNvSpPr txBox="1"/>
          <p:nvPr/>
        </p:nvSpPr>
        <p:spPr>
          <a:xfrm>
            <a:off x="108156" y="828465"/>
            <a:ext cx="38841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rimson Text" panose="02000503000000000000" pitchFamily="2" charset="0"/>
              </a:rPr>
              <a:t>Use atoms-on-springs to connect initial + final states of atom hopping sites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rimson Text" panose="02000503000000000000" pitchFamily="2" charset="0"/>
              </a:rPr>
              <a:t>Compute total energy of each intermediate state</a:t>
            </a:r>
          </a:p>
        </p:txBody>
      </p:sp>
      <p:sp>
        <p:nvSpPr>
          <p:cNvPr id="15" name="Title 10">
            <a:extLst>
              <a:ext uri="{FF2B5EF4-FFF2-40B4-BE49-F238E27FC236}">
                <a16:creationId xmlns:a16="http://schemas.microsoft.com/office/drawing/2014/main" id="{2476DE9A-5F40-482A-9C59-9D7D6DE21B37}"/>
              </a:ext>
            </a:extLst>
          </p:cNvPr>
          <p:cNvSpPr txBox="1">
            <a:spLocks/>
          </p:cNvSpPr>
          <p:nvPr/>
        </p:nvSpPr>
        <p:spPr>
          <a:xfrm>
            <a:off x="1391623" y="6158785"/>
            <a:ext cx="4053967" cy="61820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chemeClr val="bg1"/>
                </a:solidFill>
                <a:latin typeface="Crimson Text" panose="02000503000000000000" pitchFamily="2" charset="0"/>
              </a:rPr>
              <a:t>Mineral Detection of Dark Matter Meeting </a:t>
            </a:r>
          </a:p>
          <a:p>
            <a:r>
              <a:rPr lang="en-US" sz="1800" dirty="0">
                <a:solidFill>
                  <a:schemeClr val="bg1"/>
                </a:solidFill>
                <a:latin typeface="Crimson Text" panose="02000503000000000000" pitchFamily="2" charset="0"/>
              </a:rPr>
              <a:t>1/13-1/17 2025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AABF2E5-2401-4A58-9490-198E4D8E4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5" y="6119772"/>
            <a:ext cx="1283468" cy="7219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3E64499-146D-420B-A666-243CCF6AC73E}"/>
              </a:ext>
            </a:extLst>
          </p:cNvPr>
          <p:cNvSpPr txBox="1"/>
          <p:nvPr/>
        </p:nvSpPr>
        <p:spPr>
          <a:xfrm>
            <a:off x="5992586" y="4927670"/>
            <a:ext cx="59925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Crimson Text" panose="02000503000000000000" pitchFamily="2" charset="0"/>
              </a:rPr>
              <a:t>Nice tool exists for VASP!</a:t>
            </a:r>
          </a:p>
          <a:p>
            <a:r>
              <a:rPr lang="en-US" sz="2400" dirty="0">
                <a:latin typeface="Crimson Text" panose="02000503000000000000" pitchFamily="2" charset="0"/>
              </a:rPr>
              <a:t>https://theory.cm.utexas.edu/vtsttools/neb.html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38C47F6-9548-426B-871B-31E6A0450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406" y="1376942"/>
            <a:ext cx="4676352" cy="318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E964DDC9-17D6-4C6C-9C03-DB349EDEA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343" y="1099333"/>
            <a:ext cx="1937656" cy="193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E212897B-A577-48A9-9913-974ABC627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31" y="3345672"/>
            <a:ext cx="5633355" cy="260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932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0DD1312-A001-4FD5-AE29-FF3AAA28002A}"/>
              </a:ext>
            </a:extLst>
          </p:cNvPr>
          <p:cNvSpPr/>
          <p:nvPr/>
        </p:nvSpPr>
        <p:spPr>
          <a:xfrm>
            <a:off x="0" y="6125496"/>
            <a:ext cx="12192000" cy="73250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rimson Text" panose="02000503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33FE0D-A79C-4AD7-B98D-836046247AD7}"/>
              </a:ext>
            </a:extLst>
          </p:cNvPr>
          <p:cNvSpPr/>
          <p:nvPr/>
        </p:nvSpPr>
        <p:spPr>
          <a:xfrm>
            <a:off x="0" y="0"/>
            <a:ext cx="12192000" cy="73250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50000"/>
                <a:lumOff val="50000"/>
                <a:alpha val="9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rimson Text" panose="02000503000000000000" pitchFamily="2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EACB59-9D96-498C-BDBF-A604F7DE4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9511" y="6309184"/>
            <a:ext cx="1504334" cy="365125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  <a:latin typeface="Crimson Text" panose="02000503000000000000" pitchFamily="2" charset="0"/>
              </a:rPr>
              <a:t>11/18</a:t>
            </a:r>
          </a:p>
        </p:txBody>
      </p:sp>
      <p:sp>
        <p:nvSpPr>
          <p:cNvPr id="8" name="Title 10">
            <a:extLst>
              <a:ext uri="{FF2B5EF4-FFF2-40B4-BE49-F238E27FC236}">
                <a16:creationId xmlns:a16="http://schemas.microsoft.com/office/drawing/2014/main" id="{2200D24E-2B5E-4C1A-B293-3CB596119EAC}"/>
              </a:ext>
            </a:extLst>
          </p:cNvPr>
          <p:cNvSpPr txBox="1">
            <a:spLocks/>
          </p:cNvSpPr>
          <p:nvPr/>
        </p:nvSpPr>
        <p:spPr>
          <a:xfrm>
            <a:off x="254264" y="16278"/>
            <a:ext cx="11683470" cy="77889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dirty="0">
                <a:solidFill>
                  <a:schemeClr val="bg1"/>
                </a:solidFill>
                <a:latin typeface="Crimson Text" panose="02000503000000000000" pitchFamily="2" charset="0"/>
              </a:rPr>
              <a:t>Nudged Elastic Band (computing </a:t>
            </a:r>
            <a:r>
              <a:rPr lang="en-US" sz="3600" i="1" dirty="0">
                <a:solidFill>
                  <a:schemeClr val="bg1"/>
                </a:solidFill>
                <a:latin typeface="Crimson Text" panose="02000503000000000000" pitchFamily="2" charset="0"/>
              </a:rPr>
              <a:t>E</a:t>
            </a:r>
            <a:r>
              <a:rPr lang="en-US" sz="3600" i="1" baseline="-25000" dirty="0">
                <a:solidFill>
                  <a:schemeClr val="bg1"/>
                </a:solidFill>
                <a:latin typeface="Crimson Text" panose="02000503000000000000" pitchFamily="2" charset="0"/>
              </a:rPr>
              <a:t>b</a:t>
            </a:r>
            <a:r>
              <a:rPr lang="en-US" sz="3600" dirty="0">
                <a:solidFill>
                  <a:schemeClr val="bg1"/>
                </a:solidFill>
                <a:latin typeface="Crimson Text" panose="02000503000000000000" pitchFamily="2" charset="0"/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F79201-E520-4264-87B6-89B202C97B23}"/>
              </a:ext>
            </a:extLst>
          </p:cNvPr>
          <p:cNvSpPr txBox="1"/>
          <p:nvPr/>
        </p:nvSpPr>
        <p:spPr>
          <a:xfrm>
            <a:off x="108156" y="828465"/>
            <a:ext cx="11829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rimson Text" panose="02000503000000000000" pitchFamily="2" charset="0"/>
              </a:rPr>
              <a:t>Same idea can be used for any kind of defect transformations. Ex: Silicon G-center transformation from A to B configuration</a:t>
            </a:r>
          </a:p>
        </p:txBody>
      </p:sp>
      <p:sp>
        <p:nvSpPr>
          <p:cNvPr id="15" name="Title 10">
            <a:extLst>
              <a:ext uri="{FF2B5EF4-FFF2-40B4-BE49-F238E27FC236}">
                <a16:creationId xmlns:a16="http://schemas.microsoft.com/office/drawing/2014/main" id="{2476DE9A-5F40-482A-9C59-9D7D6DE21B37}"/>
              </a:ext>
            </a:extLst>
          </p:cNvPr>
          <p:cNvSpPr txBox="1">
            <a:spLocks/>
          </p:cNvSpPr>
          <p:nvPr/>
        </p:nvSpPr>
        <p:spPr>
          <a:xfrm>
            <a:off x="1391623" y="6158785"/>
            <a:ext cx="4053967" cy="61820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chemeClr val="bg1"/>
                </a:solidFill>
                <a:latin typeface="Crimson Text" panose="02000503000000000000" pitchFamily="2" charset="0"/>
              </a:rPr>
              <a:t>Mineral Detection of Dark Matter Meeting </a:t>
            </a:r>
          </a:p>
          <a:p>
            <a:r>
              <a:rPr lang="en-US" sz="1800" dirty="0">
                <a:solidFill>
                  <a:schemeClr val="bg1"/>
                </a:solidFill>
                <a:latin typeface="Crimson Text" panose="02000503000000000000" pitchFamily="2" charset="0"/>
              </a:rPr>
              <a:t>1/13-1/17 2025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AABF2E5-2401-4A58-9490-198E4D8E4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5" y="6119772"/>
            <a:ext cx="1283468" cy="7219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59A4FE8-87AA-4EA3-9C33-27CB667914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858" y="1333055"/>
            <a:ext cx="6675538" cy="46964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A50F3C-C284-45C3-8F66-4B103EC6B81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29"/>
          <a:stretch/>
        </p:blipFill>
        <p:spPr>
          <a:xfrm>
            <a:off x="360403" y="2577045"/>
            <a:ext cx="4501117" cy="228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230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0DD1312-A001-4FD5-AE29-FF3AAA28002A}"/>
              </a:ext>
            </a:extLst>
          </p:cNvPr>
          <p:cNvSpPr/>
          <p:nvPr/>
        </p:nvSpPr>
        <p:spPr>
          <a:xfrm>
            <a:off x="0" y="6125496"/>
            <a:ext cx="12192000" cy="73250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rimson Text" panose="02000503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33FE0D-A79C-4AD7-B98D-836046247AD7}"/>
              </a:ext>
            </a:extLst>
          </p:cNvPr>
          <p:cNvSpPr/>
          <p:nvPr/>
        </p:nvSpPr>
        <p:spPr>
          <a:xfrm>
            <a:off x="0" y="0"/>
            <a:ext cx="12192000" cy="73250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50000"/>
                <a:lumOff val="50000"/>
                <a:alpha val="9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rimson Text" panose="02000503000000000000" pitchFamily="2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EACB59-9D96-498C-BDBF-A604F7DE4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9511" y="6309184"/>
            <a:ext cx="1504334" cy="365125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  <a:latin typeface="Crimson Text" panose="02000503000000000000" pitchFamily="2" charset="0"/>
              </a:rPr>
              <a:t>12/18</a:t>
            </a:r>
          </a:p>
        </p:txBody>
      </p:sp>
      <p:sp>
        <p:nvSpPr>
          <p:cNvPr id="8" name="Title 10">
            <a:extLst>
              <a:ext uri="{FF2B5EF4-FFF2-40B4-BE49-F238E27FC236}">
                <a16:creationId xmlns:a16="http://schemas.microsoft.com/office/drawing/2014/main" id="{2200D24E-2B5E-4C1A-B293-3CB596119EAC}"/>
              </a:ext>
            </a:extLst>
          </p:cNvPr>
          <p:cNvSpPr txBox="1">
            <a:spLocks/>
          </p:cNvSpPr>
          <p:nvPr/>
        </p:nvSpPr>
        <p:spPr>
          <a:xfrm>
            <a:off x="254264" y="16278"/>
            <a:ext cx="11683470" cy="77889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dirty="0">
                <a:solidFill>
                  <a:schemeClr val="bg1"/>
                </a:solidFill>
                <a:latin typeface="Crimson Text" panose="02000503000000000000" pitchFamily="2" charset="0"/>
              </a:rPr>
              <a:t>Molecular Dynamics (Quantum)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F79201-E520-4264-87B6-89B202C97B23}"/>
              </a:ext>
            </a:extLst>
          </p:cNvPr>
          <p:cNvSpPr txBox="1"/>
          <p:nvPr/>
        </p:nvSpPr>
        <p:spPr>
          <a:xfrm>
            <a:off x="108155" y="828465"/>
            <a:ext cx="78275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rimson Text" panose="02000503000000000000" pitchFamily="2" charset="0"/>
              </a:rPr>
              <a:t>What if we don’t know the final state we want to reach?</a:t>
            </a:r>
          </a:p>
          <a:p>
            <a:r>
              <a:rPr lang="en-US" sz="2400" dirty="0">
                <a:latin typeface="Crimson Text" panose="02000503000000000000" pitchFamily="2" charset="0"/>
              </a:rPr>
              <a:t>Can sample nearby configurations using molecular dynamics!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rimson Text" panose="02000503000000000000" pitchFamily="2" charset="0"/>
              </a:rPr>
              <a:t>Initialize Boltzmann distribution of atom velocities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rimson Text" panose="02000503000000000000" pitchFamily="2" charset="0"/>
              </a:rPr>
              <a:t>At each time step (~ fs), converge electronic structure, compute forces, update positions and velocities of atoms</a:t>
            </a:r>
          </a:p>
        </p:txBody>
      </p:sp>
      <p:sp>
        <p:nvSpPr>
          <p:cNvPr id="15" name="Title 10">
            <a:extLst>
              <a:ext uri="{FF2B5EF4-FFF2-40B4-BE49-F238E27FC236}">
                <a16:creationId xmlns:a16="http://schemas.microsoft.com/office/drawing/2014/main" id="{2476DE9A-5F40-482A-9C59-9D7D6DE21B37}"/>
              </a:ext>
            </a:extLst>
          </p:cNvPr>
          <p:cNvSpPr txBox="1">
            <a:spLocks/>
          </p:cNvSpPr>
          <p:nvPr/>
        </p:nvSpPr>
        <p:spPr>
          <a:xfrm>
            <a:off x="1391623" y="6158785"/>
            <a:ext cx="4053967" cy="61820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chemeClr val="bg1"/>
                </a:solidFill>
                <a:latin typeface="Crimson Text" panose="02000503000000000000" pitchFamily="2" charset="0"/>
              </a:rPr>
              <a:t>Mineral Detection of Dark Matter Meeting </a:t>
            </a:r>
          </a:p>
          <a:p>
            <a:r>
              <a:rPr lang="en-US" sz="1800" dirty="0">
                <a:solidFill>
                  <a:schemeClr val="bg1"/>
                </a:solidFill>
                <a:latin typeface="Crimson Text" panose="02000503000000000000" pitchFamily="2" charset="0"/>
              </a:rPr>
              <a:t>1/13-1/17 2025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AABF2E5-2401-4A58-9490-198E4D8E4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5" y="6119772"/>
            <a:ext cx="1283468" cy="7219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D8C0686-1F66-4742-85A7-1816FF297E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" t="6948" r="50915" b="15093"/>
          <a:stretch/>
        </p:blipFill>
        <p:spPr>
          <a:xfrm>
            <a:off x="687819" y="2918478"/>
            <a:ext cx="4088288" cy="304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884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0DD1312-A001-4FD5-AE29-FF3AAA28002A}"/>
              </a:ext>
            </a:extLst>
          </p:cNvPr>
          <p:cNvSpPr/>
          <p:nvPr/>
        </p:nvSpPr>
        <p:spPr>
          <a:xfrm>
            <a:off x="0" y="6125496"/>
            <a:ext cx="12192000" cy="73250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rimson Text" panose="02000503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33FE0D-A79C-4AD7-B98D-836046247AD7}"/>
              </a:ext>
            </a:extLst>
          </p:cNvPr>
          <p:cNvSpPr/>
          <p:nvPr/>
        </p:nvSpPr>
        <p:spPr>
          <a:xfrm>
            <a:off x="0" y="0"/>
            <a:ext cx="12192000" cy="73250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50000"/>
                <a:lumOff val="50000"/>
                <a:alpha val="9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rimson Text" panose="02000503000000000000" pitchFamily="2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EACB59-9D96-498C-BDBF-A604F7DE4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9511" y="6309184"/>
            <a:ext cx="1504334" cy="365125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  <a:latin typeface="Crimson Text" panose="02000503000000000000" pitchFamily="2" charset="0"/>
              </a:rPr>
              <a:t>12/18</a:t>
            </a:r>
          </a:p>
        </p:txBody>
      </p:sp>
      <p:sp>
        <p:nvSpPr>
          <p:cNvPr id="8" name="Title 10">
            <a:extLst>
              <a:ext uri="{FF2B5EF4-FFF2-40B4-BE49-F238E27FC236}">
                <a16:creationId xmlns:a16="http://schemas.microsoft.com/office/drawing/2014/main" id="{2200D24E-2B5E-4C1A-B293-3CB596119EAC}"/>
              </a:ext>
            </a:extLst>
          </p:cNvPr>
          <p:cNvSpPr txBox="1">
            <a:spLocks/>
          </p:cNvSpPr>
          <p:nvPr/>
        </p:nvSpPr>
        <p:spPr>
          <a:xfrm>
            <a:off x="254264" y="16278"/>
            <a:ext cx="11683470" cy="77889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dirty="0">
                <a:solidFill>
                  <a:schemeClr val="bg1"/>
                </a:solidFill>
                <a:latin typeface="Crimson Text" panose="02000503000000000000" pitchFamily="2" charset="0"/>
              </a:rPr>
              <a:t>Molecular Dynamics (Quantum)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F79201-E520-4264-87B6-89B202C97B23}"/>
              </a:ext>
            </a:extLst>
          </p:cNvPr>
          <p:cNvSpPr txBox="1"/>
          <p:nvPr/>
        </p:nvSpPr>
        <p:spPr>
          <a:xfrm>
            <a:off x="108155" y="828465"/>
            <a:ext cx="78275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rimson Text" panose="02000503000000000000" pitchFamily="2" charset="0"/>
              </a:rPr>
              <a:t>What if we don’t know the final state we want to reach?</a:t>
            </a:r>
          </a:p>
          <a:p>
            <a:r>
              <a:rPr lang="en-US" sz="2400" dirty="0">
                <a:latin typeface="Crimson Text" panose="02000503000000000000" pitchFamily="2" charset="0"/>
              </a:rPr>
              <a:t>Can sample nearby configurations using molecular dynamics!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rimson Text" panose="02000503000000000000" pitchFamily="2" charset="0"/>
              </a:rPr>
              <a:t>Initialize Boltzmann distribution of atom velocities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rimson Text" panose="02000503000000000000" pitchFamily="2" charset="0"/>
              </a:rPr>
              <a:t>At each time step (~ fs), converge electronic structure, compute forces, update positions and velocities of atoms</a:t>
            </a:r>
          </a:p>
        </p:txBody>
      </p:sp>
      <p:sp>
        <p:nvSpPr>
          <p:cNvPr id="15" name="Title 10">
            <a:extLst>
              <a:ext uri="{FF2B5EF4-FFF2-40B4-BE49-F238E27FC236}">
                <a16:creationId xmlns:a16="http://schemas.microsoft.com/office/drawing/2014/main" id="{2476DE9A-5F40-482A-9C59-9D7D6DE21B37}"/>
              </a:ext>
            </a:extLst>
          </p:cNvPr>
          <p:cNvSpPr txBox="1">
            <a:spLocks/>
          </p:cNvSpPr>
          <p:nvPr/>
        </p:nvSpPr>
        <p:spPr>
          <a:xfrm>
            <a:off x="1391623" y="6158785"/>
            <a:ext cx="4053967" cy="61820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chemeClr val="bg1"/>
                </a:solidFill>
                <a:latin typeface="Crimson Text" panose="02000503000000000000" pitchFamily="2" charset="0"/>
              </a:rPr>
              <a:t>Mineral Detection of Dark Matter Meeting </a:t>
            </a:r>
          </a:p>
          <a:p>
            <a:r>
              <a:rPr lang="en-US" sz="1800" dirty="0">
                <a:solidFill>
                  <a:schemeClr val="bg1"/>
                </a:solidFill>
                <a:latin typeface="Crimson Text" panose="02000503000000000000" pitchFamily="2" charset="0"/>
              </a:rPr>
              <a:t>1/13-1/17 2025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AABF2E5-2401-4A58-9490-198E4D8E4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5" y="6119772"/>
            <a:ext cx="1283468" cy="7219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D8C0686-1F66-4742-85A7-1816FF297E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" t="6948" r="50915" b="15093"/>
          <a:stretch/>
        </p:blipFill>
        <p:spPr>
          <a:xfrm>
            <a:off x="687819" y="2918478"/>
            <a:ext cx="4088288" cy="304455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BC724AE-8379-4D12-99F6-1C3B97ADFE24}"/>
              </a:ext>
            </a:extLst>
          </p:cNvPr>
          <p:cNvCxnSpPr>
            <a:cxnSpLocks/>
          </p:cNvCxnSpPr>
          <p:nvPr/>
        </p:nvCxnSpPr>
        <p:spPr>
          <a:xfrm flipV="1">
            <a:off x="3337309" y="3725030"/>
            <a:ext cx="611693" cy="428185"/>
          </a:xfrm>
          <a:prstGeom prst="straightConnector1">
            <a:avLst/>
          </a:prstGeom>
          <a:ln w="762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7202D59-EC0C-439E-A4D3-6518A75286FD}"/>
              </a:ext>
            </a:extLst>
          </p:cNvPr>
          <p:cNvCxnSpPr>
            <a:cxnSpLocks/>
          </p:cNvCxnSpPr>
          <p:nvPr/>
        </p:nvCxnSpPr>
        <p:spPr>
          <a:xfrm flipH="1" flipV="1">
            <a:off x="950295" y="3451207"/>
            <a:ext cx="882655" cy="659697"/>
          </a:xfrm>
          <a:prstGeom prst="straightConnector1">
            <a:avLst/>
          </a:prstGeom>
          <a:ln w="762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E7A26F5-636A-4817-8A4F-D71307E1600A}"/>
              </a:ext>
            </a:extLst>
          </p:cNvPr>
          <p:cNvCxnSpPr>
            <a:cxnSpLocks/>
          </p:cNvCxnSpPr>
          <p:nvPr/>
        </p:nvCxnSpPr>
        <p:spPr>
          <a:xfrm>
            <a:off x="2682067" y="4315683"/>
            <a:ext cx="655242" cy="532810"/>
          </a:xfrm>
          <a:prstGeom prst="straightConnector1">
            <a:avLst/>
          </a:prstGeom>
          <a:ln w="762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C9C904F-9FBB-4408-8731-B93972742B00}"/>
              </a:ext>
            </a:extLst>
          </p:cNvPr>
          <p:cNvCxnSpPr>
            <a:cxnSpLocks/>
          </p:cNvCxnSpPr>
          <p:nvPr/>
        </p:nvCxnSpPr>
        <p:spPr>
          <a:xfrm flipH="1">
            <a:off x="1657978" y="4679119"/>
            <a:ext cx="931555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EC3C5E8-A30A-4FC6-891F-6D307F18FCAA}"/>
              </a:ext>
            </a:extLst>
          </p:cNvPr>
          <p:cNvCxnSpPr>
            <a:cxnSpLocks/>
          </p:cNvCxnSpPr>
          <p:nvPr/>
        </p:nvCxnSpPr>
        <p:spPr>
          <a:xfrm>
            <a:off x="2700594" y="5143634"/>
            <a:ext cx="866571" cy="589635"/>
          </a:xfrm>
          <a:prstGeom prst="straightConnector1">
            <a:avLst/>
          </a:prstGeom>
          <a:ln w="762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F3AA5C4-2DE7-4F61-9206-F92C09759DCD}"/>
              </a:ext>
            </a:extLst>
          </p:cNvPr>
          <p:cNvCxnSpPr>
            <a:cxnSpLocks/>
          </p:cNvCxnSpPr>
          <p:nvPr/>
        </p:nvCxnSpPr>
        <p:spPr>
          <a:xfrm flipV="1">
            <a:off x="1521797" y="4848493"/>
            <a:ext cx="1067736" cy="179015"/>
          </a:xfrm>
          <a:prstGeom prst="straightConnector1">
            <a:avLst/>
          </a:prstGeom>
          <a:ln w="762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9808B30E-35B7-4004-BE14-E2962A1073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903" y="894971"/>
            <a:ext cx="3517765" cy="51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83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0DD1312-A001-4FD5-AE29-FF3AAA28002A}"/>
              </a:ext>
            </a:extLst>
          </p:cNvPr>
          <p:cNvSpPr/>
          <p:nvPr/>
        </p:nvSpPr>
        <p:spPr>
          <a:xfrm>
            <a:off x="0" y="6125496"/>
            <a:ext cx="12192000" cy="73250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rimson Text" panose="02000503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33FE0D-A79C-4AD7-B98D-836046247AD7}"/>
              </a:ext>
            </a:extLst>
          </p:cNvPr>
          <p:cNvSpPr/>
          <p:nvPr/>
        </p:nvSpPr>
        <p:spPr>
          <a:xfrm>
            <a:off x="0" y="0"/>
            <a:ext cx="12192000" cy="73250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50000"/>
                <a:lumOff val="50000"/>
                <a:alpha val="9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rimson Text" panose="02000503000000000000" pitchFamily="2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EACB59-9D96-498C-BDBF-A604F7DE4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9511" y="6309184"/>
            <a:ext cx="1504334" cy="365125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  <a:latin typeface="Crimson Text" panose="02000503000000000000" pitchFamily="2" charset="0"/>
              </a:rPr>
              <a:t>13/18</a:t>
            </a:r>
          </a:p>
        </p:txBody>
      </p:sp>
      <p:sp>
        <p:nvSpPr>
          <p:cNvPr id="8" name="Title 10">
            <a:extLst>
              <a:ext uri="{FF2B5EF4-FFF2-40B4-BE49-F238E27FC236}">
                <a16:creationId xmlns:a16="http://schemas.microsoft.com/office/drawing/2014/main" id="{2200D24E-2B5E-4C1A-B293-3CB596119EAC}"/>
              </a:ext>
            </a:extLst>
          </p:cNvPr>
          <p:cNvSpPr txBox="1">
            <a:spLocks/>
          </p:cNvSpPr>
          <p:nvPr/>
        </p:nvSpPr>
        <p:spPr>
          <a:xfrm>
            <a:off x="254264" y="16278"/>
            <a:ext cx="11683470" cy="77889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dirty="0">
                <a:solidFill>
                  <a:schemeClr val="bg1"/>
                </a:solidFill>
                <a:latin typeface="Crimson Text" panose="02000503000000000000" pitchFamily="2" charset="0"/>
              </a:rPr>
              <a:t>Molecular Dynamics (Semi-classical)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F79201-E520-4264-87B6-89B202C97B23}"/>
              </a:ext>
            </a:extLst>
          </p:cNvPr>
          <p:cNvSpPr txBox="1"/>
          <p:nvPr/>
        </p:nvSpPr>
        <p:spPr>
          <a:xfrm>
            <a:off x="108155" y="828465"/>
            <a:ext cx="44553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rimson Text" panose="02000503000000000000" pitchFamily="2" charset="0"/>
              </a:rPr>
              <a:t>If we don’t compute electronic structure at each step, just use effective potential, can simulate many more atoms</a:t>
            </a:r>
          </a:p>
          <a:p>
            <a:r>
              <a:rPr lang="en-US" sz="2400" dirty="0">
                <a:latin typeface="Crimson Text" panose="02000503000000000000" pitchFamily="2" charset="0"/>
              </a:rPr>
              <a:t>Ex: Damage tracks Au in diamond</a:t>
            </a:r>
          </a:p>
        </p:txBody>
      </p:sp>
      <p:sp>
        <p:nvSpPr>
          <p:cNvPr id="15" name="Title 10">
            <a:extLst>
              <a:ext uri="{FF2B5EF4-FFF2-40B4-BE49-F238E27FC236}">
                <a16:creationId xmlns:a16="http://schemas.microsoft.com/office/drawing/2014/main" id="{2476DE9A-5F40-482A-9C59-9D7D6DE21B37}"/>
              </a:ext>
            </a:extLst>
          </p:cNvPr>
          <p:cNvSpPr txBox="1">
            <a:spLocks/>
          </p:cNvSpPr>
          <p:nvPr/>
        </p:nvSpPr>
        <p:spPr>
          <a:xfrm>
            <a:off x="1391623" y="6158785"/>
            <a:ext cx="4053967" cy="61820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chemeClr val="bg1"/>
                </a:solidFill>
                <a:latin typeface="Crimson Text" panose="02000503000000000000" pitchFamily="2" charset="0"/>
              </a:rPr>
              <a:t>Mineral Detection of Dark Matter Meeting </a:t>
            </a:r>
          </a:p>
          <a:p>
            <a:r>
              <a:rPr lang="en-US" sz="1800" dirty="0">
                <a:solidFill>
                  <a:schemeClr val="bg1"/>
                </a:solidFill>
                <a:latin typeface="Crimson Text" panose="02000503000000000000" pitchFamily="2" charset="0"/>
              </a:rPr>
              <a:t>1/13-1/17 2025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AABF2E5-2401-4A58-9490-198E4D8E4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5" y="6119772"/>
            <a:ext cx="1283468" cy="7219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9A2C71-4C0C-4B10-A79D-A0E8732652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241" y="1255063"/>
            <a:ext cx="7330759" cy="46867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11ECA1-A170-4056-BE0B-F41EF6875E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11" y="2694229"/>
            <a:ext cx="3995740" cy="326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72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0DD1312-A001-4FD5-AE29-FF3AAA28002A}"/>
              </a:ext>
            </a:extLst>
          </p:cNvPr>
          <p:cNvSpPr/>
          <p:nvPr/>
        </p:nvSpPr>
        <p:spPr>
          <a:xfrm>
            <a:off x="0" y="6125496"/>
            <a:ext cx="12192000" cy="73250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rimson Text" panose="02000503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33FE0D-A79C-4AD7-B98D-836046247AD7}"/>
              </a:ext>
            </a:extLst>
          </p:cNvPr>
          <p:cNvSpPr/>
          <p:nvPr/>
        </p:nvSpPr>
        <p:spPr>
          <a:xfrm>
            <a:off x="0" y="0"/>
            <a:ext cx="12192000" cy="73250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50000"/>
                <a:lumOff val="50000"/>
                <a:alpha val="9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rimson Text" panose="02000503000000000000" pitchFamily="2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EACB59-9D96-498C-BDBF-A604F7DE4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9511" y="6309184"/>
            <a:ext cx="1504334" cy="365125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  <a:latin typeface="Crimson Text" panose="02000503000000000000" pitchFamily="2" charset="0"/>
              </a:rPr>
              <a:t>14/18</a:t>
            </a:r>
          </a:p>
        </p:txBody>
      </p:sp>
      <p:sp>
        <p:nvSpPr>
          <p:cNvPr id="8" name="Title 10">
            <a:extLst>
              <a:ext uri="{FF2B5EF4-FFF2-40B4-BE49-F238E27FC236}">
                <a16:creationId xmlns:a16="http://schemas.microsoft.com/office/drawing/2014/main" id="{2200D24E-2B5E-4C1A-B293-3CB596119EAC}"/>
              </a:ext>
            </a:extLst>
          </p:cNvPr>
          <p:cNvSpPr txBox="1">
            <a:spLocks/>
          </p:cNvSpPr>
          <p:nvPr/>
        </p:nvSpPr>
        <p:spPr>
          <a:xfrm>
            <a:off x="254264" y="16278"/>
            <a:ext cx="11683470" cy="77889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dirty="0">
                <a:solidFill>
                  <a:schemeClr val="bg1"/>
                </a:solidFill>
                <a:latin typeface="Crimson Text" panose="02000503000000000000" pitchFamily="2" charset="0"/>
              </a:rPr>
              <a:t>Binary Collision Approximation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F79201-E520-4264-87B6-89B202C97B23}"/>
              </a:ext>
            </a:extLst>
          </p:cNvPr>
          <p:cNvSpPr txBox="1"/>
          <p:nvPr/>
        </p:nvSpPr>
        <p:spPr>
          <a:xfrm>
            <a:off x="8045086" y="4530774"/>
            <a:ext cx="2652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rimson Text" panose="02000503000000000000" pitchFamily="2" charset="0"/>
              </a:rPr>
              <a:t>Shift to COM frame</a:t>
            </a:r>
          </a:p>
        </p:txBody>
      </p:sp>
      <p:sp>
        <p:nvSpPr>
          <p:cNvPr id="15" name="Title 10">
            <a:extLst>
              <a:ext uri="{FF2B5EF4-FFF2-40B4-BE49-F238E27FC236}">
                <a16:creationId xmlns:a16="http://schemas.microsoft.com/office/drawing/2014/main" id="{2476DE9A-5F40-482A-9C59-9D7D6DE21B37}"/>
              </a:ext>
            </a:extLst>
          </p:cNvPr>
          <p:cNvSpPr txBox="1">
            <a:spLocks/>
          </p:cNvSpPr>
          <p:nvPr/>
        </p:nvSpPr>
        <p:spPr>
          <a:xfrm>
            <a:off x="1391623" y="6158785"/>
            <a:ext cx="4053967" cy="61820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chemeClr val="bg1"/>
                </a:solidFill>
                <a:latin typeface="Crimson Text" panose="02000503000000000000" pitchFamily="2" charset="0"/>
              </a:rPr>
              <a:t>Mineral Detection of Dark Matter Meeting </a:t>
            </a:r>
          </a:p>
          <a:p>
            <a:r>
              <a:rPr lang="en-US" sz="1800" dirty="0">
                <a:solidFill>
                  <a:schemeClr val="bg1"/>
                </a:solidFill>
                <a:latin typeface="Crimson Text" panose="02000503000000000000" pitchFamily="2" charset="0"/>
              </a:rPr>
              <a:t>1/13-1/17 2025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AABF2E5-2401-4A58-9490-198E4D8E4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5" y="6119772"/>
            <a:ext cx="1283468" cy="721950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87B1C077-2C0B-4777-A985-DEBD001DD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283" y="845804"/>
            <a:ext cx="7554288" cy="321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1B1A603-36FD-4EE9-9406-33BFEDDF644D}"/>
              </a:ext>
            </a:extLst>
          </p:cNvPr>
          <p:cNvSpPr txBox="1"/>
          <p:nvPr/>
        </p:nvSpPr>
        <p:spPr>
          <a:xfrm>
            <a:off x="416921" y="3921528"/>
            <a:ext cx="2652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rimson Text" panose="02000503000000000000" pitchFamily="2" charset="0"/>
              </a:rPr>
              <a:t>Classical Collision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E35697-C3C3-4EED-8E00-FE20824E8F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979" y="5216792"/>
            <a:ext cx="2626643" cy="7962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11EFC2-37A7-4C88-8AE6-C4E2C9CF0E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92" y="4402420"/>
            <a:ext cx="3359363" cy="6272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528038E-67AC-4D07-805C-0D2105CECB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81" y="5130325"/>
            <a:ext cx="4309425" cy="29211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C219CED-1A35-4A4C-950B-010D90C461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43" y="5570464"/>
            <a:ext cx="3748763" cy="29797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F7F2FED-D1F4-4B5C-AAE3-279CE8E587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358" y="5216792"/>
            <a:ext cx="2303726" cy="79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42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EB653-1EEE-0B1B-C462-E56D53C99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824" y="0"/>
            <a:ext cx="10515600" cy="1325563"/>
          </a:xfrm>
        </p:spPr>
        <p:txBody>
          <a:bodyPr/>
          <a:lstStyle/>
          <a:p>
            <a:r>
              <a:rPr lang="en-US" dirty="0">
                <a:latin typeface="Crimson Text" panose="02000503000000000000" pitchFamily="2" charset="0"/>
              </a:rPr>
              <a:t>Outline</a:t>
            </a:r>
          </a:p>
        </p:txBody>
      </p:sp>
      <p:graphicFrame>
        <p:nvGraphicFramePr>
          <p:cNvPr id="7" name="TextBox 2">
            <a:extLst>
              <a:ext uri="{FF2B5EF4-FFF2-40B4-BE49-F238E27FC236}">
                <a16:creationId xmlns:a16="http://schemas.microsoft.com/office/drawing/2014/main" id="{349AE8AC-8AC4-F890-939E-26DFEE7180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909403"/>
              </p:ext>
            </p:extLst>
          </p:nvPr>
        </p:nvGraphicFramePr>
        <p:xfrm>
          <a:off x="756312" y="1022556"/>
          <a:ext cx="10069003" cy="5432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0373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0DD1312-A001-4FD5-AE29-FF3AAA28002A}"/>
              </a:ext>
            </a:extLst>
          </p:cNvPr>
          <p:cNvSpPr/>
          <p:nvPr/>
        </p:nvSpPr>
        <p:spPr>
          <a:xfrm>
            <a:off x="0" y="6125496"/>
            <a:ext cx="12192000" cy="73250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rimson Text" panose="02000503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33FE0D-A79C-4AD7-B98D-836046247AD7}"/>
              </a:ext>
            </a:extLst>
          </p:cNvPr>
          <p:cNvSpPr/>
          <p:nvPr/>
        </p:nvSpPr>
        <p:spPr>
          <a:xfrm>
            <a:off x="0" y="0"/>
            <a:ext cx="12192000" cy="73250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50000"/>
                <a:lumOff val="50000"/>
                <a:alpha val="9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rimson Text" panose="02000503000000000000" pitchFamily="2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EACB59-9D96-498C-BDBF-A604F7DE4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9511" y="6309184"/>
            <a:ext cx="1504334" cy="365125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  <a:latin typeface="Crimson Text" panose="02000503000000000000" pitchFamily="2" charset="0"/>
              </a:rPr>
              <a:t>15/18</a:t>
            </a:r>
          </a:p>
        </p:txBody>
      </p:sp>
      <p:sp>
        <p:nvSpPr>
          <p:cNvPr id="8" name="Title 10">
            <a:extLst>
              <a:ext uri="{FF2B5EF4-FFF2-40B4-BE49-F238E27FC236}">
                <a16:creationId xmlns:a16="http://schemas.microsoft.com/office/drawing/2014/main" id="{2200D24E-2B5E-4C1A-B293-3CB596119EAC}"/>
              </a:ext>
            </a:extLst>
          </p:cNvPr>
          <p:cNvSpPr txBox="1">
            <a:spLocks/>
          </p:cNvSpPr>
          <p:nvPr/>
        </p:nvSpPr>
        <p:spPr>
          <a:xfrm>
            <a:off x="254264" y="16278"/>
            <a:ext cx="11683470" cy="77889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dirty="0">
                <a:solidFill>
                  <a:schemeClr val="bg1"/>
                </a:solidFill>
                <a:latin typeface="Crimson Text" panose="02000503000000000000" pitchFamily="2" charset="0"/>
              </a:rPr>
              <a:t>Binary Collision Approximation</a:t>
            </a:r>
          </a:p>
        </p:txBody>
      </p:sp>
      <p:sp>
        <p:nvSpPr>
          <p:cNvPr id="15" name="Title 10">
            <a:extLst>
              <a:ext uri="{FF2B5EF4-FFF2-40B4-BE49-F238E27FC236}">
                <a16:creationId xmlns:a16="http://schemas.microsoft.com/office/drawing/2014/main" id="{2476DE9A-5F40-482A-9C59-9D7D6DE21B37}"/>
              </a:ext>
            </a:extLst>
          </p:cNvPr>
          <p:cNvSpPr txBox="1">
            <a:spLocks/>
          </p:cNvSpPr>
          <p:nvPr/>
        </p:nvSpPr>
        <p:spPr>
          <a:xfrm>
            <a:off x="1391623" y="6158785"/>
            <a:ext cx="4053967" cy="61820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chemeClr val="bg1"/>
                </a:solidFill>
                <a:latin typeface="Crimson Text" panose="02000503000000000000" pitchFamily="2" charset="0"/>
              </a:rPr>
              <a:t>Mineral Detection of Dark Matter Meeting </a:t>
            </a:r>
          </a:p>
          <a:p>
            <a:r>
              <a:rPr lang="en-US" sz="1800" dirty="0">
                <a:solidFill>
                  <a:schemeClr val="bg1"/>
                </a:solidFill>
                <a:latin typeface="Crimson Text" panose="02000503000000000000" pitchFamily="2" charset="0"/>
              </a:rPr>
              <a:t>1/13-1/17 2025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AABF2E5-2401-4A58-9490-198E4D8E4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5" y="6119772"/>
            <a:ext cx="1283468" cy="721950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87B1C077-2C0B-4777-A985-DEBD001DD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283" y="845804"/>
            <a:ext cx="7554288" cy="321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1B1A603-36FD-4EE9-9406-33BFEDDF644D}"/>
              </a:ext>
            </a:extLst>
          </p:cNvPr>
          <p:cNvSpPr txBox="1"/>
          <p:nvPr/>
        </p:nvSpPr>
        <p:spPr>
          <a:xfrm>
            <a:off x="327114" y="3888984"/>
            <a:ext cx="3322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rimson Text" panose="02000503000000000000" pitchFamily="2" charset="0"/>
              </a:rPr>
              <a:t>Scattering Angle Integral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58CBF4-1391-4DD8-B3E9-89CCF07450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126" y="5251470"/>
            <a:ext cx="3705750" cy="6699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D4E2757-BFB6-4FC6-8D71-C904B78A84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07" y="4670138"/>
            <a:ext cx="4774936" cy="60059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C04C5CE-2B89-4F8F-82BC-D758225BA7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486" y="4358474"/>
            <a:ext cx="2917914" cy="688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4E1766C-7DEC-4869-9B2F-B2F2A91D39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571" y="4552423"/>
            <a:ext cx="1982907" cy="30105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EE62E57-6F89-4F56-89FA-8B9071A8D794}"/>
              </a:ext>
            </a:extLst>
          </p:cNvPr>
          <p:cNvSpPr txBox="1"/>
          <p:nvPr/>
        </p:nvSpPr>
        <p:spPr>
          <a:xfrm>
            <a:off x="9253400" y="3430539"/>
            <a:ext cx="2652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rimson Text" panose="02000503000000000000" pitchFamily="2" charset="0"/>
              </a:rPr>
              <a:t>Recover Deflection Angles and </a:t>
            </a:r>
          </a:p>
        </p:txBody>
      </p:sp>
    </p:spTree>
    <p:extLst>
      <p:ext uri="{BB962C8B-B14F-4D97-AF65-F5344CB8AC3E}">
        <p14:creationId xmlns:p14="http://schemas.microsoft.com/office/powerpoint/2010/main" val="12122094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0DD1312-A001-4FD5-AE29-FF3AAA28002A}"/>
              </a:ext>
            </a:extLst>
          </p:cNvPr>
          <p:cNvSpPr/>
          <p:nvPr/>
        </p:nvSpPr>
        <p:spPr>
          <a:xfrm>
            <a:off x="0" y="6125496"/>
            <a:ext cx="12192000" cy="73250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rimson Text" panose="02000503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33FE0D-A79C-4AD7-B98D-836046247AD7}"/>
              </a:ext>
            </a:extLst>
          </p:cNvPr>
          <p:cNvSpPr/>
          <p:nvPr/>
        </p:nvSpPr>
        <p:spPr>
          <a:xfrm>
            <a:off x="0" y="0"/>
            <a:ext cx="12192000" cy="73250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50000"/>
                <a:lumOff val="50000"/>
                <a:alpha val="9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rimson Text" panose="02000503000000000000" pitchFamily="2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EACB59-9D96-498C-BDBF-A604F7DE4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9511" y="6309184"/>
            <a:ext cx="1504334" cy="365125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  <a:latin typeface="Crimson Text" panose="02000503000000000000" pitchFamily="2" charset="0"/>
              </a:rPr>
              <a:t>16/18</a:t>
            </a:r>
          </a:p>
        </p:txBody>
      </p:sp>
      <p:sp>
        <p:nvSpPr>
          <p:cNvPr id="8" name="Title 10">
            <a:extLst>
              <a:ext uri="{FF2B5EF4-FFF2-40B4-BE49-F238E27FC236}">
                <a16:creationId xmlns:a16="http://schemas.microsoft.com/office/drawing/2014/main" id="{2200D24E-2B5E-4C1A-B293-3CB596119EAC}"/>
              </a:ext>
            </a:extLst>
          </p:cNvPr>
          <p:cNvSpPr txBox="1">
            <a:spLocks/>
          </p:cNvSpPr>
          <p:nvPr/>
        </p:nvSpPr>
        <p:spPr>
          <a:xfrm>
            <a:off x="254264" y="16278"/>
            <a:ext cx="11683470" cy="77889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dirty="0">
                <a:solidFill>
                  <a:schemeClr val="bg1"/>
                </a:solidFill>
                <a:latin typeface="Crimson Text" panose="02000503000000000000" pitchFamily="2" charset="0"/>
              </a:rPr>
              <a:t>Binary Collision Approximation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F79201-E520-4264-87B6-89B202C97B23}"/>
              </a:ext>
            </a:extLst>
          </p:cNvPr>
          <p:cNvSpPr txBox="1"/>
          <p:nvPr/>
        </p:nvSpPr>
        <p:spPr>
          <a:xfrm>
            <a:off x="6845214" y="5386371"/>
            <a:ext cx="4047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0" dirty="0">
                <a:solidFill>
                  <a:srgbClr val="000000"/>
                </a:solidFill>
                <a:effectLst/>
                <a:latin typeface="Crimson Text" panose="02000503000000000000" pitchFamily="2" charset="0"/>
              </a:rPr>
              <a:t>Ziegler,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rimson Text" panose="02000503000000000000" pitchFamily="2" charset="0"/>
              </a:rPr>
              <a:t>Biersack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rimson Text" panose="02000503000000000000" pitchFamily="2" charset="0"/>
              </a:rPr>
              <a:t>, and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rimson Text" panose="02000503000000000000" pitchFamily="2" charset="0"/>
              </a:rPr>
              <a:t>Littmark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rimson Text" panose="02000503000000000000" pitchFamily="2" charset="0"/>
              </a:rPr>
              <a:t> (1996)</a:t>
            </a:r>
            <a:endParaRPr lang="en-US" sz="2000" dirty="0">
              <a:latin typeface="Crimson Text" panose="02000503000000000000" pitchFamily="2" charset="0"/>
            </a:endParaRPr>
          </a:p>
        </p:txBody>
      </p:sp>
      <p:sp>
        <p:nvSpPr>
          <p:cNvPr id="15" name="Title 10">
            <a:extLst>
              <a:ext uri="{FF2B5EF4-FFF2-40B4-BE49-F238E27FC236}">
                <a16:creationId xmlns:a16="http://schemas.microsoft.com/office/drawing/2014/main" id="{2476DE9A-5F40-482A-9C59-9D7D6DE21B37}"/>
              </a:ext>
            </a:extLst>
          </p:cNvPr>
          <p:cNvSpPr txBox="1">
            <a:spLocks/>
          </p:cNvSpPr>
          <p:nvPr/>
        </p:nvSpPr>
        <p:spPr>
          <a:xfrm>
            <a:off x="1391623" y="6158785"/>
            <a:ext cx="4053967" cy="61820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chemeClr val="bg1"/>
                </a:solidFill>
                <a:latin typeface="Crimson Text" panose="02000503000000000000" pitchFamily="2" charset="0"/>
              </a:rPr>
              <a:t>Mineral Detection of Dark Matter Meeting </a:t>
            </a:r>
          </a:p>
          <a:p>
            <a:r>
              <a:rPr lang="en-US" sz="1800" dirty="0">
                <a:solidFill>
                  <a:schemeClr val="bg1"/>
                </a:solidFill>
                <a:latin typeface="Crimson Text" panose="02000503000000000000" pitchFamily="2" charset="0"/>
              </a:rPr>
              <a:t>1/13-1/17 2025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AABF2E5-2401-4A58-9490-198E4D8E4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5" y="6119772"/>
            <a:ext cx="1283468" cy="72195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98253A1-78E9-47D0-88B4-51D985A2C463}"/>
              </a:ext>
            </a:extLst>
          </p:cNvPr>
          <p:cNvGrpSpPr/>
          <p:nvPr/>
        </p:nvGrpSpPr>
        <p:grpSpPr>
          <a:xfrm>
            <a:off x="6902035" y="4529306"/>
            <a:ext cx="3800475" cy="447675"/>
            <a:chOff x="4129088" y="3205163"/>
            <a:chExt cx="3800475" cy="447675"/>
          </a:xfrm>
        </p:grpSpPr>
        <p:pic>
          <p:nvPicPr>
            <p:cNvPr id="3074" name="Picture 2">
              <a:extLst>
                <a:ext uri="{FF2B5EF4-FFF2-40B4-BE49-F238E27FC236}">
                  <a16:creationId xmlns:a16="http://schemas.microsoft.com/office/drawing/2014/main" id="{C4D4D7CA-92CF-4EEE-976C-C0F969ED64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2438" y="3205163"/>
              <a:ext cx="3667125" cy="447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>
              <a:extLst>
                <a:ext uri="{FF2B5EF4-FFF2-40B4-BE49-F238E27FC236}">
                  <a16:creationId xmlns:a16="http://schemas.microsoft.com/office/drawing/2014/main" id="{05422886-3BDC-443E-AC2E-FDC1DBB565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9088" y="3278500"/>
              <a:ext cx="133350" cy="295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C2A9F32-2965-4AB0-AF6E-8D3E59FE862C}"/>
              </a:ext>
            </a:extLst>
          </p:cNvPr>
          <p:cNvGrpSpPr/>
          <p:nvPr/>
        </p:nvGrpSpPr>
        <p:grpSpPr>
          <a:xfrm>
            <a:off x="6126427" y="4124542"/>
            <a:ext cx="5572125" cy="371475"/>
            <a:chOff x="1600200" y="3519213"/>
            <a:chExt cx="5572125" cy="371475"/>
          </a:xfrm>
        </p:grpSpPr>
        <p:pic>
          <p:nvPicPr>
            <p:cNvPr id="3078" name="Picture 6">
              <a:extLst>
                <a:ext uri="{FF2B5EF4-FFF2-40B4-BE49-F238E27FC236}">
                  <a16:creationId xmlns:a16="http://schemas.microsoft.com/office/drawing/2014/main" id="{8F3695DD-B169-4DB9-A61B-6CD465165A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3543026"/>
              <a:ext cx="390525" cy="323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0" name="Picture 8">
              <a:extLst>
                <a:ext uri="{FF2B5EF4-FFF2-40B4-BE49-F238E27FC236}">
                  <a16:creationId xmlns:a16="http://schemas.microsoft.com/office/drawing/2014/main" id="{11CD7435-8E31-49E6-A73E-3A3059B5BE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0725" y="3519213"/>
              <a:ext cx="5181600" cy="371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82" name="Picture 10">
            <a:extLst>
              <a:ext uri="{FF2B5EF4-FFF2-40B4-BE49-F238E27FC236}">
                <a16:creationId xmlns:a16="http://schemas.microsoft.com/office/drawing/2014/main" id="{EF596AEE-6834-4628-BAA5-09D427556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083" y="819514"/>
            <a:ext cx="4425725" cy="310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2EAEA32-A49D-4E90-975B-B5A750BDAC08}"/>
              </a:ext>
            </a:extLst>
          </p:cNvPr>
          <p:cNvSpPr txBox="1"/>
          <p:nvPr/>
        </p:nvSpPr>
        <p:spPr>
          <a:xfrm>
            <a:off x="254264" y="903358"/>
            <a:ext cx="47667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rimson Text" panose="02000503000000000000" pitchFamily="2" charset="0"/>
              </a:rPr>
              <a:t>How to handle the potential, </a:t>
            </a:r>
            <a:r>
              <a:rPr lang="en-US" sz="2400" i="1" dirty="0">
                <a:latin typeface="Crimson Text" panose="02000503000000000000" pitchFamily="2" charset="0"/>
              </a:rPr>
              <a:t>V(r)</a:t>
            </a:r>
            <a:r>
              <a:rPr lang="en-US" sz="2400" dirty="0">
                <a:latin typeface="Crimson Text" panose="02000503000000000000" pitchFamily="2" charset="0"/>
              </a:rPr>
              <a:t> ?</a:t>
            </a:r>
          </a:p>
          <a:p>
            <a:r>
              <a:rPr lang="en-US" sz="2400" dirty="0">
                <a:latin typeface="Crimson Text" panose="02000503000000000000" pitchFamily="2" charset="0"/>
              </a:rPr>
              <a:t>Coulomb interaction w/ screening</a:t>
            </a:r>
          </a:p>
          <a:p>
            <a:endParaRPr lang="en-US" sz="2400" dirty="0">
              <a:latin typeface="Crimson Text" panose="02000503000000000000" pitchFamily="2" charset="0"/>
            </a:endParaRPr>
          </a:p>
          <a:p>
            <a:endParaRPr lang="en-US" sz="2400" dirty="0">
              <a:latin typeface="Crimson Text" panose="02000503000000000000" pitchFamily="2" charset="0"/>
            </a:endParaRPr>
          </a:p>
          <a:p>
            <a:endParaRPr lang="en-US" sz="2400" dirty="0">
              <a:latin typeface="Crimson Text" panose="02000503000000000000" pitchFamily="2" charset="0"/>
            </a:endParaRPr>
          </a:p>
          <a:p>
            <a:endParaRPr lang="en-US" sz="2400" dirty="0">
              <a:latin typeface="Crimson Text" panose="02000503000000000000" pitchFamily="2" charset="0"/>
            </a:endParaRPr>
          </a:p>
          <a:p>
            <a:r>
              <a:rPr lang="en-US" sz="2400" dirty="0">
                <a:latin typeface="Crimson Text" panose="02000503000000000000" pitchFamily="2" charset="0"/>
              </a:rPr>
              <a:t>Ziegler </a:t>
            </a:r>
            <a:r>
              <a:rPr lang="en-US" sz="2400" i="1" dirty="0">
                <a:latin typeface="Crimson Text" panose="02000503000000000000" pitchFamily="2" charset="0"/>
              </a:rPr>
              <a:t>et al.</a:t>
            </a:r>
            <a:r>
              <a:rPr lang="en-US" sz="2400" dirty="0">
                <a:latin typeface="Crimson Text" panose="02000503000000000000" pitchFamily="2" charset="0"/>
              </a:rPr>
              <a:t> derive a “universal screening” based on exact calculations for 522 atom pair potentials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377FF7-C59A-408F-B9FA-58A0C913A4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07" y="1693052"/>
            <a:ext cx="4739998" cy="133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6347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0DD1312-A001-4FD5-AE29-FF3AAA28002A}"/>
              </a:ext>
            </a:extLst>
          </p:cNvPr>
          <p:cNvSpPr/>
          <p:nvPr/>
        </p:nvSpPr>
        <p:spPr>
          <a:xfrm>
            <a:off x="0" y="6125496"/>
            <a:ext cx="12192000" cy="73250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rimson Text" panose="02000503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33FE0D-A79C-4AD7-B98D-836046247AD7}"/>
              </a:ext>
            </a:extLst>
          </p:cNvPr>
          <p:cNvSpPr/>
          <p:nvPr/>
        </p:nvSpPr>
        <p:spPr>
          <a:xfrm>
            <a:off x="0" y="0"/>
            <a:ext cx="12192000" cy="73250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50000"/>
                <a:lumOff val="50000"/>
                <a:alpha val="9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rimson Text" panose="02000503000000000000" pitchFamily="2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EACB59-9D96-498C-BDBF-A604F7DE4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9511" y="6309184"/>
            <a:ext cx="1504334" cy="365125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  <a:latin typeface="Crimson Text" panose="02000503000000000000" pitchFamily="2" charset="0"/>
              </a:rPr>
              <a:t>17/18</a:t>
            </a:r>
          </a:p>
        </p:txBody>
      </p:sp>
      <p:sp>
        <p:nvSpPr>
          <p:cNvPr id="8" name="Title 10">
            <a:extLst>
              <a:ext uri="{FF2B5EF4-FFF2-40B4-BE49-F238E27FC236}">
                <a16:creationId xmlns:a16="http://schemas.microsoft.com/office/drawing/2014/main" id="{2200D24E-2B5E-4C1A-B293-3CB596119EAC}"/>
              </a:ext>
            </a:extLst>
          </p:cNvPr>
          <p:cNvSpPr txBox="1">
            <a:spLocks/>
          </p:cNvSpPr>
          <p:nvPr/>
        </p:nvSpPr>
        <p:spPr>
          <a:xfrm>
            <a:off x="254264" y="16278"/>
            <a:ext cx="11683470" cy="77889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dirty="0">
                <a:solidFill>
                  <a:schemeClr val="bg1"/>
                </a:solidFill>
                <a:latin typeface="Crimson Text" panose="02000503000000000000" pitchFamily="2" charset="0"/>
              </a:rPr>
              <a:t>SRIM (Stopping and Range of Ions in Matter)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F79201-E520-4264-87B6-89B202C97B23}"/>
              </a:ext>
            </a:extLst>
          </p:cNvPr>
          <p:cNvSpPr txBox="1"/>
          <p:nvPr/>
        </p:nvSpPr>
        <p:spPr>
          <a:xfrm>
            <a:off x="108156" y="828465"/>
            <a:ext cx="64640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rimson Text" panose="02000503000000000000" pitchFamily="2" charset="0"/>
              </a:rPr>
              <a:t>Uses semi-classical Monte Carlo with Binary Collision Approximation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rimson Text" panose="02000503000000000000" pitchFamily="2" charset="0"/>
              </a:rPr>
              <a:t>Can do uniform or mixed element compositions. Also, layers now available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rimson Text" panose="02000503000000000000" pitchFamily="2" charset="0"/>
              </a:rPr>
              <a:t>Note! Only statistical! No crystal structure, ion channeling, recombination, defect clustering, etc.</a:t>
            </a:r>
          </a:p>
        </p:txBody>
      </p:sp>
      <p:sp>
        <p:nvSpPr>
          <p:cNvPr id="15" name="Title 10">
            <a:extLst>
              <a:ext uri="{FF2B5EF4-FFF2-40B4-BE49-F238E27FC236}">
                <a16:creationId xmlns:a16="http://schemas.microsoft.com/office/drawing/2014/main" id="{2476DE9A-5F40-482A-9C59-9D7D6DE21B37}"/>
              </a:ext>
            </a:extLst>
          </p:cNvPr>
          <p:cNvSpPr txBox="1">
            <a:spLocks/>
          </p:cNvSpPr>
          <p:nvPr/>
        </p:nvSpPr>
        <p:spPr>
          <a:xfrm>
            <a:off x="1391623" y="6158785"/>
            <a:ext cx="4053967" cy="61820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chemeClr val="bg1"/>
                </a:solidFill>
                <a:latin typeface="Crimson Text" panose="02000503000000000000" pitchFamily="2" charset="0"/>
              </a:rPr>
              <a:t>Mineral Detection of Dark Matter Meeting </a:t>
            </a:r>
          </a:p>
          <a:p>
            <a:r>
              <a:rPr lang="en-US" sz="1800" dirty="0">
                <a:solidFill>
                  <a:schemeClr val="bg1"/>
                </a:solidFill>
                <a:latin typeface="Crimson Text" panose="02000503000000000000" pitchFamily="2" charset="0"/>
              </a:rPr>
              <a:t>1/13-1/17 2025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AABF2E5-2401-4A58-9490-198E4D8E4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5" y="6119772"/>
            <a:ext cx="1283468" cy="721950"/>
          </a:xfrm>
          <a:prstGeom prst="rect">
            <a:avLst/>
          </a:prstGeom>
        </p:spPr>
      </p:pic>
      <p:sp>
        <p:nvSpPr>
          <p:cNvPr id="2" name="AutoShape 2">
            <a:extLst>
              <a:ext uri="{FF2B5EF4-FFF2-40B4-BE49-F238E27FC236}">
                <a16:creationId xmlns:a16="http://schemas.microsoft.com/office/drawing/2014/main" id="{14E72EE1-A269-4E0F-AAA8-436DFA00D18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129E94-BE30-4295-A291-CC41740FF2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1119187"/>
            <a:ext cx="4267200" cy="4314825"/>
          </a:xfrm>
          <a:prstGeom prst="rect">
            <a:avLst/>
          </a:prstGeom>
        </p:spPr>
      </p:pic>
      <p:pic>
        <p:nvPicPr>
          <p:cNvPr id="9220" name="Picture 4" descr="SRIM - The Stopping and Range of Ions in Matter">
            <a:extLst>
              <a:ext uri="{FF2B5EF4-FFF2-40B4-BE49-F238E27FC236}">
                <a16:creationId xmlns:a16="http://schemas.microsoft.com/office/drawing/2014/main" id="{3379B474-450C-4B70-A501-53E43B823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328" y="3138968"/>
            <a:ext cx="2139043" cy="284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8884DAE-74C8-427C-9EB1-59FF91A929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598" y="3006173"/>
            <a:ext cx="4079705" cy="298271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510D354-58EC-4950-A26B-EB9D52130892}"/>
              </a:ext>
            </a:extLst>
          </p:cNvPr>
          <p:cNvSpPr txBox="1"/>
          <p:nvPr/>
        </p:nvSpPr>
        <p:spPr>
          <a:xfrm>
            <a:off x="126260" y="4266698"/>
            <a:ext cx="1283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rimson Text" panose="02000503000000000000" pitchFamily="2" charset="0"/>
              </a:rPr>
              <a:t>srim.org</a:t>
            </a:r>
          </a:p>
        </p:txBody>
      </p:sp>
    </p:spTree>
    <p:extLst>
      <p:ext uri="{BB962C8B-B14F-4D97-AF65-F5344CB8AC3E}">
        <p14:creationId xmlns:p14="http://schemas.microsoft.com/office/powerpoint/2010/main" val="11840132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0DD1312-A001-4FD5-AE29-FF3AAA28002A}"/>
              </a:ext>
            </a:extLst>
          </p:cNvPr>
          <p:cNvSpPr/>
          <p:nvPr/>
        </p:nvSpPr>
        <p:spPr>
          <a:xfrm>
            <a:off x="0" y="6125496"/>
            <a:ext cx="12192000" cy="73250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rimson Text" panose="02000503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33FE0D-A79C-4AD7-B98D-836046247AD7}"/>
              </a:ext>
            </a:extLst>
          </p:cNvPr>
          <p:cNvSpPr/>
          <p:nvPr/>
        </p:nvSpPr>
        <p:spPr>
          <a:xfrm>
            <a:off x="0" y="0"/>
            <a:ext cx="12192000" cy="73250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50000"/>
                <a:lumOff val="50000"/>
                <a:alpha val="9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rimson Text" panose="02000503000000000000" pitchFamily="2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EACB59-9D96-498C-BDBF-A604F7DE4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9511" y="6309184"/>
            <a:ext cx="1504334" cy="365125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  <a:latin typeface="Crimson Text" panose="02000503000000000000" pitchFamily="2" charset="0"/>
              </a:rPr>
              <a:t>18/18</a:t>
            </a:r>
          </a:p>
        </p:txBody>
      </p:sp>
      <p:sp>
        <p:nvSpPr>
          <p:cNvPr id="8" name="Title 10">
            <a:extLst>
              <a:ext uri="{FF2B5EF4-FFF2-40B4-BE49-F238E27FC236}">
                <a16:creationId xmlns:a16="http://schemas.microsoft.com/office/drawing/2014/main" id="{2200D24E-2B5E-4C1A-B293-3CB596119EAC}"/>
              </a:ext>
            </a:extLst>
          </p:cNvPr>
          <p:cNvSpPr txBox="1">
            <a:spLocks/>
          </p:cNvSpPr>
          <p:nvPr/>
        </p:nvSpPr>
        <p:spPr>
          <a:xfrm>
            <a:off x="254264" y="16278"/>
            <a:ext cx="11683470" cy="77889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dirty="0">
                <a:solidFill>
                  <a:schemeClr val="bg1"/>
                </a:solidFill>
                <a:latin typeface="Crimson Text" panose="02000503000000000000" pitchFamily="2" charset="0"/>
              </a:rPr>
              <a:t>Thank You for Your Attention!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F79201-E520-4264-87B6-89B202C97B23}"/>
              </a:ext>
            </a:extLst>
          </p:cNvPr>
          <p:cNvSpPr txBox="1"/>
          <p:nvPr/>
        </p:nvSpPr>
        <p:spPr>
          <a:xfrm>
            <a:off x="1368104" y="1060212"/>
            <a:ext cx="1728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rimson Text" panose="02000503000000000000" pitchFamily="2" charset="0"/>
              </a:rPr>
              <a:t>Questions?</a:t>
            </a:r>
          </a:p>
        </p:txBody>
      </p:sp>
      <p:sp>
        <p:nvSpPr>
          <p:cNvPr id="15" name="Title 10">
            <a:extLst>
              <a:ext uri="{FF2B5EF4-FFF2-40B4-BE49-F238E27FC236}">
                <a16:creationId xmlns:a16="http://schemas.microsoft.com/office/drawing/2014/main" id="{2476DE9A-5F40-482A-9C59-9D7D6DE21B37}"/>
              </a:ext>
            </a:extLst>
          </p:cNvPr>
          <p:cNvSpPr txBox="1">
            <a:spLocks/>
          </p:cNvSpPr>
          <p:nvPr/>
        </p:nvSpPr>
        <p:spPr>
          <a:xfrm>
            <a:off x="1391623" y="6158785"/>
            <a:ext cx="4053967" cy="61820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chemeClr val="bg1"/>
                </a:solidFill>
                <a:latin typeface="Crimson Text" panose="02000503000000000000" pitchFamily="2" charset="0"/>
              </a:rPr>
              <a:t>Mineral Detection of Dark Matter Meeting </a:t>
            </a:r>
          </a:p>
          <a:p>
            <a:r>
              <a:rPr lang="en-US" sz="1800" dirty="0">
                <a:solidFill>
                  <a:schemeClr val="bg1"/>
                </a:solidFill>
                <a:latin typeface="Crimson Text" panose="02000503000000000000" pitchFamily="2" charset="0"/>
              </a:rPr>
              <a:t>1/13-1/17 2025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AABF2E5-2401-4A58-9490-198E4D8E4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5" y="6119772"/>
            <a:ext cx="1283468" cy="7219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7B48B54-CC67-40ED-9344-0248D7D42D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803" y="1146935"/>
            <a:ext cx="2254045" cy="227920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88E592E-15A3-490E-97B2-E1C6DA043F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677" y="4848112"/>
            <a:ext cx="2407143" cy="65963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0906C7D-69AC-4FD2-9B39-B67AAFBA9D0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55"/>
          <a:stretch/>
        </p:blipFill>
        <p:spPr>
          <a:xfrm>
            <a:off x="460900" y="4867239"/>
            <a:ext cx="1861446" cy="910258"/>
          </a:xfrm>
          <a:prstGeom prst="rect">
            <a:avLst/>
          </a:prstGeom>
        </p:spPr>
      </p:pic>
      <p:pic>
        <p:nvPicPr>
          <p:cNvPr id="21" name="Picture 6">
            <a:extLst>
              <a:ext uri="{FF2B5EF4-FFF2-40B4-BE49-F238E27FC236}">
                <a16:creationId xmlns:a16="http://schemas.microsoft.com/office/drawing/2014/main" id="{E6636F3B-41FB-4F62-9E42-A1A8580C7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35" y="2024524"/>
            <a:ext cx="5633355" cy="260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CF69A04-9451-4049-A48B-91ADE786092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4" t="1733" r="58183" b="61349"/>
          <a:stretch/>
        </p:blipFill>
        <p:spPr>
          <a:xfrm>
            <a:off x="6758803" y="3843687"/>
            <a:ext cx="2773838" cy="200885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8B2A4D9-5625-482D-AC32-61E07AC0A42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8" r="56364" b="53826"/>
          <a:stretch/>
        </p:blipFill>
        <p:spPr>
          <a:xfrm>
            <a:off x="9398221" y="1146611"/>
            <a:ext cx="2362580" cy="179614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6DF3834-4DB6-4686-BAE0-81C7D59462C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47" t="4768" r="28325" b="52216"/>
          <a:stretch/>
        </p:blipFill>
        <p:spPr>
          <a:xfrm>
            <a:off x="9675652" y="3360303"/>
            <a:ext cx="2362580" cy="201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845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EB653-1EEE-0B1B-C462-E56D53C99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824" y="0"/>
            <a:ext cx="10515600" cy="1325563"/>
          </a:xfrm>
        </p:spPr>
        <p:txBody>
          <a:bodyPr/>
          <a:lstStyle/>
          <a:p>
            <a:r>
              <a:rPr lang="en-US" dirty="0">
                <a:latin typeface="Crimson Text" panose="02000503000000000000" pitchFamily="2" charset="0"/>
              </a:rPr>
              <a:t>Outline</a:t>
            </a:r>
          </a:p>
        </p:txBody>
      </p:sp>
      <p:graphicFrame>
        <p:nvGraphicFramePr>
          <p:cNvPr id="7" name="TextBox 2">
            <a:extLst>
              <a:ext uri="{FF2B5EF4-FFF2-40B4-BE49-F238E27FC236}">
                <a16:creationId xmlns:a16="http://schemas.microsoft.com/office/drawing/2014/main" id="{349AE8AC-8AC4-F890-939E-26DFEE7180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4085603"/>
              </p:ext>
            </p:extLst>
          </p:nvPr>
        </p:nvGraphicFramePr>
        <p:xfrm>
          <a:off x="756312" y="1022556"/>
          <a:ext cx="10069003" cy="5432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49038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0DD1312-A001-4FD5-AE29-FF3AAA28002A}"/>
              </a:ext>
            </a:extLst>
          </p:cNvPr>
          <p:cNvSpPr/>
          <p:nvPr/>
        </p:nvSpPr>
        <p:spPr>
          <a:xfrm>
            <a:off x="0" y="6125496"/>
            <a:ext cx="12192000" cy="73250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rimson Text" panose="02000503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33FE0D-A79C-4AD7-B98D-836046247AD7}"/>
              </a:ext>
            </a:extLst>
          </p:cNvPr>
          <p:cNvSpPr/>
          <p:nvPr/>
        </p:nvSpPr>
        <p:spPr>
          <a:xfrm>
            <a:off x="0" y="0"/>
            <a:ext cx="12192000" cy="73250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50000"/>
                <a:lumOff val="50000"/>
                <a:alpha val="9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rimson Text" panose="02000503000000000000" pitchFamily="2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EACB59-9D96-498C-BDBF-A604F7DE4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9511" y="6309184"/>
            <a:ext cx="1504334" cy="365125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  <a:latin typeface="Crimson Text" panose="02000503000000000000" pitchFamily="2" charset="0"/>
              </a:rPr>
              <a:t>1/22</a:t>
            </a:r>
          </a:p>
        </p:txBody>
      </p:sp>
      <p:sp>
        <p:nvSpPr>
          <p:cNvPr id="8" name="Title 10">
            <a:extLst>
              <a:ext uri="{FF2B5EF4-FFF2-40B4-BE49-F238E27FC236}">
                <a16:creationId xmlns:a16="http://schemas.microsoft.com/office/drawing/2014/main" id="{2200D24E-2B5E-4C1A-B293-3CB596119EAC}"/>
              </a:ext>
            </a:extLst>
          </p:cNvPr>
          <p:cNvSpPr txBox="1">
            <a:spLocks/>
          </p:cNvSpPr>
          <p:nvPr/>
        </p:nvSpPr>
        <p:spPr>
          <a:xfrm>
            <a:off x="254264" y="16278"/>
            <a:ext cx="11683470" cy="77889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dirty="0">
                <a:solidFill>
                  <a:schemeClr val="bg1"/>
                </a:solidFill>
                <a:latin typeface="Crimson Text" panose="02000503000000000000" pitchFamily="2" charset="0"/>
              </a:rPr>
              <a:t>Defect Fabrication: Chemical Vapor Deposition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F79201-E520-4264-87B6-89B202C97B23}"/>
              </a:ext>
            </a:extLst>
          </p:cNvPr>
          <p:cNvSpPr txBox="1"/>
          <p:nvPr/>
        </p:nvSpPr>
        <p:spPr>
          <a:xfrm>
            <a:off x="108156" y="828465"/>
            <a:ext cx="513331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rimson Text" panose="02000503000000000000" pitchFamily="2" charset="0"/>
              </a:rPr>
              <a:t>CVD, Chemical Vapor Deposition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rimson Text" panose="02000503000000000000" pitchFamily="2" charset="0"/>
              </a:rPr>
              <a:t>Common method for crystal growth; plasma generated and deposited onto substrate under vacuum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rimson Text" panose="020005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rimson Text" panose="02000503000000000000" pitchFamily="2" charset="0"/>
              </a:rPr>
              <a:t>Impurity defects can be introduced uniformly by mixing them into the plasma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rimson Text" panose="020005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rimson Text" panose="02000503000000000000" pitchFamily="2" charset="0"/>
              </a:rPr>
              <a:t>Controlling source type can be used to localize defects to bulk or surface</a:t>
            </a:r>
          </a:p>
        </p:txBody>
      </p:sp>
      <p:sp>
        <p:nvSpPr>
          <p:cNvPr id="15" name="Title 10">
            <a:extLst>
              <a:ext uri="{FF2B5EF4-FFF2-40B4-BE49-F238E27FC236}">
                <a16:creationId xmlns:a16="http://schemas.microsoft.com/office/drawing/2014/main" id="{2476DE9A-5F40-482A-9C59-9D7D6DE21B37}"/>
              </a:ext>
            </a:extLst>
          </p:cNvPr>
          <p:cNvSpPr txBox="1">
            <a:spLocks/>
          </p:cNvSpPr>
          <p:nvPr/>
        </p:nvSpPr>
        <p:spPr>
          <a:xfrm>
            <a:off x="1391623" y="6158785"/>
            <a:ext cx="4053967" cy="61820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chemeClr val="bg1"/>
                </a:solidFill>
                <a:latin typeface="Crimson Text" panose="02000503000000000000" pitchFamily="2" charset="0"/>
              </a:rPr>
              <a:t>Mineral Detection of Dark Matter Meeting </a:t>
            </a:r>
          </a:p>
          <a:p>
            <a:r>
              <a:rPr lang="en-US" sz="1800" dirty="0">
                <a:solidFill>
                  <a:schemeClr val="bg1"/>
                </a:solidFill>
                <a:latin typeface="Crimson Text" panose="02000503000000000000" pitchFamily="2" charset="0"/>
              </a:rPr>
              <a:t>1/13-1/17 2025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AABF2E5-2401-4A58-9490-198E4D8E4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5" y="6119772"/>
            <a:ext cx="1283468" cy="721950"/>
          </a:xfrm>
          <a:prstGeom prst="rect">
            <a:avLst/>
          </a:prstGeom>
        </p:spPr>
      </p:pic>
      <p:sp>
        <p:nvSpPr>
          <p:cNvPr id="2" name="AutoShape 2" descr="Figure 2.  Schematic diagram of microwave plasma chemical vapor deposition chamber for growing diamond. Figure redrawn according to Ref [Citation32]">
            <a:extLst>
              <a:ext uri="{FF2B5EF4-FFF2-40B4-BE49-F238E27FC236}">
                <a16:creationId xmlns:a16="http://schemas.microsoft.com/office/drawing/2014/main" id="{01933736-510F-441C-9864-665E0063AE3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Figure 2. Schematic diagram of microwave plasma chemical vapor deposition chamber for growing diamond. Figure redrawn according to Ref [Citation32]">
            <a:extLst>
              <a:ext uri="{FF2B5EF4-FFF2-40B4-BE49-F238E27FC236}">
                <a16:creationId xmlns:a16="http://schemas.microsoft.com/office/drawing/2014/main" id="{D80E8F94-DC20-468C-9345-2AB0C77E7F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>
            <a:extLst>
              <a:ext uri="{FF2B5EF4-FFF2-40B4-BE49-F238E27FC236}">
                <a16:creationId xmlns:a16="http://schemas.microsoft.com/office/drawing/2014/main" id="{0DF96A83-3530-4A71-BEC5-09C4858AFA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3CA1840-E91E-495A-9EE7-2BDEF184F5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253297"/>
            <a:ext cx="4762500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30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0DD1312-A001-4FD5-AE29-FF3AAA28002A}"/>
              </a:ext>
            </a:extLst>
          </p:cNvPr>
          <p:cNvSpPr/>
          <p:nvPr/>
        </p:nvSpPr>
        <p:spPr>
          <a:xfrm>
            <a:off x="0" y="6125496"/>
            <a:ext cx="12192000" cy="73250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rimson Text" panose="02000503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33FE0D-A79C-4AD7-B98D-836046247AD7}"/>
              </a:ext>
            </a:extLst>
          </p:cNvPr>
          <p:cNvSpPr/>
          <p:nvPr/>
        </p:nvSpPr>
        <p:spPr>
          <a:xfrm>
            <a:off x="0" y="0"/>
            <a:ext cx="12192000" cy="73250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50000"/>
                <a:lumOff val="50000"/>
                <a:alpha val="9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rimson Text" panose="02000503000000000000" pitchFamily="2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EACB59-9D96-498C-BDBF-A604F7DE4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9511" y="6309184"/>
            <a:ext cx="1504334" cy="365125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  <a:latin typeface="Crimson Text" panose="02000503000000000000" pitchFamily="2" charset="0"/>
              </a:rPr>
              <a:t>2/22</a:t>
            </a:r>
          </a:p>
        </p:txBody>
      </p:sp>
      <p:sp>
        <p:nvSpPr>
          <p:cNvPr id="8" name="Title 10">
            <a:extLst>
              <a:ext uri="{FF2B5EF4-FFF2-40B4-BE49-F238E27FC236}">
                <a16:creationId xmlns:a16="http://schemas.microsoft.com/office/drawing/2014/main" id="{2200D24E-2B5E-4C1A-B293-3CB596119EAC}"/>
              </a:ext>
            </a:extLst>
          </p:cNvPr>
          <p:cNvSpPr txBox="1">
            <a:spLocks/>
          </p:cNvSpPr>
          <p:nvPr/>
        </p:nvSpPr>
        <p:spPr>
          <a:xfrm>
            <a:off x="254264" y="16278"/>
            <a:ext cx="11683470" cy="77889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dirty="0">
                <a:solidFill>
                  <a:schemeClr val="bg1"/>
                </a:solidFill>
                <a:latin typeface="Crimson Text" panose="02000503000000000000" pitchFamily="2" charset="0"/>
              </a:rPr>
              <a:t>Defect Fabrication: Electron Beam Irradiation</a:t>
            </a:r>
          </a:p>
          <a:p>
            <a:endParaRPr lang="en-US" sz="3600" dirty="0">
              <a:solidFill>
                <a:schemeClr val="bg1"/>
              </a:solidFill>
              <a:latin typeface="Crimson Text" panose="02000503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F79201-E520-4264-87B6-89B202C97B23}"/>
              </a:ext>
            </a:extLst>
          </p:cNvPr>
          <p:cNvSpPr txBox="1"/>
          <p:nvPr/>
        </p:nvSpPr>
        <p:spPr>
          <a:xfrm>
            <a:off x="108156" y="828465"/>
            <a:ext cx="51333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rimson Text" panose="02000503000000000000" pitchFamily="2" charset="0"/>
              </a:rPr>
              <a:t>e-beam generates large number of vacancies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rimson Text" panose="020005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rimson Text" panose="02000503000000000000" pitchFamily="2" charset="0"/>
              </a:rPr>
              <a:t>Usually followed by annealing step to allow vacancies to diffuse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rimson Text" panose="020005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rimson Text" panose="02000503000000000000" pitchFamily="2" charset="0"/>
              </a:rPr>
              <a:t>Need existing dopants to form composite defects, such as NV-centers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rimson Text" panose="02000503000000000000" pitchFamily="2" charset="0"/>
            </a:endParaRPr>
          </a:p>
        </p:txBody>
      </p:sp>
      <p:sp>
        <p:nvSpPr>
          <p:cNvPr id="15" name="Title 10">
            <a:extLst>
              <a:ext uri="{FF2B5EF4-FFF2-40B4-BE49-F238E27FC236}">
                <a16:creationId xmlns:a16="http://schemas.microsoft.com/office/drawing/2014/main" id="{2476DE9A-5F40-482A-9C59-9D7D6DE21B37}"/>
              </a:ext>
            </a:extLst>
          </p:cNvPr>
          <p:cNvSpPr txBox="1">
            <a:spLocks/>
          </p:cNvSpPr>
          <p:nvPr/>
        </p:nvSpPr>
        <p:spPr>
          <a:xfrm>
            <a:off x="1391623" y="6158785"/>
            <a:ext cx="4053967" cy="61820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chemeClr val="bg1"/>
                </a:solidFill>
                <a:latin typeface="Crimson Text" panose="02000503000000000000" pitchFamily="2" charset="0"/>
              </a:rPr>
              <a:t>Mineral Detection of Dark Matter Meeting </a:t>
            </a:r>
          </a:p>
          <a:p>
            <a:r>
              <a:rPr lang="en-US" sz="1800" dirty="0">
                <a:solidFill>
                  <a:schemeClr val="bg1"/>
                </a:solidFill>
                <a:latin typeface="Crimson Text" panose="02000503000000000000" pitchFamily="2" charset="0"/>
              </a:rPr>
              <a:t>1/13-1/17 2025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AABF2E5-2401-4A58-9490-198E4D8E4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5" y="6119772"/>
            <a:ext cx="1283468" cy="7219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276B800-B553-4FE3-956D-AA79B3E744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148" y="2049232"/>
            <a:ext cx="6758682" cy="327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792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0DD1312-A001-4FD5-AE29-FF3AAA28002A}"/>
              </a:ext>
            </a:extLst>
          </p:cNvPr>
          <p:cNvSpPr/>
          <p:nvPr/>
        </p:nvSpPr>
        <p:spPr>
          <a:xfrm>
            <a:off x="0" y="6125496"/>
            <a:ext cx="12192000" cy="73250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rimson Text" panose="02000503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33FE0D-A79C-4AD7-B98D-836046247AD7}"/>
              </a:ext>
            </a:extLst>
          </p:cNvPr>
          <p:cNvSpPr/>
          <p:nvPr/>
        </p:nvSpPr>
        <p:spPr>
          <a:xfrm>
            <a:off x="0" y="0"/>
            <a:ext cx="12192000" cy="73250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50000"/>
                <a:lumOff val="50000"/>
                <a:alpha val="9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rimson Text" panose="02000503000000000000" pitchFamily="2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EACB59-9D96-498C-BDBF-A604F7DE4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9511" y="6309184"/>
            <a:ext cx="1504334" cy="365125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  <a:latin typeface="Crimson Text" panose="02000503000000000000" pitchFamily="2" charset="0"/>
              </a:rPr>
              <a:t>3/22</a:t>
            </a:r>
          </a:p>
        </p:txBody>
      </p:sp>
      <p:sp>
        <p:nvSpPr>
          <p:cNvPr id="8" name="Title 10">
            <a:extLst>
              <a:ext uri="{FF2B5EF4-FFF2-40B4-BE49-F238E27FC236}">
                <a16:creationId xmlns:a16="http://schemas.microsoft.com/office/drawing/2014/main" id="{2200D24E-2B5E-4C1A-B293-3CB596119EAC}"/>
              </a:ext>
            </a:extLst>
          </p:cNvPr>
          <p:cNvSpPr txBox="1">
            <a:spLocks/>
          </p:cNvSpPr>
          <p:nvPr/>
        </p:nvSpPr>
        <p:spPr>
          <a:xfrm>
            <a:off x="254264" y="16278"/>
            <a:ext cx="11683470" cy="77889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dirty="0">
                <a:solidFill>
                  <a:schemeClr val="bg1"/>
                </a:solidFill>
                <a:latin typeface="Crimson Text" panose="02000503000000000000" pitchFamily="2" charset="0"/>
              </a:rPr>
              <a:t>Defect Fabrication: Ion Irradiation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F79201-E520-4264-87B6-89B202C97B23}"/>
              </a:ext>
            </a:extLst>
          </p:cNvPr>
          <p:cNvSpPr txBox="1"/>
          <p:nvPr/>
        </p:nvSpPr>
        <p:spPr>
          <a:xfrm>
            <a:off x="108156" y="828465"/>
            <a:ext cx="51333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rimson Text" panose="02000503000000000000" pitchFamily="2" charset="0"/>
              </a:rPr>
              <a:t>An alternative to electron beam is ion irradiation. For heavy ions/high energies the primary result is crystal damage/vacancies. (ions may become trapped and affect resulting defects)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rimson Text" panose="020005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rimson Text" panose="02000503000000000000" pitchFamily="2" charset="0"/>
              </a:rPr>
              <a:t>At lower energies/fluence, ions can be implanted directly to form defects</a:t>
            </a:r>
          </a:p>
        </p:txBody>
      </p:sp>
      <p:sp>
        <p:nvSpPr>
          <p:cNvPr id="15" name="Title 10">
            <a:extLst>
              <a:ext uri="{FF2B5EF4-FFF2-40B4-BE49-F238E27FC236}">
                <a16:creationId xmlns:a16="http://schemas.microsoft.com/office/drawing/2014/main" id="{2476DE9A-5F40-482A-9C59-9D7D6DE21B37}"/>
              </a:ext>
            </a:extLst>
          </p:cNvPr>
          <p:cNvSpPr txBox="1">
            <a:spLocks/>
          </p:cNvSpPr>
          <p:nvPr/>
        </p:nvSpPr>
        <p:spPr>
          <a:xfrm>
            <a:off x="1391623" y="6158785"/>
            <a:ext cx="4053967" cy="61820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chemeClr val="bg1"/>
                </a:solidFill>
                <a:latin typeface="Crimson Text" panose="02000503000000000000" pitchFamily="2" charset="0"/>
              </a:rPr>
              <a:t>Mineral Detection of Dark Matter Meeting </a:t>
            </a:r>
          </a:p>
          <a:p>
            <a:r>
              <a:rPr lang="en-US" sz="1800" dirty="0">
                <a:solidFill>
                  <a:schemeClr val="bg1"/>
                </a:solidFill>
                <a:latin typeface="Crimson Text" panose="02000503000000000000" pitchFamily="2" charset="0"/>
              </a:rPr>
              <a:t>1/13-1/17 2025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AABF2E5-2401-4A58-9490-198E4D8E4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5" y="6119772"/>
            <a:ext cx="1283468" cy="7219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155FF6-2BE0-4AAD-8311-B5B161A482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675" y="1116062"/>
            <a:ext cx="5414239" cy="46201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63550C9-D190-4BA4-9077-AA5143A887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4" t="1733" r="58183" b="61349"/>
          <a:stretch/>
        </p:blipFill>
        <p:spPr>
          <a:xfrm>
            <a:off x="3418606" y="3922005"/>
            <a:ext cx="2773838" cy="20088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D3FB2B6-9EDB-4BB8-9D40-E25EEC8C7F77}"/>
              </a:ext>
            </a:extLst>
          </p:cNvPr>
          <p:cNvSpPr txBox="1"/>
          <p:nvPr/>
        </p:nvSpPr>
        <p:spPr>
          <a:xfrm>
            <a:off x="108155" y="4065898"/>
            <a:ext cx="31662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rimson Text" panose="02000503000000000000" pitchFamily="2" charset="0"/>
              </a:rPr>
              <a:t>Lower limit – annealing in a gas to promote diffusion into lattice</a:t>
            </a:r>
          </a:p>
        </p:txBody>
      </p:sp>
    </p:spTree>
    <p:extLst>
      <p:ext uri="{BB962C8B-B14F-4D97-AF65-F5344CB8AC3E}">
        <p14:creationId xmlns:p14="http://schemas.microsoft.com/office/powerpoint/2010/main" val="52866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0DD1312-A001-4FD5-AE29-FF3AAA28002A}"/>
              </a:ext>
            </a:extLst>
          </p:cNvPr>
          <p:cNvSpPr/>
          <p:nvPr/>
        </p:nvSpPr>
        <p:spPr>
          <a:xfrm>
            <a:off x="0" y="6125496"/>
            <a:ext cx="12192000" cy="73250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rimson Text" panose="02000503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33FE0D-A79C-4AD7-B98D-836046247AD7}"/>
              </a:ext>
            </a:extLst>
          </p:cNvPr>
          <p:cNvSpPr/>
          <p:nvPr/>
        </p:nvSpPr>
        <p:spPr>
          <a:xfrm>
            <a:off x="0" y="0"/>
            <a:ext cx="12192000" cy="73250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50000"/>
                <a:lumOff val="50000"/>
                <a:alpha val="9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rimson Text" panose="02000503000000000000" pitchFamily="2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EACB59-9D96-498C-BDBF-A604F7DE4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9511" y="6309184"/>
            <a:ext cx="1504334" cy="365125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  <a:latin typeface="Crimson Text" panose="02000503000000000000" pitchFamily="2" charset="0"/>
              </a:rPr>
              <a:t>4/22</a:t>
            </a:r>
          </a:p>
        </p:txBody>
      </p:sp>
      <p:sp>
        <p:nvSpPr>
          <p:cNvPr id="8" name="Title 10">
            <a:extLst>
              <a:ext uri="{FF2B5EF4-FFF2-40B4-BE49-F238E27FC236}">
                <a16:creationId xmlns:a16="http://schemas.microsoft.com/office/drawing/2014/main" id="{2200D24E-2B5E-4C1A-B293-3CB596119EAC}"/>
              </a:ext>
            </a:extLst>
          </p:cNvPr>
          <p:cNvSpPr txBox="1">
            <a:spLocks/>
          </p:cNvSpPr>
          <p:nvPr/>
        </p:nvSpPr>
        <p:spPr>
          <a:xfrm>
            <a:off x="254264" y="16278"/>
            <a:ext cx="11683470" cy="77889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dirty="0">
                <a:solidFill>
                  <a:schemeClr val="bg1"/>
                </a:solidFill>
                <a:latin typeface="Crimson Text" panose="02000503000000000000" pitchFamily="2" charset="0"/>
              </a:rPr>
              <a:t>Defect Fabrication: Laser irradiation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F79201-E520-4264-87B6-89B202C97B23}"/>
              </a:ext>
            </a:extLst>
          </p:cNvPr>
          <p:cNvSpPr txBox="1"/>
          <p:nvPr/>
        </p:nvSpPr>
        <p:spPr>
          <a:xfrm>
            <a:off x="7453991" y="921747"/>
            <a:ext cx="462985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rimson Text" panose="02000503000000000000" pitchFamily="2" charset="0"/>
              </a:rPr>
              <a:t>Defects can also be created by local “heating” with a femtosecond laser pulse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rimson Text" panose="020005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rimson Text" panose="02000503000000000000" pitchFamily="2" charset="0"/>
              </a:rPr>
              <a:t>Again, need existing dopants/ impurities to create anything besides vacancies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rimson Text" panose="020005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rimson Text" panose="02000503000000000000" pitchFamily="2" charset="0"/>
              </a:rPr>
              <a:t>Can be used to both “write” and “erase” defects</a:t>
            </a:r>
          </a:p>
        </p:txBody>
      </p:sp>
      <p:sp>
        <p:nvSpPr>
          <p:cNvPr id="15" name="Title 10">
            <a:extLst>
              <a:ext uri="{FF2B5EF4-FFF2-40B4-BE49-F238E27FC236}">
                <a16:creationId xmlns:a16="http://schemas.microsoft.com/office/drawing/2014/main" id="{2476DE9A-5F40-482A-9C59-9D7D6DE21B37}"/>
              </a:ext>
            </a:extLst>
          </p:cNvPr>
          <p:cNvSpPr txBox="1">
            <a:spLocks/>
          </p:cNvSpPr>
          <p:nvPr/>
        </p:nvSpPr>
        <p:spPr>
          <a:xfrm>
            <a:off x="1391623" y="6158785"/>
            <a:ext cx="4053967" cy="61820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chemeClr val="bg1"/>
                </a:solidFill>
                <a:latin typeface="Crimson Text" panose="02000503000000000000" pitchFamily="2" charset="0"/>
              </a:rPr>
              <a:t>Mineral Detection of Dark Matter Meeting </a:t>
            </a:r>
          </a:p>
          <a:p>
            <a:r>
              <a:rPr lang="en-US" sz="1800" dirty="0">
                <a:solidFill>
                  <a:schemeClr val="bg1"/>
                </a:solidFill>
                <a:latin typeface="Crimson Text" panose="02000503000000000000" pitchFamily="2" charset="0"/>
              </a:rPr>
              <a:t>1/13-1/17 2025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AABF2E5-2401-4A58-9490-198E4D8E4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5" y="6119772"/>
            <a:ext cx="1283468" cy="7219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A139DF9-3FFD-45B8-BE96-8CA9E2BFC2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9907"/>
            <a:ext cx="7511844" cy="428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517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EB653-1EEE-0B1B-C462-E56D53C99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824" y="0"/>
            <a:ext cx="10515600" cy="1325563"/>
          </a:xfrm>
        </p:spPr>
        <p:txBody>
          <a:bodyPr/>
          <a:lstStyle/>
          <a:p>
            <a:r>
              <a:rPr lang="en-US" dirty="0">
                <a:latin typeface="Crimson Text" panose="02000503000000000000" pitchFamily="2" charset="0"/>
              </a:rPr>
              <a:t>Outline</a:t>
            </a:r>
          </a:p>
        </p:txBody>
      </p:sp>
      <p:graphicFrame>
        <p:nvGraphicFramePr>
          <p:cNvPr id="7" name="TextBox 2">
            <a:extLst>
              <a:ext uri="{FF2B5EF4-FFF2-40B4-BE49-F238E27FC236}">
                <a16:creationId xmlns:a16="http://schemas.microsoft.com/office/drawing/2014/main" id="{349AE8AC-8AC4-F890-939E-26DFEE7180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0070181"/>
              </p:ext>
            </p:extLst>
          </p:nvPr>
        </p:nvGraphicFramePr>
        <p:xfrm>
          <a:off x="756312" y="1022556"/>
          <a:ext cx="10069003" cy="5432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98582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0DD1312-A001-4FD5-AE29-FF3AAA28002A}"/>
              </a:ext>
            </a:extLst>
          </p:cNvPr>
          <p:cNvSpPr/>
          <p:nvPr/>
        </p:nvSpPr>
        <p:spPr>
          <a:xfrm>
            <a:off x="0" y="6125496"/>
            <a:ext cx="12192000" cy="73250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rimson Text" panose="02000503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33FE0D-A79C-4AD7-B98D-836046247AD7}"/>
              </a:ext>
            </a:extLst>
          </p:cNvPr>
          <p:cNvSpPr/>
          <p:nvPr/>
        </p:nvSpPr>
        <p:spPr>
          <a:xfrm>
            <a:off x="0" y="0"/>
            <a:ext cx="12192000" cy="73250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50000"/>
                <a:lumOff val="50000"/>
                <a:alpha val="9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rimson Text" panose="02000503000000000000" pitchFamily="2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EACB59-9D96-498C-BDBF-A604F7DE4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9511" y="6309184"/>
            <a:ext cx="1504334" cy="365125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  <a:latin typeface="Crimson Text" panose="02000503000000000000" pitchFamily="2" charset="0"/>
              </a:rPr>
              <a:t>5/22</a:t>
            </a:r>
          </a:p>
        </p:txBody>
      </p:sp>
      <p:sp>
        <p:nvSpPr>
          <p:cNvPr id="8" name="Title 10">
            <a:extLst>
              <a:ext uri="{FF2B5EF4-FFF2-40B4-BE49-F238E27FC236}">
                <a16:creationId xmlns:a16="http://schemas.microsoft.com/office/drawing/2014/main" id="{2200D24E-2B5E-4C1A-B293-3CB596119EAC}"/>
              </a:ext>
            </a:extLst>
          </p:cNvPr>
          <p:cNvSpPr txBox="1">
            <a:spLocks/>
          </p:cNvSpPr>
          <p:nvPr/>
        </p:nvSpPr>
        <p:spPr>
          <a:xfrm>
            <a:off x="254264" y="16278"/>
            <a:ext cx="11683470" cy="77889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dirty="0">
                <a:solidFill>
                  <a:schemeClr val="bg1"/>
                </a:solidFill>
                <a:latin typeface="Crimson Text" panose="02000503000000000000" pitchFamily="2" charset="0"/>
              </a:rPr>
              <a:t>How can we model defect dynamics?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F79201-E520-4264-87B6-89B202C97B23}"/>
              </a:ext>
            </a:extLst>
          </p:cNvPr>
          <p:cNvSpPr txBox="1"/>
          <p:nvPr/>
        </p:nvSpPr>
        <p:spPr>
          <a:xfrm>
            <a:off x="108156" y="828465"/>
            <a:ext cx="58272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rimson Text" panose="02000503000000000000" pitchFamily="2" charset="0"/>
              </a:rPr>
              <a:t>Various schemes for modeling dynamics:</a:t>
            </a:r>
          </a:p>
          <a:p>
            <a:endParaRPr lang="en-US" sz="2400" b="1" dirty="0">
              <a:latin typeface="Crimson Text" panose="020005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rimson Text" panose="02000503000000000000" pitchFamily="2" charset="0"/>
              </a:rPr>
              <a:t>Empirical models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rimson Text" panose="020005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rimson Text" panose="02000503000000000000" pitchFamily="2" charset="0"/>
              </a:rPr>
              <a:t>Semi-classical Monte-Carlo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rimson Text" panose="020005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rimson Text" panose="02000503000000000000" pitchFamily="2" charset="0"/>
              </a:rPr>
              <a:t>Classical / Quantum Molecular Dynamics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rimson Text" panose="020005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rimson Text" panose="02000503000000000000" pitchFamily="2" charset="0"/>
              </a:rPr>
              <a:t>Nudged Elastic Band</a:t>
            </a:r>
          </a:p>
        </p:txBody>
      </p:sp>
      <p:sp>
        <p:nvSpPr>
          <p:cNvPr id="15" name="Title 10">
            <a:extLst>
              <a:ext uri="{FF2B5EF4-FFF2-40B4-BE49-F238E27FC236}">
                <a16:creationId xmlns:a16="http://schemas.microsoft.com/office/drawing/2014/main" id="{2476DE9A-5F40-482A-9C59-9D7D6DE21B37}"/>
              </a:ext>
            </a:extLst>
          </p:cNvPr>
          <p:cNvSpPr txBox="1">
            <a:spLocks/>
          </p:cNvSpPr>
          <p:nvPr/>
        </p:nvSpPr>
        <p:spPr>
          <a:xfrm>
            <a:off x="1391623" y="6158785"/>
            <a:ext cx="4053967" cy="61820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solidFill>
                  <a:schemeClr val="bg1"/>
                </a:solidFill>
                <a:latin typeface="Crimson Text" panose="02000503000000000000" pitchFamily="2" charset="0"/>
              </a:rPr>
              <a:t>Mineral Detection of Dark Matter Meeting </a:t>
            </a:r>
          </a:p>
          <a:p>
            <a:r>
              <a:rPr lang="en-US" sz="1800" dirty="0">
                <a:solidFill>
                  <a:schemeClr val="bg1"/>
                </a:solidFill>
                <a:latin typeface="Crimson Text" panose="02000503000000000000" pitchFamily="2" charset="0"/>
              </a:rPr>
              <a:t>1/13-1/17 2025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AABF2E5-2401-4A58-9490-198E4D8E4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5" y="6119772"/>
            <a:ext cx="1283468" cy="7219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7218A9-D5F7-4643-988C-67C0EA1C27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85" y="1423416"/>
            <a:ext cx="3999409" cy="407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1547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3950</TotalTime>
  <Words>1101</Words>
  <Application>Microsoft Office PowerPoint</Application>
  <PresentationFormat>Widescreen</PresentationFormat>
  <Paragraphs>216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Acherus Grotesque</vt:lpstr>
      <vt:lpstr>Arial</vt:lpstr>
      <vt:lpstr>Calibri</vt:lpstr>
      <vt:lpstr>Calibri Light</vt:lpstr>
      <vt:lpstr>Crimson Text</vt:lpstr>
      <vt:lpstr>Office Theme</vt:lpstr>
      <vt:lpstr>Defect Formation: Dynamics</vt:lpstr>
      <vt:lpstr>Outline</vt:lpstr>
      <vt:lpstr>Outline</vt:lpstr>
      <vt:lpstr>PowerPoint Presentation</vt:lpstr>
      <vt:lpstr>PowerPoint Presentation</vt:lpstr>
      <vt:lpstr>PowerPoint Presentation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Virginia Tech National Security Insitute</dc:title>
  <dc:creator>vivanov</dc:creator>
  <cp:lastModifiedBy>vivanov</cp:lastModifiedBy>
  <cp:revision>139</cp:revision>
  <dcterms:created xsi:type="dcterms:W3CDTF">2023-09-26T15:58:43Z</dcterms:created>
  <dcterms:modified xsi:type="dcterms:W3CDTF">2025-01-14T15:28:23Z</dcterms:modified>
</cp:coreProperties>
</file>