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305" r:id="rId3"/>
    <p:sldId id="417" r:id="rId4"/>
    <p:sldId id="336" r:id="rId5"/>
    <p:sldId id="395" r:id="rId6"/>
    <p:sldId id="398" r:id="rId7"/>
    <p:sldId id="396" r:id="rId8"/>
    <p:sldId id="397" r:id="rId9"/>
    <p:sldId id="399" r:id="rId10"/>
    <p:sldId id="401" r:id="rId11"/>
    <p:sldId id="402" r:id="rId12"/>
    <p:sldId id="418" r:id="rId13"/>
    <p:sldId id="400" r:id="rId14"/>
    <p:sldId id="405" r:id="rId15"/>
    <p:sldId id="404" r:id="rId16"/>
    <p:sldId id="406" r:id="rId17"/>
    <p:sldId id="407" r:id="rId18"/>
    <p:sldId id="408" r:id="rId19"/>
    <p:sldId id="403" r:id="rId20"/>
    <p:sldId id="410" r:id="rId21"/>
    <p:sldId id="409" r:id="rId22"/>
    <p:sldId id="412" r:id="rId23"/>
    <p:sldId id="411" r:id="rId24"/>
    <p:sldId id="413" r:id="rId25"/>
    <p:sldId id="414" r:id="rId26"/>
    <p:sldId id="415" r:id="rId27"/>
    <p:sldId id="419" r:id="rId28"/>
    <p:sldId id="416" r:id="rId29"/>
    <p:sldId id="421" r:id="rId30"/>
    <p:sldId id="424" r:id="rId31"/>
    <p:sldId id="420" r:id="rId32"/>
    <p:sldId id="425" r:id="rId33"/>
    <p:sldId id="42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vanov" initials="v" lastIdx="1" clrIdx="0">
    <p:extLst>
      <p:ext uri="{19B8F6BF-5375-455C-9EA6-DF929625EA0E}">
        <p15:presenceInfo xmlns:p15="http://schemas.microsoft.com/office/powerpoint/2012/main" userId="vivan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F41"/>
    <a:srgbClr val="B1B3B3"/>
    <a:srgbClr val="FF66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19655F-CE74-440E-9C91-37960B5C95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8FE40-2CAE-40FD-81DF-DDF4AD44B07D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Preliminaries on Defects</a:t>
          </a:r>
        </a:p>
      </dgm:t>
    </dgm:pt>
    <dgm:pt modelId="{0B0CB1AC-16B6-44F3-AA5C-79AC25F5AAEB}" type="parTrans" cxnId="{94395FBD-A1BC-43E0-A05B-004C82A35A5A}">
      <dgm:prSet/>
      <dgm:spPr/>
      <dgm:t>
        <a:bodyPr/>
        <a:lstStyle/>
        <a:p>
          <a:endParaRPr lang="en-US"/>
        </a:p>
      </dgm:t>
    </dgm:pt>
    <dgm:pt modelId="{8AC596E1-DA31-4FAF-93C4-2EC0F3E98676}" type="sibTrans" cxnId="{94395FBD-A1BC-43E0-A05B-004C82A35A5A}">
      <dgm:prSet/>
      <dgm:spPr/>
      <dgm:t>
        <a:bodyPr/>
        <a:lstStyle/>
        <a:p>
          <a:endParaRPr lang="en-US"/>
        </a:p>
      </dgm:t>
    </dgm:pt>
    <dgm:pt modelId="{C9CE7EF0-E619-4DFE-BC7F-B4EA97F21091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Defect formation energy</a:t>
          </a:r>
        </a:p>
      </dgm:t>
    </dgm:pt>
    <dgm:pt modelId="{FBB42DBC-6BC3-4A0D-A470-B16A6DC3F47A}" type="parTrans" cxnId="{6F87F85B-BBB5-444F-9933-E265D178A7A0}">
      <dgm:prSet/>
      <dgm:spPr/>
      <dgm:t>
        <a:bodyPr/>
        <a:lstStyle/>
        <a:p>
          <a:endParaRPr lang="en-US"/>
        </a:p>
      </dgm:t>
    </dgm:pt>
    <dgm:pt modelId="{A80C81BD-8255-45FE-A0A7-2A68E96034B1}" type="sibTrans" cxnId="{6F87F85B-BBB5-444F-9933-E265D178A7A0}">
      <dgm:prSet/>
      <dgm:spPr/>
      <dgm:t>
        <a:bodyPr/>
        <a:lstStyle/>
        <a:p>
          <a:endParaRPr lang="en-US"/>
        </a:p>
      </dgm:t>
    </dgm:pt>
    <dgm:pt modelId="{6E136556-702D-4D1C-94B1-C55A7A39C0AD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Notation/charge conventions</a:t>
          </a:r>
        </a:p>
      </dgm:t>
    </dgm:pt>
    <dgm:pt modelId="{9B041DEC-ED5D-415E-8661-D6D49C5E9006}" type="parTrans" cxnId="{82706687-4EDE-4703-9ED3-6D5FDB3E2797}">
      <dgm:prSet/>
      <dgm:spPr/>
      <dgm:t>
        <a:bodyPr/>
        <a:lstStyle/>
        <a:p>
          <a:endParaRPr lang="en-US"/>
        </a:p>
      </dgm:t>
    </dgm:pt>
    <dgm:pt modelId="{5119CA71-FD4D-4996-B629-EE605B07930A}" type="sibTrans" cxnId="{82706687-4EDE-4703-9ED3-6D5FDB3E2797}">
      <dgm:prSet/>
      <dgm:spPr/>
      <dgm:t>
        <a:bodyPr/>
        <a:lstStyle/>
        <a:p>
          <a:endParaRPr lang="en-US"/>
        </a:p>
      </dgm:t>
    </dgm:pt>
    <dgm:pt modelId="{1F2D3242-E111-46F7-9663-720FD6E2E85F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Types of Defects</a:t>
          </a:r>
        </a:p>
      </dgm:t>
    </dgm:pt>
    <dgm:pt modelId="{BC0194C8-EE35-4490-80C3-B6CBFBE4602B}" type="parTrans" cxnId="{9E8F4593-7704-4682-A563-87424975EB2B}">
      <dgm:prSet/>
      <dgm:spPr/>
      <dgm:t>
        <a:bodyPr/>
        <a:lstStyle/>
        <a:p>
          <a:endParaRPr lang="en-US"/>
        </a:p>
      </dgm:t>
    </dgm:pt>
    <dgm:pt modelId="{3B5509A1-9913-43C6-BB5C-42B58F4A42BF}" type="sibTrans" cxnId="{9E8F4593-7704-4682-A563-87424975EB2B}">
      <dgm:prSet/>
      <dgm:spPr/>
      <dgm:t>
        <a:bodyPr/>
        <a:lstStyle/>
        <a:p>
          <a:endParaRPr lang="en-US"/>
        </a:p>
      </dgm:t>
    </dgm:pt>
    <dgm:pt modelId="{35482D49-819A-4B93-9DB1-275FAC768FEE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Computational details/tools</a:t>
          </a:r>
        </a:p>
      </dgm:t>
    </dgm:pt>
    <dgm:pt modelId="{210A0393-E637-4843-AA31-E1BA2A617EE7}" type="parTrans" cxnId="{EDA2CAA4-63A6-4D76-B718-C2FE2719FF9A}">
      <dgm:prSet/>
      <dgm:spPr/>
      <dgm:t>
        <a:bodyPr/>
        <a:lstStyle/>
        <a:p>
          <a:endParaRPr lang="en-US"/>
        </a:p>
      </dgm:t>
    </dgm:pt>
    <dgm:pt modelId="{18E1E55C-9E15-464B-AC2E-D9E338A940D3}" type="sibTrans" cxnId="{EDA2CAA4-63A6-4D76-B718-C2FE2719FF9A}">
      <dgm:prSet/>
      <dgm:spPr/>
      <dgm:t>
        <a:bodyPr/>
        <a:lstStyle/>
        <a:p>
          <a:endParaRPr lang="en-US"/>
        </a:p>
      </dgm:t>
    </dgm:pt>
    <dgm:pt modelId="{C83F585B-C85C-4117-A7B5-B67B57F9C7D8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Estimating defect concentration from formation energy</a:t>
          </a:r>
        </a:p>
      </dgm:t>
    </dgm:pt>
    <dgm:pt modelId="{B86FCBD3-A1EE-4BD6-842D-E9BC1CB9400F}" type="parTrans" cxnId="{A4AD5A73-E26D-44F0-A735-DC3B01E471E3}">
      <dgm:prSet/>
      <dgm:spPr/>
      <dgm:t>
        <a:bodyPr/>
        <a:lstStyle/>
        <a:p>
          <a:endParaRPr lang="en-US"/>
        </a:p>
      </dgm:t>
    </dgm:pt>
    <dgm:pt modelId="{E403171F-80F0-44E6-9AF5-470DC50184BC}" type="sibTrans" cxnId="{A4AD5A73-E26D-44F0-A735-DC3B01E471E3}">
      <dgm:prSet/>
      <dgm:spPr/>
      <dgm:t>
        <a:bodyPr/>
        <a:lstStyle/>
        <a:p>
          <a:endParaRPr lang="en-US"/>
        </a:p>
      </dgm:t>
    </dgm:pt>
    <dgm:pt modelId="{874B7697-EA3A-4F20-9C61-B96BDAA215A2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Formation energy equation</a:t>
          </a:r>
        </a:p>
      </dgm:t>
    </dgm:pt>
    <dgm:pt modelId="{2ECF532B-E02A-4244-A744-8754E1C48C2F}" type="sibTrans" cxnId="{1DC89A1A-29CF-4AD9-8E53-A87B887F8F2F}">
      <dgm:prSet/>
      <dgm:spPr/>
      <dgm:t>
        <a:bodyPr/>
        <a:lstStyle/>
        <a:p>
          <a:endParaRPr lang="en-US"/>
        </a:p>
      </dgm:t>
    </dgm:pt>
    <dgm:pt modelId="{69F04FA9-E8BF-459C-B289-D3888149E5B6}" type="parTrans" cxnId="{1DC89A1A-29CF-4AD9-8E53-A87B887F8F2F}">
      <dgm:prSet/>
      <dgm:spPr/>
      <dgm:t>
        <a:bodyPr/>
        <a:lstStyle/>
        <a:p>
          <a:endParaRPr lang="en-US"/>
        </a:p>
      </dgm:t>
    </dgm:pt>
    <dgm:pt modelId="{4534656F-C045-4D3B-8704-8A32EE551F40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Additional Considerations</a:t>
          </a:r>
        </a:p>
      </dgm:t>
    </dgm:pt>
    <dgm:pt modelId="{5BB876BD-1B4C-4B97-969F-95AEA80C3AE0}" type="parTrans" cxnId="{6E6BFF14-DF1D-4C92-B952-D21267FF3D58}">
      <dgm:prSet/>
      <dgm:spPr/>
      <dgm:t>
        <a:bodyPr/>
        <a:lstStyle/>
        <a:p>
          <a:endParaRPr lang="en-US"/>
        </a:p>
      </dgm:t>
    </dgm:pt>
    <dgm:pt modelId="{76E047FB-80DD-48CF-A6CC-67C170015361}" type="sibTrans" cxnId="{6E6BFF14-DF1D-4C92-B952-D21267FF3D58}">
      <dgm:prSet/>
      <dgm:spPr/>
      <dgm:t>
        <a:bodyPr/>
        <a:lstStyle/>
        <a:p>
          <a:endParaRPr lang="en-US"/>
        </a:p>
      </dgm:t>
    </dgm:pt>
    <dgm:pt modelId="{252B122C-8587-49B0-AB6C-BBA99AF4C8ED}" type="pres">
      <dgm:prSet presAssocID="{B419655F-CE74-440E-9C91-37960B5C9553}" presName="linear" presStyleCnt="0">
        <dgm:presLayoutVars>
          <dgm:animLvl val="lvl"/>
          <dgm:resizeHandles val="exact"/>
        </dgm:presLayoutVars>
      </dgm:prSet>
      <dgm:spPr/>
    </dgm:pt>
    <dgm:pt modelId="{7D77C81B-45D2-4C21-89BC-D85388FF2EFC}" type="pres">
      <dgm:prSet presAssocID="{0ED8FE40-2CAE-40FD-81DF-DDF4AD44B0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463586-4EC6-402A-9715-4FE5FF1E225F}" type="pres">
      <dgm:prSet presAssocID="{0ED8FE40-2CAE-40FD-81DF-DDF4AD44B07D}" presName="childText" presStyleLbl="revTx" presStyleIdx="0" presStyleCnt="2">
        <dgm:presLayoutVars>
          <dgm:bulletEnabled val="1"/>
        </dgm:presLayoutVars>
      </dgm:prSet>
      <dgm:spPr/>
    </dgm:pt>
    <dgm:pt modelId="{E085970A-CFF8-4638-ABC4-74D7AAF0BB87}" type="pres">
      <dgm:prSet presAssocID="{C9CE7EF0-E619-4DFE-BC7F-B4EA97F210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8F8133-AB2A-4B84-B9DE-279951FA27B2}" type="pres">
      <dgm:prSet presAssocID="{C9CE7EF0-E619-4DFE-BC7F-B4EA97F21091}" presName="childText" presStyleLbl="revTx" presStyleIdx="1" presStyleCnt="2">
        <dgm:presLayoutVars>
          <dgm:bulletEnabled val="1"/>
        </dgm:presLayoutVars>
      </dgm:prSet>
      <dgm:spPr/>
    </dgm:pt>
    <dgm:pt modelId="{1D20D988-00B5-4597-9440-A8BDF70D525D}" type="pres">
      <dgm:prSet presAssocID="{4534656F-C045-4D3B-8704-8A32EE551F4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A42F804-8B9A-4EEE-8A11-28FB688985D0}" type="presOf" srcId="{1F2D3242-E111-46F7-9663-720FD6E2E85F}" destId="{13463586-4EC6-402A-9715-4FE5FF1E225F}" srcOrd="0" destOrd="0" presId="urn:microsoft.com/office/officeart/2005/8/layout/vList2"/>
    <dgm:cxn modelId="{6E6BFF14-DF1D-4C92-B952-D21267FF3D58}" srcId="{B419655F-CE74-440E-9C91-37960B5C9553}" destId="{4534656F-C045-4D3B-8704-8A32EE551F40}" srcOrd="2" destOrd="0" parTransId="{5BB876BD-1B4C-4B97-969F-95AEA80C3AE0}" sibTransId="{76E047FB-80DD-48CF-A6CC-67C170015361}"/>
    <dgm:cxn modelId="{1DC89A1A-29CF-4AD9-8E53-A87B887F8F2F}" srcId="{C9CE7EF0-E619-4DFE-BC7F-B4EA97F21091}" destId="{874B7697-EA3A-4F20-9C61-B96BDAA215A2}" srcOrd="0" destOrd="0" parTransId="{69F04FA9-E8BF-459C-B289-D3888149E5B6}" sibTransId="{2ECF532B-E02A-4244-A744-8754E1C48C2F}"/>
    <dgm:cxn modelId="{E054501C-1D9E-4199-9AA8-C9FE671F9AB9}" type="presOf" srcId="{35482D49-819A-4B93-9DB1-275FAC768FEE}" destId="{9C8F8133-AB2A-4B84-B9DE-279951FA27B2}" srcOrd="0" destOrd="1" presId="urn:microsoft.com/office/officeart/2005/8/layout/vList2"/>
    <dgm:cxn modelId="{6F87F85B-BBB5-444F-9933-E265D178A7A0}" srcId="{B419655F-CE74-440E-9C91-37960B5C9553}" destId="{C9CE7EF0-E619-4DFE-BC7F-B4EA97F21091}" srcOrd="1" destOrd="0" parTransId="{FBB42DBC-6BC3-4A0D-A470-B16A6DC3F47A}" sibTransId="{A80C81BD-8255-45FE-A0A7-2A68E96034B1}"/>
    <dgm:cxn modelId="{B7A6BC67-691E-40BE-AB3A-35DE75C6268E}" type="presOf" srcId="{B419655F-CE74-440E-9C91-37960B5C9553}" destId="{252B122C-8587-49B0-AB6C-BBA99AF4C8ED}" srcOrd="0" destOrd="0" presId="urn:microsoft.com/office/officeart/2005/8/layout/vList2"/>
    <dgm:cxn modelId="{A4AD5A73-E26D-44F0-A735-DC3B01E471E3}" srcId="{C9CE7EF0-E619-4DFE-BC7F-B4EA97F21091}" destId="{C83F585B-C85C-4117-A7B5-B67B57F9C7D8}" srcOrd="2" destOrd="0" parTransId="{B86FCBD3-A1EE-4BD6-842D-E9BC1CB9400F}" sibTransId="{E403171F-80F0-44E6-9AF5-470DC50184BC}"/>
    <dgm:cxn modelId="{82706687-4EDE-4703-9ED3-6D5FDB3E2797}" srcId="{0ED8FE40-2CAE-40FD-81DF-DDF4AD44B07D}" destId="{6E136556-702D-4D1C-94B1-C55A7A39C0AD}" srcOrd="1" destOrd="0" parTransId="{9B041DEC-ED5D-415E-8661-D6D49C5E9006}" sibTransId="{5119CA71-FD4D-4996-B629-EE605B07930A}"/>
    <dgm:cxn modelId="{47140A8F-D361-4CFA-962F-0BBE5FD92E1E}" type="presOf" srcId="{4534656F-C045-4D3B-8704-8A32EE551F40}" destId="{1D20D988-00B5-4597-9440-A8BDF70D525D}" srcOrd="0" destOrd="0" presId="urn:microsoft.com/office/officeart/2005/8/layout/vList2"/>
    <dgm:cxn modelId="{9E8F4593-7704-4682-A563-87424975EB2B}" srcId="{0ED8FE40-2CAE-40FD-81DF-DDF4AD44B07D}" destId="{1F2D3242-E111-46F7-9663-720FD6E2E85F}" srcOrd="0" destOrd="0" parTransId="{BC0194C8-EE35-4490-80C3-B6CBFBE4602B}" sibTransId="{3B5509A1-9913-43C6-BB5C-42B58F4A42BF}"/>
    <dgm:cxn modelId="{EDA2CAA4-63A6-4D76-B718-C2FE2719FF9A}" srcId="{C9CE7EF0-E619-4DFE-BC7F-B4EA97F21091}" destId="{35482D49-819A-4B93-9DB1-275FAC768FEE}" srcOrd="1" destOrd="0" parTransId="{210A0393-E637-4843-AA31-E1BA2A617EE7}" sibTransId="{18E1E55C-9E15-464B-AC2E-D9E338A940D3}"/>
    <dgm:cxn modelId="{37A186B2-038F-4334-B2FE-67F2F04D090C}" type="presOf" srcId="{6E136556-702D-4D1C-94B1-C55A7A39C0AD}" destId="{13463586-4EC6-402A-9715-4FE5FF1E225F}" srcOrd="0" destOrd="1" presId="urn:microsoft.com/office/officeart/2005/8/layout/vList2"/>
    <dgm:cxn modelId="{DD21EBBC-5C9D-40DB-8DCF-FC8C351C4C18}" type="presOf" srcId="{874B7697-EA3A-4F20-9C61-B96BDAA215A2}" destId="{9C8F8133-AB2A-4B84-B9DE-279951FA27B2}" srcOrd="0" destOrd="0" presId="urn:microsoft.com/office/officeart/2005/8/layout/vList2"/>
    <dgm:cxn modelId="{94395FBD-A1BC-43E0-A05B-004C82A35A5A}" srcId="{B419655F-CE74-440E-9C91-37960B5C9553}" destId="{0ED8FE40-2CAE-40FD-81DF-DDF4AD44B07D}" srcOrd="0" destOrd="0" parTransId="{0B0CB1AC-16B6-44F3-AA5C-79AC25F5AAEB}" sibTransId="{8AC596E1-DA31-4FAF-93C4-2EC0F3E98676}"/>
    <dgm:cxn modelId="{C751D2C5-B61B-47C0-AAEF-4025DC841D28}" type="presOf" srcId="{C83F585B-C85C-4117-A7B5-B67B57F9C7D8}" destId="{9C8F8133-AB2A-4B84-B9DE-279951FA27B2}" srcOrd="0" destOrd="2" presId="urn:microsoft.com/office/officeart/2005/8/layout/vList2"/>
    <dgm:cxn modelId="{E236E8E7-CB9D-40B5-88F5-A1774E6102FC}" type="presOf" srcId="{0ED8FE40-2CAE-40FD-81DF-DDF4AD44B07D}" destId="{7D77C81B-45D2-4C21-89BC-D85388FF2EFC}" srcOrd="0" destOrd="0" presId="urn:microsoft.com/office/officeart/2005/8/layout/vList2"/>
    <dgm:cxn modelId="{17350DF3-7B89-4D74-87A5-9F65037991A5}" type="presOf" srcId="{C9CE7EF0-E619-4DFE-BC7F-B4EA97F21091}" destId="{E085970A-CFF8-4638-ABC4-74D7AAF0BB87}" srcOrd="0" destOrd="0" presId="urn:microsoft.com/office/officeart/2005/8/layout/vList2"/>
    <dgm:cxn modelId="{11FBA970-9F76-40B3-8621-D99B89A90AC3}" type="presParOf" srcId="{252B122C-8587-49B0-AB6C-BBA99AF4C8ED}" destId="{7D77C81B-45D2-4C21-89BC-D85388FF2EFC}" srcOrd="0" destOrd="0" presId="urn:microsoft.com/office/officeart/2005/8/layout/vList2"/>
    <dgm:cxn modelId="{A0F22789-D0B1-477E-B7E1-104A3FD87FA1}" type="presParOf" srcId="{252B122C-8587-49B0-AB6C-BBA99AF4C8ED}" destId="{13463586-4EC6-402A-9715-4FE5FF1E225F}" srcOrd="1" destOrd="0" presId="urn:microsoft.com/office/officeart/2005/8/layout/vList2"/>
    <dgm:cxn modelId="{B0913F26-16CF-4875-9B87-8F382A52ED17}" type="presParOf" srcId="{252B122C-8587-49B0-AB6C-BBA99AF4C8ED}" destId="{E085970A-CFF8-4638-ABC4-74D7AAF0BB87}" srcOrd="2" destOrd="0" presId="urn:microsoft.com/office/officeart/2005/8/layout/vList2"/>
    <dgm:cxn modelId="{3B01C44B-6A92-4D53-BF6D-7E6D11C3844C}" type="presParOf" srcId="{252B122C-8587-49B0-AB6C-BBA99AF4C8ED}" destId="{9C8F8133-AB2A-4B84-B9DE-279951FA27B2}" srcOrd="3" destOrd="0" presId="urn:microsoft.com/office/officeart/2005/8/layout/vList2"/>
    <dgm:cxn modelId="{A8FB7390-2875-4322-9AEC-35E1F881840C}" type="presParOf" srcId="{252B122C-8587-49B0-AB6C-BBA99AF4C8ED}" destId="{1D20D988-00B5-4597-9440-A8BDF70D52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19655F-CE74-440E-9C91-37960B5C95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8FE40-2CAE-40FD-81DF-DDF4AD44B07D}">
      <dgm:prSet custT="1"/>
      <dgm:spPr>
        <a:solidFill>
          <a:srgbClr val="8B1F41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Preliminaries on Defects</a:t>
          </a:r>
        </a:p>
      </dgm:t>
    </dgm:pt>
    <dgm:pt modelId="{0B0CB1AC-16B6-44F3-AA5C-79AC25F5AAEB}" type="parTrans" cxnId="{94395FBD-A1BC-43E0-A05B-004C82A35A5A}">
      <dgm:prSet/>
      <dgm:spPr/>
      <dgm:t>
        <a:bodyPr/>
        <a:lstStyle/>
        <a:p>
          <a:endParaRPr lang="en-US"/>
        </a:p>
      </dgm:t>
    </dgm:pt>
    <dgm:pt modelId="{8AC596E1-DA31-4FAF-93C4-2EC0F3E98676}" type="sibTrans" cxnId="{94395FBD-A1BC-43E0-A05B-004C82A35A5A}">
      <dgm:prSet/>
      <dgm:spPr/>
      <dgm:t>
        <a:bodyPr/>
        <a:lstStyle/>
        <a:p>
          <a:endParaRPr lang="en-US"/>
        </a:p>
      </dgm:t>
    </dgm:pt>
    <dgm:pt modelId="{C9CE7EF0-E619-4DFE-BC7F-B4EA97F21091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Defect formation energy</a:t>
          </a:r>
        </a:p>
      </dgm:t>
    </dgm:pt>
    <dgm:pt modelId="{FBB42DBC-6BC3-4A0D-A470-B16A6DC3F47A}" type="parTrans" cxnId="{6F87F85B-BBB5-444F-9933-E265D178A7A0}">
      <dgm:prSet/>
      <dgm:spPr/>
      <dgm:t>
        <a:bodyPr/>
        <a:lstStyle/>
        <a:p>
          <a:endParaRPr lang="en-US"/>
        </a:p>
      </dgm:t>
    </dgm:pt>
    <dgm:pt modelId="{A80C81BD-8255-45FE-A0A7-2A68E96034B1}" type="sibTrans" cxnId="{6F87F85B-BBB5-444F-9933-E265D178A7A0}">
      <dgm:prSet/>
      <dgm:spPr/>
      <dgm:t>
        <a:bodyPr/>
        <a:lstStyle/>
        <a:p>
          <a:endParaRPr lang="en-US"/>
        </a:p>
      </dgm:t>
    </dgm:pt>
    <dgm:pt modelId="{6E136556-702D-4D1C-94B1-C55A7A39C0AD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Notation/charge conventions</a:t>
          </a:r>
        </a:p>
      </dgm:t>
    </dgm:pt>
    <dgm:pt modelId="{9B041DEC-ED5D-415E-8661-D6D49C5E9006}" type="parTrans" cxnId="{82706687-4EDE-4703-9ED3-6D5FDB3E2797}">
      <dgm:prSet/>
      <dgm:spPr/>
      <dgm:t>
        <a:bodyPr/>
        <a:lstStyle/>
        <a:p>
          <a:endParaRPr lang="en-US"/>
        </a:p>
      </dgm:t>
    </dgm:pt>
    <dgm:pt modelId="{5119CA71-FD4D-4996-B629-EE605B07930A}" type="sibTrans" cxnId="{82706687-4EDE-4703-9ED3-6D5FDB3E2797}">
      <dgm:prSet/>
      <dgm:spPr/>
      <dgm:t>
        <a:bodyPr/>
        <a:lstStyle/>
        <a:p>
          <a:endParaRPr lang="en-US"/>
        </a:p>
      </dgm:t>
    </dgm:pt>
    <dgm:pt modelId="{1F2D3242-E111-46F7-9663-720FD6E2E85F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Types of Defects</a:t>
          </a:r>
        </a:p>
      </dgm:t>
    </dgm:pt>
    <dgm:pt modelId="{BC0194C8-EE35-4490-80C3-B6CBFBE4602B}" type="parTrans" cxnId="{9E8F4593-7704-4682-A563-87424975EB2B}">
      <dgm:prSet/>
      <dgm:spPr/>
      <dgm:t>
        <a:bodyPr/>
        <a:lstStyle/>
        <a:p>
          <a:endParaRPr lang="en-US"/>
        </a:p>
      </dgm:t>
    </dgm:pt>
    <dgm:pt modelId="{3B5509A1-9913-43C6-BB5C-42B58F4A42BF}" type="sibTrans" cxnId="{9E8F4593-7704-4682-A563-87424975EB2B}">
      <dgm:prSet/>
      <dgm:spPr/>
      <dgm:t>
        <a:bodyPr/>
        <a:lstStyle/>
        <a:p>
          <a:endParaRPr lang="en-US"/>
        </a:p>
      </dgm:t>
    </dgm:pt>
    <dgm:pt modelId="{35482D49-819A-4B93-9DB1-275FAC768FEE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Computational details/tools</a:t>
          </a:r>
        </a:p>
      </dgm:t>
    </dgm:pt>
    <dgm:pt modelId="{210A0393-E637-4843-AA31-E1BA2A617EE7}" type="parTrans" cxnId="{EDA2CAA4-63A6-4D76-B718-C2FE2719FF9A}">
      <dgm:prSet/>
      <dgm:spPr/>
      <dgm:t>
        <a:bodyPr/>
        <a:lstStyle/>
        <a:p>
          <a:endParaRPr lang="en-US"/>
        </a:p>
      </dgm:t>
    </dgm:pt>
    <dgm:pt modelId="{18E1E55C-9E15-464B-AC2E-D9E338A940D3}" type="sibTrans" cxnId="{EDA2CAA4-63A6-4D76-B718-C2FE2719FF9A}">
      <dgm:prSet/>
      <dgm:spPr/>
      <dgm:t>
        <a:bodyPr/>
        <a:lstStyle/>
        <a:p>
          <a:endParaRPr lang="en-US"/>
        </a:p>
      </dgm:t>
    </dgm:pt>
    <dgm:pt modelId="{C83F585B-C85C-4117-A7B5-B67B57F9C7D8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Estimating defect concentration from formation energy</a:t>
          </a:r>
        </a:p>
      </dgm:t>
    </dgm:pt>
    <dgm:pt modelId="{B86FCBD3-A1EE-4BD6-842D-E9BC1CB9400F}" type="parTrans" cxnId="{A4AD5A73-E26D-44F0-A735-DC3B01E471E3}">
      <dgm:prSet/>
      <dgm:spPr/>
      <dgm:t>
        <a:bodyPr/>
        <a:lstStyle/>
        <a:p>
          <a:endParaRPr lang="en-US"/>
        </a:p>
      </dgm:t>
    </dgm:pt>
    <dgm:pt modelId="{E403171F-80F0-44E6-9AF5-470DC50184BC}" type="sibTrans" cxnId="{A4AD5A73-E26D-44F0-A735-DC3B01E471E3}">
      <dgm:prSet/>
      <dgm:spPr/>
      <dgm:t>
        <a:bodyPr/>
        <a:lstStyle/>
        <a:p>
          <a:endParaRPr lang="en-US"/>
        </a:p>
      </dgm:t>
    </dgm:pt>
    <dgm:pt modelId="{874B7697-EA3A-4F20-9C61-B96BDAA215A2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Formation energy equation</a:t>
          </a:r>
        </a:p>
      </dgm:t>
    </dgm:pt>
    <dgm:pt modelId="{2ECF532B-E02A-4244-A744-8754E1C48C2F}" type="sibTrans" cxnId="{1DC89A1A-29CF-4AD9-8E53-A87B887F8F2F}">
      <dgm:prSet/>
      <dgm:spPr/>
      <dgm:t>
        <a:bodyPr/>
        <a:lstStyle/>
        <a:p>
          <a:endParaRPr lang="en-US"/>
        </a:p>
      </dgm:t>
    </dgm:pt>
    <dgm:pt modelId="{69F04FA9-E8BF-459C-B289-D3888149E5B6}" type="parTrans" cxnId="{1DC89A1A-29CF-4AD9-8E53-A87B887F8F2F}">
      <dgm:prSet/>
      <dgm:spPr/>
      <dgm:t>
        <a:bodyPr/>
        <a:lstStyle/>
        <a:p>
          <a:endParaRPr lang="en-US"/>
        </a:p>
      </dgm:t>
    </dgm:pt>
    <dgm:pt modelId="{4534656F-C045-4D3B-8704-8A32EE551F40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Additional Considerations</a:t>
          </a:r>
        </a:p>
      </dgm:t>
    </dgm:pt>
    <dgm:pt modelId="{5BB876BD-1B4C-4B97-969F-95AEA80C3AE0}" type="parTrans" cxnId="{6E6BFF14-DF1D-4C92-B952-D21267FF3D58}">
      <dgm:prSet/>
      <dgm:spPr/>
      <dgm:t>
        <a:bodyPr/>
        <a:lstStyle/>
        <a:p>
          <a:endParaRPr lang="en-US"/>
        </a:p>
      </dgm:t>
    </dgm:pt>
    <dgm:pt modelId="{76E047FB-80DD-48CF-A6CC-67C170015361}" type="sibTrans" cxnId="{6E6BFF14-DF1D-4C92-B952-D21267FF3D58}">
      <dgm:prSet/>
      <dgm:spPr/>
      <dgm:t>
        <a:bodyPr/>
        <a:lstStyle/>
        <a:p>
          <a:endParaRPr lang="en-US"/>
        </a:p>
      </dgm:t>
    </dgm:pt>
    <dgm:pt modelId="{252B122C-8587-49B0-AB6C-BBA99AF4C8ED}" type="pres">
      <dgm:prSet presAssocID="{B419655F-CE74-440E-9C91-37960B5C9553}" presName="linear" presStyleCnt="0">
        <dgm:presLayoutVars>
          <dgm:animLvl val="lvl"/>
          <dgm:resizeHandles val="exact"/>
        </dgm:presLayoutVars>
      </dgm:prSet>
      <dgm:spPr/>
    </dgm:pt>
    <dgm:pt modelId="{7D77C81B-45D2-4C21-89BC-D85388FF2EFC}" type="pres">
      <dgm:prSet presAssocID="{0ED8FE40-2CAE-40FD-81DF-DDF4AD44B0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463586-4EC6-402A-9715-4FE5FF1E225F}" type="pres">
      <dgm:prSet presAssocID="{0ED8FE40-2CAE-40FD-81DF-DDF4AD44B07D}" presName="childText" presStyleLbl="revTx" presStyleIdx="0" presStyleCnt="2">
        <dgm:presLayoutVars>
          <dgm:bulletEnabled val="1"/>
        </dgm:presLayoutVars>
      </dgm:prSet>
      <dgm:spPr/>
    </dgm:pt>
    <dgm:pt modelId="{E085970A-CFF8-4638-ABC4-74D7AAF0BB87}" type="pres">
      <dgm:prSet presAssocID="{C9CE7EF0-E619-4DFE-BC7F-B4EA97F210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8F8133-AB2A-4B84-B9DE-279951FA27B2}" type="pres">
      <dgm:prSet presAssocID="{C9CE7EF0-E619-4DFE-BC7F-B4EA97F21091}" presName="childText" presStyleLbl="revTx" presStyleIdx="1" presStyleCnt="2">
        <dgm:presLayoutVars>
          <dgm:bulletEnabled val="1"/>
        </dgm:presLayoutVars>
      </dgm:prSet>
      <dgm:spPr/>
    </dgm:pt>
    <dgm:pt modelId="{1D20D988-00B5-4597-9440-A8BDF70D525D}" type="pres">
      <dgm:prSet presAssocID="{4534656F-C045-4D3B-8704-8A32EE551F4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A42F804-8B9A-4EEE-8A11-28FB688985D0}" type="presOf" srcId="{1F2D3242-E111-46F7-9663-720FD6E2E85F}" destId="{13463586-4EC6-402A-9715-4FE5FF1E225F}" srcOrd="0" destOrd="0" presId="urn:microsoft.com/office/officeart/2005/8/layout/vList2"/>
    <dgm:cxn modelId="{6E6BFF14-DF1D-4C92-B952-D21267FF3D58}" srcId="{B419655F-CE74-440E-9C91-37960B5C9553}" destId="{4534656F-C045-4D3B-8704-8A32EE551F40}" srcOrd="2" destOrd="0" parTransId="{5BB876BD-1B4C-4B97-969F-95AEA80C3AE0}" sibTransId="{76E047FB-80DD-48CF-A6CC-67C170015361}"/>
    <dgm:cxn modelId="{1DC89A1A-29CF-4AD9-8E53-A87B887F8F2F}" srcId="{C9CE7EF0-E619-4DFE-BC7F-B4EA97F21091}" destId="{874B7697-EA3A-4F20-9C61-B96BDAA215A2}" srcOrd="0" destOrd="0" parTransId="{69F04FA9-E8BF-459C-B289-D3888149E5B6}" sibTransId="{2ECF532B-E02A-4244-A744-8754E1C48C2F}"/>
    <dgm:cxn modelId="{E054501C-1D9E-4199-9AA8-C9FE671F9AB9}" type="presOf" srcId="{35482D49-819A-4B93-9DB1-275FAC768FEE}" destId="{9C8F8133-AB2A-4B84-B9DE-279951FA27B2}" srcOrd="0" destOrd="1" presId="urn:microsoft.com/office/officeart/2005/8/layout/vList2"/>
    <dgm:cxn modelId="{6F87F85B-BBB5-444F-9933-E265D178A7A0}" srcId="{B419655F-CE74-440E-9C91-37960B5C9553}" destId="{C9CE7EF0-E619-4DFE-BC7F-B4EA97F21091}" srcOrd="1" destOrd="0" parTransId="{FBB42DBC-6BC3-4A0D-A470-B16A6DC3F47A}" sibTransId="{A80C81BD-8255-45FE-A0A7-2A68E96034B1}"/>
    <dgm:cxn modelId="{B7A6BC67-691E-40BE-AB3A-35DE75C6268E}" type="presOf" srcId="{B419655F-CE74-440E-9C91-37960B5C9553}" destId="{252B122C-8587-49B0-AB6C-BBA99AF4C8ED}" srcOrd="0" destOrd="0" presId="urn:microsoft.com/office/officeart/2005/8/layout/vList2"/>
    <dgm:cxn modelId="{A4AD5A73-E26D-44F0-A735-DC3B01E471E3}" srcId="{C9CE7EF0-E619-4DFE-BC7F-B4EA97F21091}" destId="{C83F585B-C85C-4117-A7B5-B67B57F9C7D8}" srcOrd="2" destOrd="0" parTransId="{B86FCBD3-A1EE-4BD6-842D-E9BC1CB9400F}" sibTransId="{E403171F-80F0-44E6-9AF5-470DC50184BC}"/>
    <dgm:cxn modelId="{82706687-4EDE-4703-9ED3-6D5FDB3E2797}" srcId="{0ED8FE40-2CAE-40FD-81DF-DDF4AD44B07D}" destId="{6E136556-702D-4D1C-94B1-C55A7A39C0AD}" srcOrd="1" destOrd="0" parTransId="{9B041DEC-ED5D-415E-8661-D6D49C5E9006}" sibTransId="{5119CA71-FD4D-4996-B629-EE605B07930A}"/>
    <dgm:cxn modelId="{47140A8F-D361-4CFA-962F-0BBE5FD92E1E}" type="presOf" srcId="{4534656F-C045-4D3B-8704-8A32EE551F40}" destId="{1D20D988-00B5-4597-9440-A8BDF70D525D}" srcOrd="0" destOrd="0" presId="urn:microsoft.com/office/officeart/2005/8/layout/vList2"/>
    <dgm:cxn modelId="{9E8F4593-7704-4682-A563-87424975EB2B}" srcId="{0ED8FE40-2CAE-40FD-81DF-DDF4AD44B07D}" destId="{1F2D3242-E111-46F7-9663-720FD6E2E85F}" srcOrd="0" destOrd="0" parTransId="{BC0194C8-EE35-4490-80C3-B6CBFBE4602B}" sibTransId="{3B5509A1-9913-43C6-BB5C-42B58F4A42BF}"/>
    <dgm:cxn modelId="{EDA2CAA4-63A6-4D76-B718-C2FE2719FF9A}" srcId="{C9CE7EF0-E619-4DFE-BC7F-B4EA97F21091}" destId="{35482D49-819A-4B93-9DB1-275FAC768FEE}" srcOrd="1" destOrd="0" parTransId="{210A0393-E637-4843-AA31-E1BA2A617EE7}" sibTransId="{18E1E55C-9E15-464B-AC2E-D9E338A940D3}"/>
    <dgm:cxn modelId="{37A186B2-038F-4334-B2FE-67F2F04D090C}" type="presOf" srcId="{6E136556-702D-4D1C-94B1-C55A7A39C0AD}" destId="{13463586-4EC6-402A-9715-4FE5FF1E225F}" srcOrd="0" destOrd="1" presId="urn:microsoft.com/office/officeart/2005/8/layout/vList2"/>
    <dgm:cxn modelId="{DD21EBBC-5C9D-40DB-8DCF-FC8C351C4C18}" type="presOf" srcId="{874B7697-EA3A-4F20-9C61-B96BDAA215A2}" destId="{9C8F8133-AB2A-4B84-B9DE-279951FA27B2}" srcOrd="0" destOrd="0" presId="urn:microsoft.com/office/officeart/2005/8/layout/vList2"/>
    <dgm:cxn modelId="{94395FBD-A1BC-43E0-A05B-004C82A35A5A}" srcId="{B419655F-CE74-440E-9C91-37960B5C9553}" destId="{0ED8FE40-2CAE-40FD-81DF-DDF4AD44B07D}" srcOrd="0" destOrd="0" parTransId="{0B0CB1AC-16B6-44F3-AA5C-79AC25F5AAEB}" sibTransId="{8AC596E1-DA31-4FAF-93C4-2EC0F3E98676}"/>
    <dgm:cxn modelId="{C751D2C5-B61B-47C0-AAEF-4025DC841D28}" type="presOf" srcId="{C83F585B-C85C-4117-A7B5-B67B57F9C7D8}" destId="{9C8F8133-AB2A-4B84-B9DE-279951FA27B2}" srcOrd="0" destOrd="2" presId="urn:microsoft.com/office/officeart/2005/8/layout/vList2"/>
    <dgm:cxn modelId="{E236E8E7-CB9D-40B5-88F5-A1774E6102FC}" type="presOf" srcId="{0ED8FE40-2CAE-40FD-81DF-DDF4AD44B07D}" destId="{7D77C81B-45D2-4C21-89BC-D85388FF2EFC}" srcOrd="0" destOrd="0" presId="urn:microsoft.com/office/officeart/2005/8/layout/vList2"/>
    <dgm:cxn modelId="{17350DF3-7B89-4D74-87A5-9F65037991A5}" type="presOf" srcId="{C9CE7EF0-E619-4DFE-BC7F-B4EA97F21091}" destId="{E085970A-CFF8-4638-ABC4-74D7AAF0BB87}" srcOrd="0" destOrd="0" presId="urn:microsoft.com/office/officeart/2005/8/layout/vList2"/>
    <dgm:cxn modelId="{11FBA970-9F76-40B3-8621-D99B89A90AC3}" type="presParOf" srcId="{252B122C-8587-49B0-AB6C-BBA99AF4C8ED}" destId="{7D77C81B-45D2-4C21-89BC-D85388FF2EFC}" srcOrd="0" destOrd="0" presId="urn:microsoft.com/office/officeart/2005/8/layout/vList2"/>
    <dgm:cxn modelId="{A0F22789-D0B1-477E-B7E1-104A3FD87FA1}" type="presParOf" srcId="{252B122C-8587-49B0-AB6C-BBA99AF4C8ED}" destId="{13463586-4EC6-402A-9715-4FE5FF1E225F}" srcOrd="1" destOrd="0" presId="urn:microsoft.com/office/officeart/2005/8/layout/vList2"/>
    <dgm:cxn modelId="{B0913F26-16CF-4875-9B87-8F382A52ED17}" type="presParOf" srcId="{252B122C-8587-49B0-AB6C-BBA99AF4C8ED}" destId="{E085970A-CFF8-4638-ABC4-74D7AAF0BB87}" srcOrd="2" destOrd="0" presId="urn:microsoft.com/office/officeart/2005/8/layout/vList2"/>
    <dgm:cxn modelId="{3B01C44B-6A92-4D53-BF6D-7E6D11C3844C}" type="presParOf" srcId="{252B122C-8587-49B0-AB6C-BBA99AF4C8ED}" destId="{9C8F8133-AB2A-4B84-B9DE-279951FA27B2}" srcOrd="3" destOrd="0" presId="urn:microsoft.com/office/officeart/2005/8/layout/vList2"/>
    <dgm:cxn modelId="{A8FB7390-2875-4322-9AEC-35E1F881840C}" type="presParOf" srcId="{252B122C-8587-49B0-AB6C-BBA99AF4C8ED}" destId="{1D20D988-00B5-4597-9440-A8BDF70D52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19655F-CE74-440E-9C91-37960B5C95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8FE40-2CAE-40FD-81DF-DDF4AD44B07D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Preliminaries on Defects</a:t>
          </a:r>
        </a:p>
      </dgm:t>
    </dgm:pt>
    <dgm:pt modelId="{0B0CB1AC-16B6-44F3-AA5C-79AC25F5AAEB}" type="parTrans" cxnId="{94395FBD-A1BC-43E0-A05B-004C82A35A5A}">
      <dgm:prSet/>
      <dgm:spPr/>
      <dgm:t>
        <a:bodyPr/>
        <a:lstStyle/>
        <a:p>
          <a:endParaRPr lang="en-US"/>
        </a:p>
      </dgm:t>
    </dgm:pt>
    <dgm:pt modelId="{8AC596E1-DA31-4FAF-93C4-2EC0F3E98676}" type="sibTrans" cxnId="{94395FBD-A1BC-43E0-A05B-004C82A35A5A}">
      <dgm:prSet/>
      <dgm:spPr/>
      <dgm:t>
        <a:bodyPr/>
        <a:lstStyle/>
        <a:p>
          <a:endParaRPr lang="en-US"/>
        </a:p>
      </dgm:t>
    </dgm:pt>
    <dgm:pt modelId="{C9CE7EF0-E619-4DFE-BC7F-B4EA97F21091}">
      <dgm:prSet custT="1"/>
      <dgm:spPr>
        <a:solidFill>
          <a:srgbClr val="8B1F41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Defect formation energy</a:t>
          </a:r>
        </a:p>
      </dgm:t>
    </dgm:pt>
    <dgm:pt modelId="{FBB42DBC-6BC3-4A0D-A470-B16A6DC3F47A}" type="parTrans" cxnId="{6F87F85B-BBB5-444F-9933-E265D178A7A0}">
      <dgm:prSet/>
      <dgm:spPr/>
      <dgm:t>
        <a:bodyPr/>
        <a:lstStyle/>
        <a:p>
          <a:endParaRPr lang="en-US"/>
        </a:p>
      </dgm:t>
    </dgm:pt>
    <dgm:pt modelId="{A80C81BD-8255-45FE-A0A7-2A68E96034B1}" type="sibTrans" cxnId="{6F87F85B-BBB5-444F-9933-E265D178A7A0}">
      <dgm:prSet/>
      <dgm:spPr/>
      <dgm:t>
        <a:bodyPr/>
        <a:lstStyle/>
        <a:p>
          <a:endParaRPr lang="en-US"/>
        </a:p>
      </dgm:t>
    </dgm:pt>
    <dgm:pt modelId="{6E136556-702D-4D1C-94B1-C55A7A39C0AD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Notation/charge conventions</a:t>
          </a:r>
        </a:p>
      </dgm:t>
    </dgm:pt>
    <dgm:pt modelId="{9B041DEC-ED5D-415E-8661-D6D49C5E9006}" type="parTrans" cxnId="{82706687-4EDE-4703-9ED3-6D5FDB3E2797}">
      <dgm:prSet/>
      <dgm:spPr/>
      <dgm:t>
        <a:bodyPr/>
        <a:lstStyle/>
        <a:p>
          <a:endParaRPr lang="en-US"/>
        </a:p>
      </dgm:t>
    </dgm:pt>
    <dgm:pt modelId="{5119CA71-FD4D-4996-B629-EE605B07930A}" type="sibTrans" cxnId="{82706687-4EDE-4703-9ED3-6D5FDB3E2797}">
      <dgm:prSet/>
      <dgm:spPr/>
      <dgm:t>
        <a:bodyPr/>
        <a:lstStyle/>
        <a:p>
          <a:endParaRPr lang="en-US"/>
        </a:p>
      </dgm:t>
    </dgm:pt>
    <dgm:pt modelId="{1F2D3242-E111-46F7-9663-720FD6E2E85F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Types of Defects</a:t>
          </a:r>
        </a:p>
      </dgm:t>
    </dgm:pt>
    <dgm:pt modelId="{BC0194C8-EE35-4490-80C3-B6CBFBE4602B}" type="parTrans" cxnId="{9E8F4593-7704-4682-A563-87424975EB2B}">
      <dgm:prSet/>
      <dgm:spPr/>
      <dgm:t>
        <a:bodyPr/>
        <a:lstStyle/>
        <a:p>
          <a:endParaRPr lang="en-US"/>
        </a:p>
      </dgm:t>
    </dgm:pt>
    <dgm:pt modelId="{3B5509A1-9913-43C6-BB5C-42B58F4A42BF}" type="sibTrans" cxnId="{9E8F4593-7704-4682-A563-87424975EB2B}">
      <dgm:prSet/>
      <dgm:spPr/>
      <dgm:t>
        <a:bodyPr/>
        <a:lstStyle/>
        <a:p>
          <a:endParaRPr lang="en-US"/>
        </a:p>
      </dgm:t>
    </dgm:pt>
    <dgm:pt modelId="{35482D49-819A-4B93-9DB1-275FAC768FEE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Computational details/tools</a:t>
          </a:r>
        </a:p>
      </dgm:t>
    </dgm:pt>
    <dgm:pt modelId="{210A0393-E637-4843-AA31-E1BA2A617EE7}" type="parTrans" cxnId="{EDA2CAA4-63A6-4D76-B718-C2FE2719FF9A}">
      <dgm:prSet/>
      <dgm:spPr/>
      <dgm:t>
        <a:bodyPr/>
        <a:lstStyle/>
        <a:p>
          <a:endParaRPr lang="en-US"/>
        </a:p>
      </dgm:t>
    </dgm:pt>
    <dgm:pt modelId="{18E1E55C-9E15-464B-AC2E-D9E338A940D3}" type="sibTrans" cxnId="{EDA2CAA4-63A6-4D76-B718-C2FE2719FF9A}">
      <dgm:prSet/>
      <dgm:spPr/>
      <dgm:t>
        <a:bodyPr/>
        <a:lstStyle/>
        <a:p>
          <a:endParaRPr lang="en-US"/>
        </a:p>
      </dgm:t>
    </dgm:pt>
    <dgm:pt modelId="{C83F585B-C85C-4117-A7B5-B67B57F9C7D8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Estimating defect concentration from formation energy</a:t>
          </a:r>
        </a:p>
      </dgm:t>
    </dgm:pt>
    <dgm:pt modelId="{B86FCBD3-A1EE-4BD6-842D-E9BC1CB9400F}" type="parTrans" cxnId="{A4AD5A73-E26D-44F0-A735-DC3B01E471E3}">
      <dgm:prSet/>
      <dgm:spPr/>
      <dgm:t>
        <a:bodyPr/>
        <a:lstStyle/>
        <a:p>
          <a:endParaRPr lang="en-US"/>
        </a:p>
      </dgm:t>
    </dgm:pt>
    <dgm:pt modelId="{E403171F-80F0-44E6-9AF5-470DC50184BC}" type="sibTrans" cxnId="{A4AD5A73-E26D-44F0-A735-DC3B01E471E3}">
      <dgm:prSet/>
      <dgm:spPr/>
      <dgm:t>
        <a:bodyPr/>
        <a:lstStyle/>
        <a:p>
          <a:endParaRPr lang="en-US"/>
        </a:p>
      </dgm:t>
    </dgm:pt>
    <dgm:pt modelId="{874B7697-EA3A-4F20-9C61-B96BDAA215A2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Formation energy equation</a:t>
          </a:r>
        </a:p>
      </dgm:t>
    </dgm:pt>
    <dgm:pt modelId="{2ECF532B-E02A-4244-A744-8754E1C48C2F}" type="sibTrans" cxnId="{1DC89A1A-29CF-4AD9-8E53-A87B887F8F2F}">
      <dgm:prSet/>
      <dgm:spPr/>
      <dgm:t>
        <a:bodyPr/>
        <a:lstStyle/>
        <a:p>
          <a:endParaRPr lang="en-US"/>
        </a:p>
      </dgm:t>
    </dgm:pt>
    <dgm:pt modelId="{69F04FA9-E8BF-459C-B289-D3888149E5B6}" type="parTrans" cxnId="{1DC89A1A-29CF-4AD9-8E53-A87B887F8F2F}">
      <dgm:prSet/>
      <dgm:spPr/>
      <dgm:t>
        <a:bodyPr/>
        <a:lstStyle/>
        <a:p>
          <a:endParaRPr lang="en-US"/>
        </a:p>
      </dgm:t>
    </dgm:pt>
    <dgm:pt modelId="{4534656F-C045-4D3B-8704-8A32EE551F40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Additional Considerations</a:t>
          </a:r>
        </a:p>
      </dgm:t>
    </dgm:pt>
    <dgm:pt modelId="{5BB876BD-1B4C-4B97-969F-95AEA80C3AE0}" type="parTrans" cxnId="{6E6BFF14-DF1D-4C92-B952-D21267FF3D58}">
      <dgm:prSet/>
      <dgm:spPr/>
      <dgm:t>
        <a:bodyPr/>
        <a:lstStyle/>
        <a:p>
          <a:endParaRPr lang="en-US"/>
        </a:p>
      </dgm:t>
    </dgm:pt>
    <dgm:pt modelId="{76E047FB-80DD-48CF-A6CC-67C170015361}" type="sibTrans" cxnId="{6E6BFF14-DF1D-4C92-B952-D21267FF3D58}">
      <dgm:prSet/>
      <dgm:spPr/>
      <dgm:t>
        <a:bodyPr/>
        <a:lstStyle/>
        <a:p>
          <a:endParaRPr lang="en-US"/>
        </a:p>
      </dgm:t>
    </dgm:pt>
    <dgm:pt modelId="{252B122C-8587-49B0-AB6C-BBA99AF4C8ED}" type="pres">
      <dgm:prSet presAssocID="{B419655F-CE74-440E-9C91-37960B5C9553}" presName="linear" presStyleCnt="0">
        <dgm:presLayoutVars>
          <dgm:animLvl val="lvl"/>
          <dgm:resizeHandles val="exact"/>
        </dgm:presLayoutVars>
      </dgm:prSet>
      <dgm:spPr/>
    </dgm:pt>
    <dgm:pt modelId="{7D77C81B-45D2-4C21-89BC-D85388FF2EFC}" type="pres">
      <dgm:prSet presAssocID="{0ED8FE40-2CAE-40FD-81DF-DDF4AD44B0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463586-4EC6-402A-9715-4FE5FF1E225F}" type="pres">
      <dgm:prSet presAssocID="{0ED8FE40-2CAE-40FD-81DF-DDF4AD44B07D}" presName="childText" presStyleLbl="revTx" presStyleIdx="0" presStyleCnt="2">
        <dgm:presLayoutVars>
          <dgm:bulletEnabled val="1"/>
        </dgm:presLayoutVars>
      </dgm:prSet>
      <dgm:spPr/>
    </dgm:pt>
    <dgm:pt modelId="{E085970A-CFF8-4638-ABC4-74D7AAF0BB87}" type="pres">
      <dgm:prSet presAssocID="{C9CE7EF0-E619-4DFE-BC7F-B4EA97F210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8F8133-AB2A-4B84-B9DE-279951FA27B2}" type="pres">
      <dgm:prSet presAssocID="{C9CE7EF0-E619-4DFE-BC7F-B4EA97F21091}" presName="childText" presStyleLbl="revTx" presStyleIdx="1" presStyleCnt="2">
        <dgm:presLayoutVars>
          <dgm:bulletEnabled val="1"/>
        </dgm:presLayoutVars>
      </dgm:prSet>
      <dgm:spPr/>
    </dgm:pt>
    <dgm:pt modelId="{1D20D988-00B5-4597-9440-A8BDF70D525D}" type="pres">
      <dgm:prSet presAssocID="{4534656F-C045-4D3B-8704-8A32EE551F4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A42F804-8B9A-4EEE-8A11-28FB688985D0}" type="presOf" srcId="{1F2D3242-E111-46F7-9663-720FD6E2E85F}" destId="{13463586-4EC6-402A-9715-4FE5FF1E225F}" srcOrd="0" destOrd="0" presId="urn:microsoft.com/office/officeart/2005/8/layout/vList2"/>
    <dgm:cxn modelId="{6E6BFF14-DF1D-4C92-B952-D21267FF3D58}" srcId="{B419655F-CE74-440E-9C91-37960B5C9553}" destId="{4534656F-C045-4D3B-8704-8A32EE551F40}" srcOrd="2" destOrd="0" parTransId="{5BB876BD-1B4C-4B97-969F-95AEA80C3AE0}" sibTransId="{76E047FB-80DD-48CF-A6CC-67C170015361}"/>
    <dgm:cxn modelId="{1DC89A1A-29CF-4AD9-8E53-A87B887F8F2F}" srcId="{C9CE7EF0-E619-4DFE-BC7F-B4EA97F21091}" destId="{874B7697-EA3A-4F20-9C61-B96BDAA215A2}" srcOrd="0" destOrd="0" parTransId="{69F04FA9-E8BF-459C-B289-D3888149E5B6}" sibTransId="{2ECF532B-E02A-4244-A744-8754E1C48C2F}"/>
    <dgm:cxn modelId="{E054501C-1D9E-4199-9AA8-C9FE671F9AB9}" type="presOf" srcId="{35482D49-819A-4B93-9DB1-275FAC768FEE}" destId="{9C8F8133-AB2A-4B84-B9DE-279951FA27B2}" srcOrd="0" destOrd="1" presId="urn:microsoft.com/office/officeart/2005/8/layout/vList2"/>
    <dgm:cxn modelId="{6F87F85B-BBB5-444F-9933-E265D178A7A0}" srcId="{B419655F-CE74-440E-9C91-37960B5C9553}" destId="{C9CE7EF0-E619-4DFE-BC7F-B4EA97F21091}" srcOrd="1" destOrd="0" parTransId="{FBB42DBC-6BC3-4A0D-A470-B16A6DC3F47A}" sibTransId="{A80C81BD-8255-45FE-A0A7-2A68E96034B1}"/>
    <dgm:cxn modelId="{B7A6BC67-691E-40BE-AB3A-35DE75C6268E}" type="presOf" srcId="{B419655F-CE74-440E-9C91-37960B5C9553}" destId="{252B122C-8587-49B0-AB6C-BBA99AF4C8ED}" srcOrd="0" destOrd="0" presId="urn:microsoft.com/office/officeart/2005/8/layout/vList2"/>
    <dgm:cxn modelId="{A4AD5A73-E26D-44F0-A735-DC3B01E471E3}" srcId="{C9CE7EF0-E619-4DFE-BC7F-B4EA97F21091}" destId="{C83F585B-C85C-4117-A7B5-B67B57F9C7D8}" srcOrd="2" destOrd="0" parTransId="{B86FCBD3-A1EE-4BD6-842D-E9BC1CB9400F}" sibTransId="{E403171F-80F0-44E6-9AF5-470DC50184BC}"/>
    <dgm:cxn modelId="{82706687-4EDE-4703-9ED3-6D5FDB3E2797}" srcId="{0ED8FE40-2CAE-40FD-81DF-DDF4AD44B07D}" destId="{6E136556-702D-4D1C-94B1-C55A7A39C0AD}" srcOrd="1" destOrd="0" parTransId="{9B041DEC-ED5D-415E-8661-D6D49C5E9006}" sibTransId="{5119CA71-FD4D-4996-B629-EE605B07930A}"/>
    <dgm:cxn modelId="{47140A8F-D361-4CFA-962F-0BBE5FD92E1E}" type="presOf" srcId="{4534656F-C045-4D3B-8704-8A32EE551F40}" destId="{1D20D988-00B5-4597-9440-A8BDF70D525D}" srcOrd="0" destOrd="0" presId="urn:microsoft.com/office/officeart/2005/8/layout/vList2"/>
    <dgm:cxn modelId="{9E8F4593-7704-4682-A563-87424975EB2B}" srcId="{0ED8FE40-2CAE-40FD-81DF-DDF4AD44B07D}" destId="{1F2D3242-E111-46F7-9663-720FD6E2E85F}" srcOrd="0" destOrd="0" parTransId="{BC0194C8-EE35-4490-80C3-B6CBFBE4602B}" sibTransId="{3B5509A1-9913-43C6-BB5C-42B58F4A42BF}"/>
    <dgm:cxn modelId="{EDA2CAA4-63A6-4D76-B718-C2FE2719FF9A}" srcId="{C9CE7EF0-E619-4DFE-BC7F-B4EA97F21091}" destId="{35482D49-819A-4B93-9DB1-275FAC768FEE}" srcOrd="1" destOrd="0" parTransId="{210A0393-E637-4843-AA31-E1BA2A617EE7}" sibTransId="{18E1E55C-9E15-464B-AC2E-D9E338A940D3}"/>
    <dgm:cxn modelId="{37A186B2-038F-4334-B2FE-67F2F04D090C}" type="presOf" srcId="{6E136556-702D-4D1C-94B1-C55A7A39C0AD}" destId="{13463586-4EC6-402A-9715-4FE5FF1E225F}" srcOrd="0" destOrd="1" presId="urn:microsoft.com/office/officeart/2005/8/layout/vList2"/>
    <dgm:cxn modelId="{DD21EBBC-5C9D-40DB-8DCF-FC8C351C4C18}" type="presOf" srcId="{874B7697-EA3A-4F20-9C61-B96BDAA215A2}" destId="{9C8F8133-AB2A-4B84-B9DE-279951FA27B2}" srcOrd="0" destOrd="0" presId="urn:microsoft.com/office/officeart/2005/8/layout/vList2"/>
    <dgm:cxn modelId="{94395FBD-A1BC-43E0-A05B-004C82A35A5A}" srcId="{B419655F-CE74-440E-9C91-37960B5C9553}" destId="{0ED8FE40-2CAE-40FD-81DF-DDF4AD44B07D}" srcOrd="0" destOrd="0" parTransId="{0B0CB1AC-16B6-44F3-AA5C-79AC25F5AAEB}" sibTransId="{8AC596E1-DA31-4FAF-93C4-2EC0F3E98676}"/>
    <dgm:cxn modelId="{C751D2C5-B61B-47C0-AAEF-4025DC841D28}" type="presOf" srcId="{C83F585B-C85C-4117-A7B5-B67B57F9C7D8}" destId="{9C8F8133-AB2A-4B84-B9DE-279951FA27B2}" srcOrd="0" destOrd="2" presId="urn:microsoft.com/office/officeart/2005/8/layout/vList2"/>
    <dgm:cxn modelId="{E236E8E7-CB9D-40B5-88F5-A1774E6102FC}" type="presOf" srcId="{0ED8FE40-2CAE-40FD-81DF-DDF4AD44B07D}" destId="{7D77C81B-45D2-4C21-89BC-D85388FF2EFC}" srcOrd="0" destOrd="0" presId="urn:microsoft.com/office/officeart/2005/8/layout/vList2"/>
    <dgm:cxn modelId="{17350DF3-7B89-4D74-87A5-9F65037991A5}" type="presOf" srcId="{C9CE7EF0-E619-4DFE-BC7F-B4EA97F21091}" destId="{E085970A-CFF8-4638-ABC4-74D7AAF0BB87}" srcOrd="0" destOrd="0" presId="urn:microsoft.com/office/officeart/2005/8/layout/vList2"/>
    <dgm:cxn modelId="{11FBA970-9F76-40B3-8621-D99B89A90AC3}" type="presParOf" srcId="{252B122C-8587-49B0-AB6C-BBA99AF4C8ED}" destId="{7D77C81B-45D2-4C21-89BC-D85388FF2EFC}" srcOrd="0" destOrd="0" presId="urn:microsoft.com/office/officeart/2005/8/layout/vList2"/>
    <dgm:cxn modelId="{A0F22789-D0B1-477E-B7E1-104A3FD87FA1}" type="presParOf" srcId="{252B122C-8587-49B0-AB6C-BBA99AF4C8ED}" destId="{13463586-4EC6-402A-9715-4FE5FF1E225F}" srcOrd="1" destOrd="0" presId="urn:microsoft.com/office/officeart/2005/8/layout/vList2"/>
    <dgm:cxn modelId="{B0913F26-16CF-4875-9B87-8F382A52ED17}" type="presParOf" srcId="{252B122C-8587-49B0-AB6C-BBA99AF4C8ED}" destId="{E085970A-CFF8-4638-ABC4-74D7AAF0BB87}" srcOrd="2" destOrd="0" presId="urn:microsoft.com/office/officeart/2005/8/layout/vList2"/>
    <dgm:cxn modelId="{3B01C44B-6A92-4D53-BF6D-7E6D11C3844C}" type="presParOf" srcId="{252B122C-8587-49B0-AB6C-BBA99AF4C8ED}" destId="{9C8F8133-AB2A-4B84-B9DE-279951FA27B2}" srcOrd="3" destOrd="0" presId="urn:microsoft.com/office/officeart/2005/8/layout/vList2"/>
    <dgm:cxn modelId="{A8FB7390-2875-4322-9AEC-35E1F881840C}" type="presParOf" srcId="{252B122C-8587-49B0-AB6C-BBA99AF4C8ED}" destId="{1D20D988-00B5-4597-9440-A8BDF70D52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19655F-CE74-440E-9C91-37960B5C95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8FE40-2CAE-40FD-81DF-DDF4AD44B07D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Preliminaries on Defects</a:t>
          </a:r>
        </a:p>
      </dgm:t>
    </dgm:pt>
    <dgm:pt modelId="{0B0CB1AC-16B6-44F3-AA5C-79AC25F5AAEB}" type="parTrans" cxnId="{94395FBD-A1BC-43E0-A05B-004C82A35A5A}">
      <dgm:prSet/>
      <dgm:spPr/>
      <dgm:t>
        <a:bodyPr/>
        <a:lstStyle/>
        <a:p>
          <a:endParaRPr lang="en-US"/>
        </a:p>
      </dgm:t>
    </dgm:pt>
    <dgm:pt modelId="{8AC596E1-DA31-4FAF-93C4-2EC0F3E98676}" type="sibTrans" cxnId="{94395FBD-A1BC-43E0-A05B-004C82A35A5A}">
      <dgm:prSet/>
      <dgm:spPr/>
      <dgm:t>
        <a:bodyPr/>
        <a:lstStyle/>
        <a:p>
          <a:endParaRPr lang="en-US"/>
        </a:p>
      </dgm:t>
    </dgm:pt>
    <dgm:pt modelId="{C9CE7EF0-E619-4DFE-BC7F-B4EA97F21091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Defect formation energy</a:t>
          </a:r>
        </a:p>
      </dgm:t>
    </dgm:pt>
    <dgm:pt modelId="{FBB42DBC-6BC3-4A0D-A470-B16A6DC3F47A}" type="parTrans" cxnId="{6F87F85B-BBB5-444F-9933-E265D178A7A0}">
      <dgm:prSet/>
      <dgm:spPr/>
      <dgm:t>
        <a:bodyPr/>
        <a:lstStyle/>
        <a:p>
          <a:endParaRPr lang="en-US"/>
        </a:p>
      </dgm:t>
    </dgm:pt>
    <dgm:pt modelId="{A80C81BD-8255-45FE-A0A7-2A68E96034B1}" type="sibTrans" cxnId="{6F87F85B-BBB5-444F-9933-E265D178A7A0}">
      <dgm:prSet/>
      <dgm:spPr/>
      <dgm:t>
        <a:bodyPr/>
        <a:lstStyle/>
        <a:p>
          <a:endParaRPr lang="en-US"/>
        </a:p>
      </dgm:t>
    </dgm:pt>
    <dgm:pt modelId="{6E136556-702D-4D1C-94B1-C55A7A39C0AD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Notation/charge conventions</a:t>
          </a:r>
        </a:p>
      </dgm:t>
    </dgm:pt>
    <dgm:pt modelId="{9B041DEC-ED5D-415E-8661-D6D49C5E9006}" type="parTrans" cxnId="{82706687-4EDE-4703-9ED3-6D5FDB3E2797}">
      <dgm:prSet/>
      <dgm:spPr/>
      <dgm:t>
        <a:bodyPr/>
        <a:lstStyle/>
        <a:p>
          <a:endParaRPr lang="en-US"/>
        </a:p>
      </dgm:t>
    </dgm:pt>
    <dgm:pt modelId="{5119CA71-FD4D-4996-B629-EE605B07930A}" type="sibTrans" cxnId="{82706687-4EDE-4703-9ED3-6D5FDB3E2797}">
      <dgm:prSet/>
      <dgm:spPr/>
      <dgm:t>
        <a:bodyPr/>
        <a:lstStyle/>
        <a:p>
          <a:endParaRPr lang="en-US"/>
        </a:p>
      </dgm:t>
    </dgm:pt>
    <dgm:pt modelId="{1F2D3242-E111-46F7-9663-720FD6E2E85F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Types of Defects</a:t>
          </a:r>
        </a:p>
      </dgm:t>
    </dgm:pt>
    <dgm:pt modelId="{BC0194C8-EE35-4490-80C3-B6CBFBE4602B}" type="parTrans" cxnId="{9E8F4593-7704-4682-A563-87424975EB2B}">
      <dgm:prSet/>
      <dgm:spPr/>
      <dgm:t>
        <a:bodyPr/>
        <a:lstStyle/>
        <a:p>
          <a:endParaRPr lang="en-US"/>
        </a:p>
      </dgm:t>
    </dgm:pt>
    <dgm:pt modelId="{3B5509A1-9913-43C6-BB5C-42B58F4A42BF}" type="sibTrans" cxnId="{9E8F4593-7704-4682-A563-87424975EB2B}">
      <dgm:prSet/>
      <dgm:spPr/>
      <dgm:t>
        <a:bodyPr/>
        <a:lstStyle/>
        <a:p>
          <a:endParaRPr lang="en-US"/>
        </a:p>
      </dgm:t>
    </dgm:pt>
    <dgm:pt modelId="{35482D49-819A-4B93-9DB1-275FAC768FEE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Computational details/tools</a:t>
          </a:r>
        </a:p>
      </dgm:t>
    </dgm:pt>
    <dgm:pt modelId="{210A0393-E637-4843-AA31-E1BA2A617EE7}" type="parTrans" cxnId="{EDA2CAA4-63A6-4D76-B718-C2FE2719FF9A}">
      <dgm:prSet/>
      <dgm:spPr/>
      <dgm:t>
        <a:bodyPr/>
        <a:lstStyle/>
        <a:p>
          <a:endParaRPr lang="en-US"/>
        </a:p>
      </dgm:t>
    </dgm:pt>
    <dgm:pt modelId="{18E1E55C-9E15-464B-AC2E-D9E338A940D3}" type="sibTrans" cxnId="{EDA2CAA4-63A6-4D76-B718-C2FE2719FF9A}">
      <dgm:prSet/>
      <dgm:spPr/>
      <dgm:t>
        <a:bodyPr/>
        <a:lstStyle/>
        <a:p>
          <a:endParaRPr lang="en-US"/>
        </a:p>
      </dgm:t>
    </dgm:pt>
    <dgm:pt modelId="{C83F585B-C85C-4117-A7B5-B67B57F9C7D8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Estimating defect concentration from formation energy</a:t>
          </a:r>
        </a:p>
      </dgm:t>
    </dgm:pt>
    <dgm:pt modelId="{B86FCBD3-A1EE-4BD6-842D-E9BC1CB9400F}" type="parTrans" cxnId="{A4AD5A73-E26D-44F0-A735-DC3B01E471E3}">
      <dgm:prSet/>
      <dgm:spPr/>
      <dgm:t>
        <a:bodyPr/>
        <a:lstStyle/>
        <a:p>
          <a:endParaRPr lang="en-US"/>
        </a:p>
      </dgm:t>
    </dgm:pt>
    <dgm:pt modelId="{E403171F-80F0-44E6-9AF5-470DC50184BC}" type="sibTrans" cxnId="{A4AD5A73-E26D-44F0-A735-DC3B01E471E3}">
      <dgm:prSet/>
      <dgm:spPr/>
      <dgm:t>
        <a:bodyPr/>
        <a:lstStyle/>
        <a:p>
          <a:endParaRPr lang="en-US"/>
        </a:p>
      </dgm:t>
    </dgm:pt>
    <dgm:pt modelId="{874B7697-EA3A-4F20-9C61-B96BDAA215A2}">
      <dgm:prSet custT="1"/>
      <dgm:spPr/>
      <dgm:t>
        <a:bodyPr/>
        <a:lstStyle/>
        <a:p>
          <a:r>
            <a:rPr lang="en-US" sz="2000" dirty="0">
              <a:latin typeface="Crimson Text" panose="02000503000000000000" pitchFamily="2" charset="0"/>
            </a:rPr>
            <a:t>Formation energy equation</a:t>
          </a:r>
        </a:p>
      </dgm:t>
    </dgm:pt>
    <dgm:pt modelId="{2ECF532B-E02A-4244-A744-8754E1C48C2F}" type="sibTrans" cxnId="{1DC89A1A-29CF-4AD9-8E53-A87B887F8F2F}">
      <dgm:prSet/>
      <dgm:spPr/>
      <dgm:t>
        <a:bodyPr/>
        <a:lstStyle/>
        <a:p>
          <a:endParaRPr lang="en-US"/>
        </a:p>
      </dgm:t>
    </dgm:pt>
    <dgm:pt modelId="{69F04FA9-E8BF-459C-B289-D3888149E5B6}" type="parTrans" cxnId="{1DC89A1A-29CF-4AD9-8E53-A87B887F8F2F}">
      <dgm:prSet/>
      <dgm:spPr/>
      <dgm:t>
        <a:bodyPr/>
        <a:lstStyle/>
        <a:p>
          <a:endParaRPr lang="en-US"/>
        </a:p>
      </dgm:t>
    </dgm:pt>
    <dgm:pt modelId="{4534656F-C045-4D3B-8704-8A32EE551F40}">
      <dgm:prSet custT="1"/>
      <dgm:spPr>
        <a:solidFill>
          <a:srgbClr val="8B1F41"/>
        </a:solidFill>
      </dgm:spPr>
      <dgm:t>
        <a:bodyPr/>
        <a:lstStyle/>
        <a:p>
          <a:r>
            <a:rPr lang="en-US" sz="2800" dirty="0">
              <a:latin typeface="Crimson Text" panose="02000503000000000000" pitchFamily="2" charset="0"/>
            </a:rPr>
            <a:t>Additional Considerations</a:t>
          </a:r>
        </a:p>
      </dgm:t>
    </dgm:pt>
    <dgm:pt modelId="{5BB876BD-1B4C-4B97-969F-95AEA80C3AE0}" type="parTrans" cxnId="{6E6BFF14-DF1D-4C92-B952-D21267FF3D58}">
      <dgm:prSet/>
      <dgm:spPr/>
      <dgm:t>
        <a:bodyPr/>
        <a:lstStyle/>
        <a:p>
          <a:endParaRPr lang="en-US"/>
        </a:p>
      </dgm:t>
    </dgm:pt>
    <dgm:pt modelId="{76E047FB-80DD-48CF-A6CC-67C170015361}" type="sibTrans" cxnId="{6E6BFF14-DF1D-4C92-B952-D21267FF3D58}">
      <dgm:prSet/>
      <dgm:spPr/>
      <dgm:t>
        <a:bodyPr/>
        <a:lstStyle/>
        <a:p>
          <a:endParaRPr lang="en-US"/>
        </a:p>
      </dgm:t>
    </dgm:pt>
    <dgm:pt modelId="{252B122C-8587-49B0-AB6C-BBA99AF4C8ED}" type="pres">
      <dgm:prSet presAssocID="{B419655F-CE74-440E-9C91-37960B5C9553}" presName="linear" presStyleCnt="0">
        <dgm:presLayoutVars>
          <dgm:animLvl val="lvl"/>
          <dgm:resizeHandles val="exact"/>
        </dgm:presLayoutVars>
      </dgm:prSet>
      <dgm:spPr/>
    </dgm:pt>
    <dgm:pt modelId="{7D77C81B-45D2-4C21-89BC-D85388FF2EFC}" type="pres">
      <dgm:prSet presAssocID="{0ED8FE40-2CAE-40FD-81DF-DDF4AD44B0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463586-4EC6-402A-9715-4FE5FF1E225F}" type="pres">
      <dgm:prSet presAssocID="{0ED8FE40-2CAE-40FD-81DF-DDF4AD44B07D}" presName="childText" presStyleLbl="revTx" presStyleIdx="0" presStyleCnt="2">
        <dgm:presLayoutVars>
          <dgm:bulletEnabled val="1"/>
        </dgm:presLayoutVars>
      </dgm:prSet>
      <dgm:spPr/>
    </dgm:pt>
    <dgm:pt modelId="{E085970A-CFF8-4638-ABC4-74D7AAF0BB87}" type="pres">
      <dgm:prSet presAssocID="{C9CE7EF0-E619-4DFE-BC7F-B4EA97F210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8F8133-AB2A-4B84-B9DE-279951FA27B2}" type="pres">
      <dgm:prSet presAssocID="{C9CE7EF0-E619-4DFE-BC7F-B4EA97F21091}" presName="childText" presStyleLbl="revTx" presStyleIdx="1" presStyleCnt="2">
        <dgm:presLayoutVars>
          <dgm:bulletEnabled val="1"/>
        </dgm:presLayoutVars>
      </dgm:prSet>
      <dgm:spPr/>
    </dgm:pt>
    <dgm:pt modelId="{1D20D988-00B5-4597-9440-A8BDF70D525D}" type="pres">
      <dgm:prSet presAssocID="{4534656F-C045-4D3B-8704-8A32EE551F4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A42F804-8B9A-4EEE-8A11-28FB688985D0}" type="presOf" srcId="{1F2D3242-E111-46F7-9663-720FD6E2E85F}" destId="{13463586-4EC6-402A-9715-4FE5FF1E225F}" srcOrd="0" destOrd="0" presId="urn:microsoft.com/office/officeart/2005/8/layout/vList2"/>
    <dgm:cxn modelId="{6E6BFF14-DF1D-4C92-B952-D21267FF3D58}" srcId="{B419655F-CE74-440E-9C91-37960B5C9553}" destId="{4534656F-C045-4D3B-8704-8A32EE551F40}" srcOrd="2" destOrd="0" parTransId="{5BB876BD-1B4C-4B97-969F-95AEA80C3AE0}" sibTransId="{76E047FB-80DD-48CF-A6CC-67C170015361}"/>
    <dgm:cxn modelId="{1DC89A1A-29CF-4AD9-8E53-A87B887F8F2F}" srcId="{C9CE7EF0-E619-4DFE-BC7F-B4EA97F21091}" destId="{874B7697-EA3A-4F20-9C61-B96BDAA215A2}" srcOrd="0" destOrd="0" parTransId="{69F04FA9-E8BF-459C-B289-D3888149E5B6}" sibTransId="{2ECF532B-E02A-4244-A744-8754E1C48C2F}"/>
    <dgm:cxn modelId="{E054501C-1D9E-4199-9AA8-C9FE671F9AB9}" type="presOf" srcId="{35482D49-819A-4B93-9DB1-275FAC768FEE}" destId="{9C8F8133-AB2A-4B84-B9DE-279951FA27B2}" srcOrd="0" destOrd="1" presId="urn:microsoft.com/office/officeart/2005/8/layout/vList2"/>
    <dgm:cxn modelId="{6F87F85B-BBB5-444F-9933-E265D178A7A0}" srcId="{B419655F-CE74-440E-9C91-37960B5C9553}" destId="{C9CE7EF0-E619-4DFE-BC7F-B4EA97F21091}" srcOrd="1" destOrd="0" parTransId="{FBB42DBC-6BC3-4A0D-A470-B16A6DC3F47A}" sibTransId="{A80C81BD-8255-45FE-A0A7-2A68E96034B1}"/>
    <dgm:cxn modelId="{B7A6BC67-691E-40BE-AB3A-35DE75C6268E}" type="presOf" srcId="{B419655F-CE74-440E-9C91-37960B5C9553}" destId="{252B122C-8587-49B0-AB6C-BBA99AF4C8ED}" srcOrd="0" destOrd="0" presId="urn:microsoft.com/office/officeart/2005/8/layout/vList2"/>
    <dgm:cxn modelId="{A4AD5A73-E26D-44F0-A735-DC3B01E471E3}" srcId="{C9CE7EF0-E619-4DFE-BC7F-B4EA97F21091}" destId="{C83F585B-C85C-4117-A7B5-B67B57F9C7D8}" srcOrd="2" destOrd="0" parTransId="{B86FCBD3-A1EE-4BD6-842D-E9BC1CB9400F}" sibTransId="{E403171F-80F0-44E6-9AF5-470DC50184BC}"/>
    <dgm:cxn modelId="{82706687-4EDE-4703-9ED3-6D5FDB3E2797}" srcId="{0ED8FE40-2CAE-40FD-81DF-DDF4AD44B07D}" destId="{6E136556-702D-4D1C-94B1-C55A7A39C0AD}" srcOrd="1" destOrd="0" parTransId="{9B041DEC-ED5D-415E-8661-D6D49C5E9006}" sibTransId="{5119CA71-FD4D-4996-B629-EE605B07930A}"/>
    <dgm:cxn modelId="{47140A8F-D361-4CFA-962F-0BBE5FD92E1E}" type="presOf" srcId="{4534656F-C045-4D3B-8704-8A32EE551F40}" destId="{1D20D988-00B5-4597-9440-A8BDF70D525D}" srcOrd="0" destOrd="0" presId="urn:microsoft.com/office/officeart/2005/8/layout/vList2"/>
    <dgm:cxn modelId="{9E8F4593-7704-4682-A563-87424975EB2B}" srcId="{0ED8FE40-2CAE-40FD-81DF-DDF4AD44B07D}" destId="{1F2D3242-E111-46F7-9663-720FD6E2E85F}" srcOrd="0" destOrd="0" parTransId="{BC0194C8-EE35-4490-80C3-B6CBFBE4602B}" sibTransId="{3B5509A1-9913-43C6-BB5C-42B58F4A42BF}"/>
    <dgm:cxn modelId="{EDA2CAA4-63A6-4D76-B718-C2FE2719FF9A}" srcId="{C9CE7EF0-E619-4DFE-BC7F-B4EA97F21091}" destId="{35482D49-819A-4B93-9DB1-275FAC768FEE}" srcOrd="1" destOrd="0" parTransId="{210A0393-E637-4843-AA31-E1BA2A617EE7}" sibTransId="{18E1E55C-9E15-464B-AC2E-D9E338A940D3}"/>
    <dgm:cxn modelId="{37A186B2-038F-4334-B2FE-67F2F04D090C}" type="presOf" srcId="{6E136556-702D-4D1C-94B1-C55A7A39C0AD}" destId="{13463586-4EC6-402A-9715-4FE5FF1E225F}" srcOrd="0" destOrd="1" presId="urn:microsoft.com/office/officeart/2005/8/layout/vList2"/>
    <dgm:cxn modelId="{DD21EBBC-5C9D-40DB-8DCF-FC8C351C4C18}" type="presOf" srcId="{874B7697-EA3A-4F20-9C61-B96BDAA215A2}" destId="{9C8F8133-AB2A-4B84-B9DE-279951FA27B2}" srcOrd="0" destOrd="0" presId="urn:microsoft.com/office/officeart/2005/8/layout/vList2"/>
    <dgm:cxn modelId="{94395FBD-A1BC-43E0-A05B-004C82A35A5A}" srcId="{B419655F-CE74-440E-9C91-37960B5C9553}" destId="{0ED8FE40-2CAE-40FD-81DF-DDF4AD44B07D}" srcOrd="0" destOrd="0" parTransId="{0B0CB1AC-16B6-44F3-AA5C-79AC25F5AAEB}" sibTransId="{8AC596E1-DA31-4FAF-93C4-2EC0F3E98676}"/>
    <dgm:cxn modelId="{C751D2C5-B61B-47C0-AAEF-4025DC841D28}" type="presOf" srcId="{C83F585B-C85C-4117-A7B5-B67B57F9C7D8}" destId="{9C8F8133-AB2A-4B84-B9DE-279951FA27B2}" srcOrd="0" destOrd="2" presId="urn:microsoft.com/office/officeart/2005/8/layout/vList2"/>
    <dgm:cxn modelId="{E236E8E7-CB9D-40B5-88F5-A1774E6102FC}" type="presOf" srcId="{0ED8FE40-2CAE-40FD-81DF-DDF4AD44B07D}" destId="{7D77C81B-45D2-4C21-89BC-D85388FF2EFC}" srcOrd="0" destOrd="0" presId="urn:microsoft.com/office/officeart/2005/8/layout/vList2"/>
    <dgm:cxn modelId="{17350DF3-7B89-4D74-87A5-9F65037991A5}" type="presOf" srcId="{C9CE7EF0-E619-4DFE-BC7F-B4EA97F21091}" destId="{E085970A-CFF8-4638-ABC4-74D7AAF0BB87}" srcOrd="0" destOrd="0" presId="urn:microsoft.com/office/officeart/2005/8/layout/vList2"/>
    <dgm:cxn modelId="{11FBA970-9F76-40B3-8621-D99B89A90AC3}" type="presParOf" srcId="{252B122C-8587-49B0-AB6C-BBA99AF4C8ED}" destId="{7D77C81B-45D2-4C21-89BC-D85388FF2EFC}" srcOrd="0" destOrd="0" presId="urn:microsoft.com/office/officeart/2005/8/layout/vList2"/>
    <dgm:cxn modelId="{A0F22789-D0B1-477E-B7E1-104A3FD87FA1}" type="presParOf" srcId="{252B122C-8587-49B0-AB6C-BBA99AF4C8ED}" destId="{13463586-4EC6-402A-9715-4FE5FF1E225F}" srcOrd="1" destOrd="0" presId="urn:microsoft.com/office/officeart/2005/8/layout/vList2"/>
    <dgm:cxn modelId="{B0913F26-16CF-4875-9B87-8F382A52ED17}" type="presParOf" srcId="{252B122C-8587-49B0-AB6C-BBA99AF4C8ED}" destId="{E085970A-CFF8-4638-ABC4-74D7AAF0BB87}" srcOrd="2" destOrd="0" presId="urn:microsoft.com/office/officeart/2005/8/layout/vList2"/>
    <dgm:cxn modelId="{3B01C44B-6A92-4D53-BF6D-7E6D11C3844C}" type="presParOf" srcId="{252B122C-8587-49B0-AB6C-BBA99AF4C8ED}" destId="{9C8F8133-AB2A-4B84-B9DE-279951FA27B2}" srcOrd="3" destOrd="0" presId="urn:microsoft.com/office/officeart/2005/8/layout/vList2"/>
    <dgm:cxn modelId="{A8FB7390-2875-4322-9AEC-35E1F881840C}" type="presParOf" srcId="{252B122C-8587-49B0-AB6C-BBA99AF4C8ED}" destId="{1D20D988-00B5-4597-9440-A8BDF70D52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7C81B-45D2-4C21-89BC-D85388FF2EFC}">
      <dsp:nvSpPr>
        <dsp:cNvPr id="0" name=""/>
        <dsp:cNvSpPr/>
      </dsp:nvSpPr>
      <dsp:spPr>
        <a:xfrm>
          <a:off x="0" y="37252"/>
          <a:ext cx="10069002" cy="108576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Preliminaries on Defects</a:t>
          </a:r>
        </a:p>
      </dsp:txBody>
      <dsp:txXfrm>
        <a:off x="53002" y="90254"/>
        <a:ext cx="9962998" cy="979756"/>
      </dsp:txXfrm>
    </dsp:sp>
    <dsp:sp modelId="{13463586-4EC6-402A-9715-4FE5FF1E225F}">
      <dsp:nvSpPr>
        <dsp:cNvPr id="0" name=""/>
        <dsp:cNvSpPr/>
      </dsp:nvSpPr>
      <dsp:spPr>
        <a:xfrm>
          <a:off x="0" y="1123012"/>
          <a:ext cx="10069002" cy="960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6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Types of Defects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Notation/charge conventions</a:t>
          </a:r>
        </a:p>
      </dsp:txBody>
      <dsp:txXfrm>
        <a:off x="0" y="1123012"/>
        <a:ext cx="10069002" cy="960480"/>
      </dsp:txXfrm>
    </dsp:sp>
    <dsp:sp modelId="{E085970A-CFF8-4638-ABC4-74D7AAF0BB87}">
      <dsp:nvSpPr>
        <dsp:cNvPr id="0" name=""/>
        <dsp:cNvSpPr/>
      </dsp:nvSpPr>
      <dsp:spPr>
        <a:xfrm>
          <a:off x="0" y="2083493"/>
          <a:ext cx="10069002" cy="108576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Defect formation energy</a:t>
          </a:r>
        </a:p>
      </dsp:txBody>
      <dsp:txXfrm>
        <a:off x="53002" y="2136495"/>
        <a:ext cx="9962998" cy="979756"/>
      </dsp:txXfrm>
    </dsp:sp>
    <dsp:sp modelId="{9C8F8133-AB2A-4B84-B9DE-279951FA27B2}">
      <dsp:nvSpPr>
        <dsp:cNvPr id="0" name=""/>
        <dsp:cNvSpPr/>
      </dsp:nvSpPr>
      <dsp:spPr>
        <a:xfrm>
          <a:off x="0" y="3169253"/>
          <a:ext cx="10069002" cy="11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6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Formation energy equation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Computational details/tools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Estimating defect concentration from formation energy</a:t>
          </a:r>
        </a:p>
      </dsp:txBody>
      <dsp:txXfrm>
        <a:off x="0" y="3169253"/>
        <a:ext cx="10069002" cy="1140569"/>
      </dsp:txXfrm>
    </dsp:sp>
    <dsp:sp modelId="{1D20D988-00B5-4597-9440-A8BDF70D525D}">
      <dsp:nvSpPr>
        <dsp:cNvPr id="0" name=""/>
        <dsp:cNvSpPr/>
      </dsp:nvSpPr>
      <dsp:spPr>
        <a:xfrm>
          <a:off x="0" y="4309822"/>
          <a:ext cx="10069002" cy="108576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Additional Considerations</a:t>
          </a:r>
        </a:p>
      </dsp:txBody>
      <dsp:txXfrm>
        <a:off x="53002" y="4362824"/>
        <a:ext cx="9962998" cy="979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7C81B-45D2-4C21-89BC-D85388FF2EFC}">
      <dsp:nvSpPr>
        <dsp:cNvPr id="0" name=""/>
        <dsp:cNvSpPr/>
      </dsp:nvSpPr>
      <dsp:spPr>
        <a:xfrm>
          <a:off x="0" y="37252"/>
          <a:ext cx="10069002" cy="1085760"/>
        </a:xfrm>
        <a:prstGeom prst="roundRect">
          <a:avLst/>
        </a:prstGeom>
        <a:solidFill>
          <a:srgbClr val="8B1F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Preliminaries on Defects</a:t>
          </a:r>
        </a:p>
      </dsp:txBody>
      <dsp:txXfrm>
        <a:off x="53002" y="90254"/>
        <a:ext cx="9962998" cy="979756"/>
      </dsp:txXfrm>
    </dsp:sp>
    <dsp:sp modelId="{13463586-4EC6-402A-9715-4FE5FF1E225F}">
      <dsp:nvSpPr>
        <dsp:cNvPr id="0" name=""/>
        <dsp:cNvSpPr/>
      </dsp:nvSpPr>
      <dsp:spPr>
        <a:xfrm>
          <a:off x="0" y="1123012"/>
          <a:ext cx="10069002" cy="960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6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Types of Defects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Notation/charge conventions</a:t>
          </a:r>
        </a:p>
      </dsp:txBody>
      <dsp:txXfrm>
        <a:off x="0" y="1123012"/>
        <a:ext cx="10069002" cy="960480"/>
      </dsp:txXfrm>
    </dsp:sp>
    <dsp:sp modelId="{E085970A-CFF8-4638-ABC4-74D7AAF0BB87}">
      <dsp:nvSpPr>
        <dsp:cNvPr id="0" name=""/>
        <dsp:cNvSpPr/>
      </dsp:nvSpPr>
      <dsp:spPr>
        <a:xfrm>
          <a:off x="0" y="2083493"/>
          <a:ext cx="10069002" cy="108576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Defect formation energy</a:t>
          </a:r>
        </a:p>
      </dsp:txBody>
      <dsp:txXfrm>
        <a:off x="53002" y="2136495"/>
        <a:ext cx="9962998" cy="979756"/>
      </dsp:txXfrm>
    </dsp:sp>
    <dsp:sp modelId="{9C8F8133-AB2A-4B84-B9DE-279951FA27B2}">
      <dsp:nvSpPr>
        <dsp:cNvPr id="0" name=""/>
        <dsp:cNvSpPr/>
      </dsp:nvSpPr>
      <dsp:spPr>
        <a:xfrm>
          <a:off x="0" y="3169253"/>
          <a:ext cx="10069002" cy="11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6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Formation energy equation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Computational details/tools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Estimating defect concentration from formation energy</a:t>
          </a:r>
        </a:p>
      </dsp:txBody>
      <dsp:txXfrm>
        <a:off x="0" y="3169253"/>
        <a:ext cx="10069002" cy="1140569"/>
      </dsp:txXfrm>
    </dsp:sp>
    <dsp:sp modelId="{1D20D988-00B5-4597-9440-A8BDF70D525D}">
      <dsp:nvSpPr>
        <dsp:cNvPr id="0" name=""/>
        <dsp:cNvSpPr/>
      </dsp:nvSpPr>
      <dsp:spPr>
        <a:xfrm>
          <a:off x="0" y="4309822"/>
          <a:ext cx="10069002" cy="108576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Additional Considerations</a:t>
          </a:r>
        </a:p>
      </dsp:txBody>
      <dsp:txXfrm>
        <a:off x="53002" y="4362824"/>
        <a:ext cx="9962998" cy="979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7C81B-45D2-4C21-89BC-D85388FF2EFC}">
      <dsp:nvSpPr>
        <dsp:cNvPr id="0" name=""/>
        <dsp:cNvSpPr/>
      </dsp:nvSpPr>
      <dsp:spPr>
        <a:xfrm>
          <a:off x="0" y="37252"/>
          <a:ext cx="10069002" cy="108576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Preliminaries on Defects</a:t>
          </a:r>
        </a:p>
      </dsp:txBody>
      <dsp:txXfrm>
        <a:off x="53002" y="90254"/>
        <a:ext cx="9962998" cy="979756"/>
      </dsp:txXfrm>
    </dsp:sp>
    <dsp:sp modelId="{13463586-4EC6-402A-9715-4FE5FF1E225F}">
      <dsp:nvSpPr>
        <dsp:cNvPr id="0" name=""/>
        <dsp:cNvSpPr/>
      </dsp:nvSpPr>
      <dsp:spPr>
        <a:xfrm>
          <a:off x="0" y="1123012"/>
          <a:ext cx="10069002" cy="960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6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Types of Defects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Notation/charge conventions</a:t>
          </a:r>
        </a:p>
      </dsp:txBody>
      <dsp:txXfrm>
        <a:off x="0" y="1123012"/>
        <a:ext cx="10069002" cy="960480"/>
      </dsp:txXfrm>
    </dsp:sp>
    <dsp:sp modelId="{E085970A-CFF8-4638-ABC4-74D7AAF0BB87}">
      <dsp:nvSpPr>
        <dsp:cNvPr id="0" name=""/>
        <dsp:cNvSpPr/>
      </dsp:nvSpPr>
      <dsp:spPr>
        <a:xfrm>
          <a:off x="0" y="2083493"/>
          <a:ext cx="10069002" cy="1085760"/>
        </a:xfrm>
        <a:prstGeom prst="roundRect">
          <a:avLst/>
        </a:prstGeom>
        <a:solidFill>
          <a:srgbClr val="8B1F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Defect formation energy</a:t>
          </a:r>
        </a:p>
      </dsp:txBody>
      <dsp:txXfrm>
        <a:off x="53002" y="2136495"/>
        <a:ext cx="9962998" cy="979756"/>
      </dsp:txXfrm>
    </dsp:sp>
    <dsp:sp modelId="{9C8F8133-AB2A-4B84-B9DE-279951FA27B2}">
      <dsp:nvSpPr>
        <dsp:cNvPr id="0" name=""/>
        <dsp:cNvSpPr/>
      </dsp:nvSpPr>
      <dsp:spPr>
        <a:xfrm>
          <a:off x="0" y="3169253"/>
          <a:ext cx="10069002" cy="11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6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Formation energy equation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Computational details/tools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Estimating defect concentration from formation energy</a:t>
          </a:r>
        </a:p>
      </dsp:txBody>
      <dsp:txXfrm>
        <a:off x="0" y="3169253"/>
        <a:ext cx="10069002" cy="1140569"/>
      </dsp:txXfrm>
    </dsp:sp>
    <dsp:sp modelId="{1D20D988-00B5-4597-9440-A8BDF70D525D}">
      <dsp:nvSpPr>
        <dsp:cNvPr id="0" name=""/>
        <dsp:cNvSpPr/>
      </dsp:nvSpPr>
      <dsp:spPr>
        <a:xfrm>
          <a:off x="0" y="4309822"/>
          <a:ext cx="10069002" cy="108576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Additional Considerations</a:t>
          </a:r>
        </a:p>
      </dsp:txBody>
      <dsp:txXfrm>
        <a:off x="53002" y="4362824"/>
        <a:ext cx="9962998" cy="9797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7C81B-45D2-4C21-89BC-D85388FF2EFC}">
      <dsp:nvSpPr>
        <dsp:cNvPr id="0" name=""/>
        <dsp:cNvSpPr/>
      </dsp:nvSpPr>
      <dsp:spPr>
        <a:xfrm>
          <a:off x="0" y="37252"/>
          <a:ext cx="10069002" cy="108576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Preliminaries on Defects</a:t>
          </a:r>
        </a:p>
      </dsp:txBody>
      <dsp:txXfrm>
        <a:off x="53002" y="90254"/>
        <a:ext cx="9962998" cy="979756"/>
      </dsp:txXfrm>
    </dsp:sp>
    <dsp:sp modelId="{13463586-4EC6-402A-9715-4FE5FF1E225F}">
      <dsp:nvSpPr>
        <dsp:cNvPr id="0" name=""/>
        <dsp:cNvSpPr/>
      </dsp:nvSpPr>
      <dsp:spPr>
        <a:xfrm>
          <a:off x="0" y="1123012"/>
          <a:ext cx="10069002" cy="960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6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Types of Defects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Notation/charge conventions</a:t>
          </a:r>
        </a:p>
      </dsp:txBody>
      <dsp:txXfrm>
        <a:off x="0" y="1123012"/>
        <a:ext cx="10069002" cy="960480"/>
      </dsp:txXfrm>
    </dsp:sp>
    <dsp:sp modelId="{E085970A-CFF8-4638-ABC4-74D7AAF0BB87}">
      <dsp:nvSpPr>
        <dsp:cNvPr id="0" name=""/>
        <dsp:cNvSpPr/>
      </dsp:nvSpPr>
      <dsp:spPr>
        <a:xfrm>
          <a:off x="0" y="2083493"/>
          <a:ext cx="10069002" cy="108576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Defect formation energy</a:t>
          </a:r>
        </a:p>
      </dsp:txBody>
      <dsp:txXfrm>
        <a:off x="53002" y="2136495"/>
        <a:ext cx="9962998" cy="979756"/>
      </dsp:txXfrm>
    </dsp:sp>
    <dsp:sp modelId="{9C8F8133-AB2A-4B84-B9DE-279951FA27B2}">
      <dsp:nvSpPr>
        <dsp:cNvPr id="0" name=""/>
        <dsp:cNvSpPr/>
      </dsp:nvSpPr>
      <dsp:spPr>
        <a:xfrm>
          <a:off x="0" y="3169253"/>
          <a:ext cx="10069002" cy="11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69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Formation energy equation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Computational details/tools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rimson Text" panose="02000503000000000000" pitchFamily="2" charset="0"/>
            </a:rPr>
            <a:t>Estimating defect concentration from formation energy</a:t>
          </a:r>
        </a:p>
      </dsp:txBody>
      <dsp:txXfrm>
        <a:off x="0" y="3169253"/>
        <a:ext cx="10069002" cy="1140569"/>
      </dsp:txXfrm>
    </dsp:sp>
    <dsp:sp modelId="{1D20D988-00B5-4597-9440-A8BDF70D525D}">
      <dsp:nvSpPr>
        <dsp:cNvPr id="0" name=""/>
        <dsp:cNvSpPr/>
      </dsp:nvSpPr>
      <dsp:spPr>
        <a:xfrm>
          <a:off x="0" y="4309822"/>
          <a:ext cx="10069002" cy="1085760"/>
        </a:xfrm>
        <a:prstGeom prst="roundRect">
          <a:avLst/>
        </a:prstGeom>
        <a:solidFill>
          <a:srgbClr val="8B1F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rimson Text" panose="02000503000000000000" pitchFamily="2" charset="0"/>
            </a:rPr>
            <a:t>Additional Considerations</a:t>
          </a:r>
        </a:p>
      </dsp:txBody>
      <dsp:txXfrm>
        <a:off x="53002" y="4362824"/>
        <a:ext cx="9962998" cy="979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C4775-4527-449B-A47F-81E7CCAB6FCB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4A206-5071-4972-9144-45EC0195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0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F0E01-978C-478A-BCE8-ECBD121584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F0E01-978C-478A-BCE8-ECBD121584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9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F0E01-978C-478A-BCE8-ECBD121584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5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F0E01-978C-478A-BCE8-ECBD121584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6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858D-BA76-4D85-8CF4-4E2E709F0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19F55-0C40-4ADD-9F2C-5F1955656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0FEF-A11A-4C0C-AB46-EFB71CD8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36CD0-ECE2-480D-A137-DAB2141F7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4B84-12F8-454A-A363-627C114A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4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2FFC8-B445-4A6F-804B-3721E31D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98576-E774-48CA-B4B3-4ACC1C82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42650-B3A6-400F-AF6A-EF832732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DA16E-E2B1-497D-AF60-D3700603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778-5944-4F09-96A7-399FBEFB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8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E3346-54CB-4864-8AE3-35C82961D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95A7E-667B-4B53-B1B6-614D5A05C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552D1-8BAF-4864-AA3F-CA59646F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20AEB-317B-4862-AB20-92E909B35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EA9E7-00D5-4608-922A-AABEF2ED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1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96270-F1B3-4C4D-8567-2F009105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354F5-C3C7-49EA-86BC-3FB7A4DAE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056D-510A-4C03-B780-A19CF313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8C464-ABC6-4C5A-8C59-8243506D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217E0-D244-4C8B-A94D-032B2A318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8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8329-C9BF-4DCE-AF51-29CAD3FB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1B2CE-43E8-4050-B197-C1D88D74D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3BA57-AE94-470B-AB6D-D8A74B68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6E905-F50F-42D5-AB41-9B535AF5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3866A-4AD2-44A2-9244-E6713AD1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8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E73BE-3038-4BC4-9107-A31C6E65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1D8BE-9AA7-4CB0-802D-507CB2478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BF5EB-AB16-4C8C-A19E-0FCBB754F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5FD5-346A-4FCD-82E5-3A636933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10E69-4666-452E-A2E9-87E0EC2A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8C4B2-E6CE-4066-A5DB-D11ABBAB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10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9BFC-F5A5-4368-92A6-4843A2EE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6D3AC-845F-4B05-A424-765361685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4B78-4AD4-435F-912E-994697983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68C9C5-BD3D-47F7-AC3E-838F84A10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0678A5-A992-48B5-8E31-8AF829193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DCC3A-ECAF-4128-8710-A074A1682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B628D5-14B6-4609-A390-8AD6FA86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57310D-886C-47AC-AF09-33ED89DC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9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1BAF5-0668-4EA9-9447-4B78D8E6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1254C-A762-488F-8D90-6B501BDF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133D1-3E82-49D8-B4CE-A59FB2B9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82D47-112D-472D-B025-89A83331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3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8AEA5D-A91C-4712-B2ED-A1451ED2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8226B-A4AB-424B-AB92-3FDA6EE7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910A9-368D-45E4-9120-9131ECFF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1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E29D-A9CA-4696-90B5-E118D0C1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95B2D-7B69-45A5-BE55-7ECE59B16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B927F-2D48-47AE-81B4-730399767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4C756-B497-42BD-A27F-0D7CE20A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792BE-AD32-4C5A-AA81-11A83C35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A0B4F-08C8-4255-9BC0-E6364520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46F3-F010-4C00-ACC7-775D3F803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4CA20-6E1B-421E-8CAE-50E19C62D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9B097-6366-4DCD-A950-DC99F364A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4B4B-C478-4312-88CC-2E8E09FD3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09E7E-B00C-413F-9B6C-2AB3B44A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68844-64E5-4639-AD7C-912C72EE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4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5E4B9-C2B9-4778-8943-FFF57308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606FB-EC72-49E9-92A9-AF665A949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FA8CE-FEB6-4074-9005-819E60DEE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48A25-46A6-42EF-A3CE-D890926DA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742A7-AF3C-43F5-9D16-55307E807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5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DEF2/PyDEF-2.0" TargetMode="External"/><Relationship Id="rId2" Type="http://schemas.openxmlformats.org/officeDocument/2006/relationships/hyperlink" Target="https://spinney.readthedocs.io/en/latest/tutorial/defform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doped.readthedocs.io/en/latest/" TargetMode="External"/><Relationship Id="rId4" Type="http://schemas.openxmlformats.org/officeDocument/2006/relationships/hyperlink" Target="https://kumagai-group.github.io/pydefect/tutorial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0FF36F1-C05F-47AF-8FE5-154DE29CD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28" y="5926494"/>
            <a:ext cx="3904001" cy="715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379C9-82E6-4584-8962-8C22EBC94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824" y="1883222"/>
            <a:ext cx="4314352" cy="892277"/>
          </a:xfrm>
        </p:spPr>
        <p:txBody>
          <a:bodyPr>
            <a:noAutofit/>
          </a:bodyPr>
          <a:lstStyle/>
          <a:p>
            <a:r>
              <a:rPr lang="en-US" sz="3000" b="0" i="0" dirty="0">
                <a:solidFill>
                  <a:schemeClr val="bg1"/>
                </a:solidFill>
                <a:effectLst/>
                <a:latin typeface="Acherus Grotesque" panose="02000505000000020004" pitchFamily="50" charset="0"/>
              </a:rPr>
              <a:t>Defect Formation: Energy &amp; Equilibrium</a:t>
            </a:r>
            <a:endParaRPr lang="en-US" sz="3000" dirty="0">
              <a:solidFill>
                <a:schemeClr val="bg1"/>
              </a:solidFill>
              <a:latin typeface="Acherus Grotesque" panose="0200050500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24882-E1DC-4A1A-9878-7927026C0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1801" y="3238808"/>
            <a:ext cx="5988398" cy="1070314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rimson Text" panose="02000503000000000000" pitchFamily="2" charset="0"/>
              </a:rPr>
              <a:t>Vsevolod</a:t>
            </a:r>
            <a:r>
              <a:rPr lang="en-US" dirty="0">
                <a:solidFill>
                  <a:schemeClr val="bg1"/>
                </a:solidFill>
                <a:latin typeface="Crimson Text" panose="02000503000000000000" pitchFamily="2" charset="0"/>
              </a:rPr>
              <a:t> Ivanov</a:t>
            </a:r>
          </a:p>
          <a:p>
            <a:r>
              <a:rPr lang="en-US" sz="2000" dirty="0">
                <a:solidFill>
                  <a:schemeClr val="bg1"/>
                </a:solidFill>
                <a:latin typeface="Crimson Text" panose="02000503000000000000" pitchFamily="2" charset="0"/>
              </a:rPr>
              <a:t>Virginia Tech NSI &amp; Department of Physics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DF9B7-7FE5-4695-B66D-99C380E446F3}"/>
              </a:ext>
            </a:extLst>
          </p:cNvPr>
          <p:cNvSpPr txBox="1"/>
          <p:nvPr/>
        </p:nvSpPr>
        <p:spPr>
          <a:xfrm>
            <a:off x="5084692" y="2852730"/>
            <a:ext cx="201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cherus Grotesque" panose="02000505000000020004" pitchFamily="50" charset="0"/>
              </a:rPr>
              <a:t>January 13, 2025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C79C2D-B67F-41D6-8B80-70A53BC0D179}"/>
              </a:ext>
            </a:extLst>
          </p:cNvPr>
          <p:cNvCxnSpPr>
            <a:cxnSpLocks/>
          </p:cNvCxnSpPr>
          <p:nvPr/>
        </p:nvCxnSpPr>
        <p:spPr>
          <a:xfrm>
            <a:off x="3091796" y="2775499"/>
            <a:ext cx="599840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SF GCR MDDM">
            <a:extLst>
              <a:ext uri="{FF2B5EF4-FFF2-40B4-BE49-F238E27FC236}">
                <a16:creationId xmlns:a16="http://schemas.microsoft.com/office/drawing/2014/main" id="{2FDB0BE7-2064-4138-8F76-79C1E0385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71" y="4675199"/>
            <a:ext cx="5810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A26DF-4A62-4BD6-B143-0CD9A2F93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758" y="5451329"/>
            <a:ext cx="2594414" cy="1459358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25CB8E02-EA90-413A-BC1F-0B322BF94EDE}"/>
              </a:ext>
            </a:extLst>
          </p:cNvPr>
          <p:cNvSpPr txBox="1">
            <a:spLocks/>
          </p:cNvSpPr>
          <p:nvPr/>
        </p:nvSpPr>
        <p:spPr>
          <a:xfrm>
            <a:off x="112828" y="124908"/>
            <a:ext cx="6517199" cy="365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Crimson Text" panose="02000503000000000000" pitchFamily="2" charset="0"/>
              </a:rPr>
              <a:t>NSF GCR: Mineral Detection of Dark Matter School</a:t>
            </a:r>
          </a:p>
        </p:txBody>
      </p:sp>
    </p:spTree>
    <p:extLst>
      <p:ext uri="{BB962C8B-B14F-4D97-AF65-F5344CB8AC3E}">
        <p14:creationId xmlns:p14="http://schemas.microsoft.com/office/powerpoint/2010/main" val="64158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7/22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Charge 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4" y="903223"/>
            <a:ext cx="112423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rimson Text" panose="02000503000000000000" pitchFamily="2" charset="0"/>
              </a:rPr>
              <a:t>Other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Electrons/holes:</a:t>
            </a:r>
          </a:p>
          <a:p>
            <a:endParaRPr lang="en-US" sz="2400" b="1" dirty="0">
              <a:latin typeface="Crimson Text" panose="02000503000000000000" pitchFamily="2" charset="0"/>
            </a:endParaRPr>
          </a:p>
          <a:p>
            <a:r>
              <a:rPr lang="en-US" sz="2400" b="1" dirty="0">
                <a:latin typeface="Crimson Text" panose="02000503000000000000" pitchFamily="2" charset="0"/>
              </a:rPr>
              <a:t>	</a:t>
            </a:r>
          </a:p>
          <a:p>
            <a:endParaRPr lang="en-US" sz="2400" b="1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Modern/theory convention tends to use the real defect charge, but old literature will use effective charge - so a positively charged fluorine </a:t>
            </a:r>
            <a:r>
              <a:rPr lang="en-US" sz="2400" dirty="0" err="1">
                <a:latin typeface="Crimson Text" panose="02000503000000000000" pitchFamily="2" charset="0"/>
              </a:rPr>
              <a:t>trivacancy</a:t>
            </a:r>
            <a:r>
              <a:rPr lang="en-US" sz="2400" dirty="0">
                <a:latin typeface="Crimson Text" panose="02000503000000000000" pitchFamily="2" charset="0"/>
              </a:rPr>
              <a:t>, F</a:t>
            </a:r>
            <a:r>
              <a:rPr lang="en-US" sz="2400" baseline="-25000" dirty="0">
                <a:latin typeface="Crimson Text" panose="02000503000000000000" pitchFamily="2" charset="0"/>
              </a:rPr>
              <a:t>3</a:t>
            </a:r>
            <a:r>
              <a:rPr lang="en-US" sz="2400" dirty="0">
                <a:latin typeface="Crimson Text" panose="02000503000000000000" pitchFamily="2" charset="0"/>
              </a:rPr>
              <a:t>  would be referred to as a “triple F-center (vacancy) with two bound electrons”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Crimson Text" panose="02000503000000000000" pitchFamily="2" charset="0"/>
              </a:rPr>
              <a:t>Side note:</a:t>
            </a:r>
            <a:r>
              <a:rPr lang="en-US" sz="2400" dirty="0">
                <a:latin typeface="Crimson Text" panose="02000503000000000000" pitchFamily="2" charset="0"/>
              </a:rPr>
              <a:t> I am using lowercase v/</a:t>
            </a:r>
            <a:r>
              <a:rPr lang="en-US" sz="2400" dirty="0" err="1">
                <a:latin typeface="Crimson Text" panose="02000503000000000000" pitchFamily="2" charset="0"/>
              </a:rPr>
              <a:t>i</a:t>
            </a:r>
            <a:r>
              <a:rPr lang="en-US" sz="2400" dirty="0">
                <a:latin typeface="Crimson Text" panose="02000503000000000000" pitchFamily="2" charset="0"/>
              </a:rPr>
              <a:t> instead of uppercase V/I to avoid confusion with vanadium (V) and iodine (I), though both appear in papers</a:t>
            </a:r>
            <a:endParaRPr lang="en-US" sz="2400" i="1" dirty="0">
              <a:latin typeface="Crimson Text" panose="02000503000000000000" pitchFamily="2" charset="0"/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36CDCC-3442-4187-A2A8-346707669F5C}"/>
              </a:ext>
            </a:extLst>
          </p:cNvPr>
          <p:cNvSpPr txBox="1"/>
          <p:nvPr/>
        </p:nvSpPr>
        <p:spPr>
          <a:xfrm>
            <a:off x="1518803" y="1816297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e</a:t>
            </a:r>
            <a:r>
              <a:rPr lang="en-US" sz="4800" baseline="30000" dirty="0">
                <a:latin typeface="Crimson Text" panose="02000503000000000000" pitchFamily="2" charset="0"/>
              </a:rPr>
              <a:t>/</a:t>
            </a:r>
            <a:endParaRPr lang="en-US" sz="48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79C3FC-FB47-49AB-8EC8-1DF61F27CD35}"/>
              </a:ext>
            </a:extLst>
          </p:cNvPr>
          <p:cNvSpPr txBox="1"/>
          <p:nvPr/>
        </p:nvSpPr>
        <p:spPr>
          <a:xfrm>
            <a:off x="2774782" y="1619984"/>
            <a:ext cx="885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h</a:t>
            </a:r>
            <a:r>
              <a:rPr lang="en-US" sz="9600" baseline="30000" dirty="0">
                <a:latin typeface="Crimson Text" panose="02000503000000000000" pitchFamily="2" charset="0"/>
              </a:rPr>
              <a:t>.</a:t>
            </a:r>
            <a:endParaRPr lang="en-US" sz="96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280276-FA40-483B-8B68-7EC6BEA26221}"/>
              </a:ext>
            </a:extLst>
          </p:cNvPr>
          <p:cNvSpPr txBox="1"/>
          <p:nvPr/>
        </p:nvSpPr>
        <p:spPr>
          <a:xfrm>
            <a:off x="7836739" y="3028331"/>
            <a:ext cx="313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rimson Text" panose="02000503000000000000" pitchFamily="2" charset="0"/>
              </a:rPr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0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7/22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Charge 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4" y="903223"/>
            <a:ext cx="112423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rimson Text" panose="02000503000000000000" pitchFamily="2" charset="0"/>
              </a:rPr>
              <a:t>Other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Electrons/holes:</a:t>
            </a:r>
          </a:p>
          <a:p>
            <a:endParaRPr lang="en-US" sz="2400" b="1" dirty="0">
              <a:latin typeface="Crimson Text" panose="02000503000000000000" pitchFamily="2" charset="0"/>
            </a:endParaRPr>
          </a:p>
          <a:p>
            <a:r>
              <a:rPr lang="en-US" sz="2400" b="1" dirty="0">
                <a:latin typeface="Crimson Text" panose="02000503000000000000" pitchFamily="2" charset="0"/>
              </a:rPr>
              <a:t>	</a:t>
            </a:r>
          </a:p>
          <a:p>
            <a:endParaRPr lang="en-US" sz="2400" b="1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Modern/theory convention tends to use the real defect charge, but old literature will use effective charge - so a positively charged fluorine </a:t>
            </a:r>
            <a:r>
              <a:rPr lang="en-US" sz="2400" dirty="0" err="1">
                <a:latin typeface="Crimson Text" panose="02000503000000000000" pitchFamily="2" charset="0"/>
              </a:rPr>
              <a:t>trivacancy</a:t>
            </a:r>
            <a:r>
              <a:rPr lang="en-US" sz="2400" dirty="0">
                <a:latin typeface="Crimson Text" panose="02000503000000000000" pitchFamily="2" charset="0"/>
              </a:rPr>
              <a:t>, F</a:t>
            </a:r>
            <a:r>
              <a:rPr lang="en-US" sz="2400" baseline="-25000" dirty="0">
                <a:latin typeface="Crimson Text" panose="02000503000000000000" pitchFamily="2" charset="0"/>
              </a:rPr>
              <a:t>3</a:t>
            </a:r>
            <a:r>
              <a:rPr lang="en-US" sz="2400" dirty="0">
                <a:latin typeface="Crimson Text" panose="02000503000000000000" pitchFamily="2" charset="0"/>
              </a:rPr>
              <a:t>  would be referred to as a “triple F-center (vacancy) with two bound electrons”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Crimson Text" panose="02000503000000000000" pitchFamily="2" charset="0"/>
              </a:rPr>
              <a:t>Side note:</a:t>
            </a:r>
            <a:r>
              <a:rPr lang="en-US" sz="2400" dirty="0">
                <a:latin typeface="Crimson Text" panose="02000503000000000000" pitchFamily="2" charset="0"/>
              </a:rPr>
              <a:t> I am using lowercase v/</a:t>
            </a:r>
            <a:r>
              <a:rPr lang="en-US" sz="2400" dirty="0" err="1">
                <a:latin typeface="Crimson Text" panose="02000503000000000000" pitchFamily="2" charset="0"/>
              </a:rPr>
              <a:t>i</a:t>
            </a:r>
            <a:r>
              <a:rPr lang="en-US" sz="2400" dirty="0">
                <a:latin typeface="Crimson Text" panose="02000503000000000000" pitchFamily="2" charset="0"/>
              </a:rPr>
              <a:t> instead of uppercase V/I to avoid confusion with vanadium (V) and iodine (I), though both appear in papers</a:t>
            </a:r>
            <a:endParaRPr lang="en-US" sz="2400" i="1" dirty="0">
              <a:latin typeface="Crimson Text" panose="02000503000000000000" pitchFamily="2" charset="0"/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36CDCC-3442-4187-A2A8-346707669F5C}"/>
              </a:ext>
            </a:extLst>
          </p:cNvPr>
          <p:cNvSpPr txBox="1"/>
          <p:nvPr/>
        </p:nvSpPr>
        <p:spPr>
          <a:xfrm>
            <a:off x="1518803" y="1816297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e</a:t>
            </a:r>
            <a:r>
              <a:rPr lang="en-US" sz="4800" baseline="30000" dirty="0">
                <a:latin typeface="Crimson Text" panose="02000503000000000000" pitchFamily="2" charset="0"/>
              </a:rPr>
              <a:t>/</a:t>
            </a:r>
            <a:endParaRPr lang="en-US" sz="48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79C3FC-FB47-49AB-8EC8-1DF61F27CD35}"/>
              </a:ext>
            </a:extLst>
          </p:cNvPr>
          <p:cNvSpPr txBox="1"/>
          <p:nvPr/>
        </p:nvSpPr>
        <p:spPr>
          <a:xfrm>
            <a:off x="2774782" y="1619984"/>
            <a:ext cx="885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h</a:t>
            </a:r>
            <a:r>
              <a:rPr lang="en-US" sz="9600" baseline="30000" dirty="0">
                <a:latin typeface="Crimson Text" panose="02000503000000000000" pitchFamily="2" charset="0"/>
              </a:rPr>
              <a:t>.</a:t>
            </a:r>
            <a:endParaRPr lang="en-US" sz="96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280276-FA40-483B-8B68-7EC6BEA26221}"/>
              </a:ext>
            </a:extLst>
          </p:cNvPr>
          <p:cNvSpPr txBox="1"/>
          <p:nvPr/>
        </p:nvSpPr>
        <p:spPr>
          <a:xfrm>
            <a:off x="7836739" y="3028331"/>
            <a:ext cx="313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rimson Text" panose="02000503000000000000" pitchFamily="2" charset="0"/>
              </a:rPr>
              <a:t>+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E4439D-22BD-44B1-AB30-AF54E40EEDED}"/>
              </a:ext>
            </a:extLst>
          </p:cNvPr>
          <p:cNvSpPr txBox="1"/>
          <p:nvPr/>
        </p:nvSpPr>
        <p:spPr>
          <a:xfrm>
            <a:off x="9124085" y="3609754"/>
            <a:ext cx="959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v</a:t>
            </a:r>
            <a:r>
              <a:rPr lang="en-US" sz="4800" baseline="-25000" dirty="0">
                <a:latin typeface="Crimson Text" panose="02000503000000000000" pitchFamily="2" charset="0"/>
              </a:rPr>
              <a:t>3F</a:t>
            </a:r>
            <a:endParaRPr lang="en-US" sz="4800" baseline="30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B469B0-10B3-43A2-B6BD-A04739853AFB}"/>
              </a:ext>
            </a:extLst>
          </p:cNvPr>
          <p:cNvSpPr txBox="1"/>
          <p:nvPr/>
        </p:nvSpPr>
        <p:spPr>
          <a:xfrm>
            <a:off x="9439868" y="3718563"/>
            <a:ext cx="643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30000" dirty="0">
                <a:latin typeface="Crimson Text" panose="02000503000000000000" pitchFamily="2" charset="0"/>
              </a:rPr>
              <a:t>0</a:t>
            </a:r>
            <a:endParaRPr lang="en-US" sz="4800" baseline="30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D1481F-AD31-4A0E-9727-DA26EBD27BFA}"/>
              </a:ext>
            </a:extLst>
          </p:cNvPr>
          <p:cNvSpPr txBox="1"/>
          <p:nvPr/>
        </p:nvSpPr>
        <p:spPr>
          <a:xfrm>
            <a:off x="10413823" y="3609754"/>
            <a:ext cx="113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3v</a:t>
            </a:r>
            <a:r>
              <a:rPr lang="en-US" sz="4800" baseline="-25000" dirty="0">
                <a:latin typeface="Crimson Text" panose="02000503000000000000" pitchFamily="2" charset="0"/>
              </a:rPr>
              <a:t>F</a:t>
            </a:r>
            <a:endParaRPr lang="en-US" sz="4800" baseline="30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31EF6C-6DE2-47E9-B630-C1722902AADE}"/>
              </a:ext>
            </a:extLst>
          </p:cNvPr>
          <p:cNvSpPr txBox="1"/>
          <p:nvPr/>
        </p:nvSpPr>
        <p:spPr>
          <a:xfrm>
            <a:off x="11026507" y="3731393"/>
            <a:ext cx="643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30000" dirty="0">
                <a:latin typeface="Crimson Text" panose="02000503000000000000" pitchFamily="2" charset="0"/>
              </a:rPr>
              <a:t>0</a:t>
            </a:r>
            <a:endParaRPr lang="en-US" sz="4800" baseline="30000" dirty="0"/>
          </a:p>
        </p:txBody>
      </p:sp>
    </p:spTree>
    <p:extLst>
      <p:ext uri="{BB962C8B-B14F-4D97-AF65-F5344CB8AC3E}">
        <p14:creationId xmlns:p14="http://schemas.microsoft.com/office/powerpoint/2010/main" val="1338075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B653-1EEE-0B1B-C462-E56D53C9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en-US" dirty="0">
                <a:latin typeface="Crimson Text" panose="02000503000000000000" pitchFamily="2" charset="0"/>
              </a:rPr>
              <a:t>Outline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349AE8AC-8AC4-F890-939E-26DFEE718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904495"/>
              </p:ext>
            </p:extLst>
          </p:nvPr>
        </p:nvGraphicFramePr>
        <p:xfrm>
          <a:off x="756312" y="1022556"/>
          <a:ext cx="10069003" cy="5432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072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8/22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formation equilibrium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5873164" y="770673"/>
            <a:ext cx="63188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Formation can be understood from Second Law of Thermodynamics: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	 ∆F = ∆H – T ∆S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F: Free energy, also denoted ∆G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H: Enthalpy, heat content of system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S: Entropy, or disorder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T: Temperature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Creating defects requires energy, results in lattice strain, so ∆H – positive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Defects cause disorder ∆S – positive, but increases less and less as crystal becomes more disordered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03564-2F86-45B6-9273-B028CABAC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975698"/>
            <a:ext cx="5827722" cy="457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0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8/22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formation equilibrium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5873164" y="770673"/>
            <a:ext cx="60645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The defects will be balanced by the carrier concentrations of holes (p) and electrons (n):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If we know the free energy of formation ∆G</a:t>
            </a:r>
            <a:r>
              <a:rPr lang="en-US" sz="2400" baseline="-25000" dirty="0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, we can find the equilibrium defect concentration: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Here g – spin/orientation degeneracy. The 2</a:t>
            </a:r>
            <a:r>
              <a:rPr lang="en-US" sz="2400" baseline="30000" dirty="0">
                <a:latin typeface="Crimson Text" panose="02000503000000000000" pitchFamily="2" charset="0"/>
              </a:rPr>
              <a:t>nd</a:t>
            </a:r>
            <a:r>
              <a:rPr lang="en-US" sz="2400" dirty="0">
                <a:latin typeface="Crimson Text" panose="02000503000000000000" pitchFamily="2" charset="0"/>
              </a:rPr>
              <a:t> vibrational term tends to be small → neglected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03564-2F86-45B6-9273-B028CABAC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975698"/>
            <a:ext cx="5827722" cy="4579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DCE7FC-9DDC-4122-8D96-F13D2C6FF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37" y="1718128"/>
            <a:ext cx="2288277" cy="642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46D91D-9F75-4ECB-8389-E296552F2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2" y="3467637"/>
            <a:ext cx="2825656" cy="646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8C2E00-3584-4DC4-810D-E0764750F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2" y="4386007"/>
            <a:ext cx="4210279" cy="6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17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9/22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formation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732503"/>
            <a:ext cx="111248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So, how to compute defect formation energy, </a:t>
            </a:r>
            <a:r>
              <a:rPr lang="en-US" sz="2400" dirty="0" err="1">
                <a:latin typeface="Crimson Text" panose="02000503000000000000" pitchFamily="2" charset="0"/>
              </a:rPr>
              <a:t>E</a:t>
            </a:r>
            <a:r>
              <a:rPr lang="en-US" sz="2400" baseline="-25000" dirty="0" err="1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  (∆H</a:t>
            </a:r>
            <a:r>
              <a:rPr lang="en-US" sz="2400" baseline="-25000" dirty="0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) ?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For a defect </a:t>
            </a:r>
            <a:r>
              <a:rPr lang="en-US" sz="2400" dirty="0" err="1">
                <a:latin typeface="Crimson Text" panose="02000503000000000000" pitchFamily="2" charset="0"/>
              </a:rPr>
              <a:t>X</a:t>
            </a:r>
            <a:r>
              <a:rPr lang="en-US" sz="2400" baseline="30000" dirty="0" err="1">
                <a:latin typeface="Crimson Text" panose="02000503000000000000" pitchFamily="2" charset="0"/>
              </a:rPr>
              <a:t>q</a:t>
            </a:r>
            <a:r>
              <a:rPr lang="en-US" sz="2400" dirty="0">
                <a:latin typeface="Crimson Text" panose="02000503000000000000" pitchFamily="2" charset="0"/>
              </a:rPr>
              <a:t> with charge q 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First 2 terms – total DFT computed energy of the crystal with and without the defect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3</a:t>
            </a:r>
            <a:r>
              <a:rPr lang="en-US" sz="2400" baseline="30000" dirty="0">
                <a:latin typeface="Crimson Text" panose="02000503000000000000" pitchFamily="2" charset="0"/>
              </a:rPr>
              <a:t>rd</a:t>
            </a:r>
            <a:r>
              <a:rPr lang="en-US" sz="2400" dirty="0">
                <a:latin typeface="Crimson Text" panose="02000503000000000000" pitchFamily="2" charset="0"/>
              </a:rPr>
              <a:t> term – energy cost of adding/removing the atoms forming the defect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4</a:t>
            </a:r>
            <a:r>
              <a:rPr lang="en-US" sz="2400" baseline="30000" dirty="0">
                <a:latin typeface="Crimson Text" panose="02000503000000000000" pitchFamily="2" charset="0"/>
              </a:rPr>
              <a:t>th</a:t>
            </a:r>
            <a:r>
              <a:rPr lang="en-US" sz="2400" dirty="0">
                <a:latin typeface="Crimson Text" panose="02000503000000000000" pitchFamily="2" charset="0"/>
              </a:rPr>
              <a:t> term – defect charge times Fermi level </a:t>
            </a:r>
            <a:r>
              <a:rPr lang="el-GR" sz="2400" dirty="0">
                <a:latin typeface="Crimson Text" panose="02000503000000000000" pitchFamily="2" charset="0"/>
              </a:rPr>
              <a:t>ϵ</a:t>
            </a:r>
            <a:r>
              <a:rPr lang="en-US" sz="2400" baseline="-25000" dirty="0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 ,  energy of electron/hole reservoir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5</a:t>
            </a:r>
            <a:r>
              <a:rPr lang="en-US" sz="2400" baseline="30000" dirty="0">
                <a:latin typeface="Crimson Text" panose="02000503000000000000" pitchFamily="2" charset="0"/>
              </a:rPr>
              <a:t>th</a:t>
            </a:r>
            <a:r>
              <a:rPr lang="en-US" sz="2400" dirty="0">
                <a:latin typeface="Crimson Text" panose="02000503000000000000" pitchFamily="2" charset="0"/>
              </a:rPr>
              <a:t> term – correction term for finite size of simulation cell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BD8308-31EA-491A-BB36-924BA22D0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63500"/>
            <a:ext cx="11124858" cy="104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9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9/22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formation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732503"/>
            <a:ext cx="11124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So, how to compute defect formation energy, </a:t>
            </a:r>
            <a:r>
              <a:rPr lang="en-US" sz="2400" dirty="0" err="1">
                <a:latin typeface="Crimson Text" panose="02000503000000000000" pitchFamily="2" charset="0"/>
              </a:rPr>
              <a:t>E</a:t>
            </a:r>
            <a:r>
              <a:rPr lang="en-US" sz="2400" baseline="-25000" dirty="0" err="1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  (∆H</a:t>
            </a:r>
            <a:r>
              <a:rPr lang="en-US" sz="2400" baseline="-25000" dirty="0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) ?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For a defect </a:t>
            </a:r>
            <a:r>
              <a:rPr lang="en-US" sz="2400" dirty="0" err="1">
                <a:latin typeface="Crimson Text" panose="02000503000000000000" pitchFamily="2" charset="0"/>
              </a:rPr>
              <a:t>X</a:t>
            </a:r>
            <a:r>
              <a:rPr lang="en-US" sz="2400" baseline="30000" dirty="0" err="1">
                <a:latin typeface="Crimson Text" panose="02000503000000000000" pitchFamily="2" charset="0"/>
              </a:rPr>
              <a:t>q</a:t>
            </a:r>
            <a:r>
              <a:rPr lang="en-US" sz="2400" dirty="0">
                <a:latin typeface="Crimson Text" panose="02000503000000000000" pitchFamily="2" charset="0"/>
              </a:rPr>
              <a:t> with charge q 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BD8308-31EA-491A-BB36-924BA22D0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63500"/>
            <a:ext cx="11124858" cy="10405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DE929F-B411-494E-B056-D7C2D902B7BA}"/>
              </a:ext>
            </a:extLst>
          </p:cNvPr>
          <p:cNvSpPr/>
          <p:nvPr/>
        </p:nvSpPr>
        <p:spPr>
          <a:xfrm>
            <a:off x="3180522" y="1532327"/>
            <a:ext cx="4154556" cy="77889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FA2E1-3C21-4E4B-8C86-51D75FEE1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66"/>
          <a:stretch/>
        </p:blipFill>
        <p:spPr>
          <a:xfrm>
            <a:off x="3107181" y="2898040"/>
            <a:ext cx="6233897" cy="24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06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9/22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formation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732503"/>
            <a:ext cx="11124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So, how to compute defect formation energy, </a:t>
            </a:r>
            <a:r>
              <a:rPr lang="en-US" sz="2400" dirty="0" err="1">
                <a:latin typeface="Crimson Text" panose="02000503000000000000" pitchFamily="2" charset="0"/>
              </a:rPr>
              <a:t>E</a:t>
            </a:r>
            <a:r>
              <a:rPr lang="en-US" sz="2400" baseline="-25000" dirty="0" err="1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  (∆H</a:t>
            </a:r>
            <a:r>
              <a:rPr lang="en-US" sz="2400" baseline="-25000" dirty="0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) ?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For a defect </a:t>
            </a:r>
            <a:r>
              <a:rPr lang="en-US" sz="2400" dirty="0" err="1">
                <a:latin typeface="Crimson Text" panose="02000503000000000000" pitchFamily="2" charset="0"/>
              </a:rPr>
              <a:t>X</a:t>
            </a:r>
            <a:r>
              <a:rPr lang="en-US" sz="2400" baseline="30000" dirty="0" err="1">
                <a:latin typeface="Crimson Text" panose="02000503000000000000" pitchFamily="2" charset="0"/>
              </a:rPr>
              <a:t>q</a:t>
            </a:r>
            <a:r>
              <a:rPr lang="en-US" sz="2400" dirty="0">
                <a:latin typeface="Crimson Text" panose="02000503000000000000" pitchFamily="2" charset="0"/>
              </a:rPr>
              <a:t> with charge q 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BD8308-31EA-491A-BB36-924BA22D0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63500"/>
            <a:ext cx="11124858" cy="10405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DE929F-B411-494E-B056-D7C2D902B7BA}"/>
              </a:ext>
            </a:extLst>
          </p:cNvPr>
          <p:cNvSpPr/>
          <p:nvPr/>
        </p:nvSpPr>
        <p:spPr>
          <a:xfrm>
            <a:off x="7295324" y="1392413"/>
            <a:ext cx="1994149" cy="12790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B99CA3-8CF9-4819-9C85-71C990EE725F}"/>
              </a:ext>
            </a:extLst>
          </p:cNvPr>
          <p:cNvSpPr/>
          <p:nvPr/>
        </p:nvSpPr>
        <p:spPr>
          <a:xfrm>
            <a:off x="9546069" y="1662545"/>
            <a:ext cx="782496" cy="58189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7AD72C-158B-45F5-B80E-B44B5C71F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9" t="6332" r="14142" b="19539"/>
          <a:stretch/>
        </p:blipFill>
        <p:spPr>
          <a:xfrm>
            <a:off x="2763978" y="4262395"/>
            <a:ext cx="1309255" cy="1454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1A7EFE-E9AA-4589-A899-816B45830A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45"/>
          <a:stretch/>
        </p:blipFill>
        <p:spPr>
          <a:xfrm>
            <a:off x="477980" y="2913739"/>
            <a:ext cx="1745372" cy="196242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E3CE02-A1EA-4352-891C-B8E6927583AB}"/>
              </a:ext>
            </a:extLst>
          </p:cNvPr>
          <p:cNvCxnSpPr>
            <a:cxnSpLocks/>
          </p:cNvCxnSpPr>
          <p:nvPr/>
        </p:nvCxnSpPr>
        <p:spPr>
          <a:xfrm flipH="1">
            <a:off x="3252355" y="2774373"/>
            <a:ext cx="3969327" cy="1146455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2D7CB2-5E6B-431E-8BEA-5A70AEF61396}"/>
              </a:ext>
            </a:extLst>
          </p:cNvPr>
          <p:cNvCxnSpPr>
            <a:cxnSpLocks/>
          </p:cNvCxnSpPr>
          <p:nvPr/>
        </p:nvCxnSpPr>
        <p:spPr>
          <a:xfrm flipH="1">
            <a:off x="9914879" y="2444313"/>
            <a:ext cx="1" cy="1409072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2AE67D5-F5F9-44EA-B6AA-49B76E45E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99" y="4942716"/>
            <a:ext cx="3839297" cy="10785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2F64C7-3308-4E4C-B2EA-1FAF3991C9D7}"/>
              </a:ext>
            </a:extLst>
          </p:cNvPr>
          <p:cNvSpPr txBox="1"/>
          <p:nvPr/>
        </p:nvSpPr>
        <p:spPr>
          <a:xfrm>
            <a:off x="8661032" y="3396229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e</a:t>
            </a:r>
            <a:r>
              <a:rPr lang="en-US" sz="4800" baseline="30000" dirty="0">
                <a:latin typeface="Crimson Text" panose="02000503000000000000" pitchFamily="2" charset="0"/>
              </a:rPr>
              <a:t>/</a:t>
            </a:r>
            <a:endParaRPr lang="en-US" sz="48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4302E8-5497-45C5-B501-79F1ECE810B1}"/>
              </a:ext>
            </a:extLst>
          </p:cNvPr>
          <p:cNvSpPr txBox="1"/>
          <p:nvPr/>
        </p:nvSpPr>
        <p:spPr>
          <a:xfrm>
            <a:off x="10328565" y="3439819"/>
            <a:ext cx="885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h</a:t>
            </a:r>
            <a:r>
              <a:rPr lang="en-US" sz="9600" baseline="30000" dirty="0">
                <a:latin typeface="Crimson Text" panose="02000503000000000000" pitchFamily="2" charset="0"/>
              </a:rPr>
              <a:t>.</a:t>
            </a:r>
            <a:endParaRPr lang="en-US" sz="96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4E1747-056F-4535-A0D8-6B50270A0346}"/>
              </a:ext>
            </a:extLst>
          </p:cNvPr>
          <p:cNvSpPr txBox="1"/>
          <p:nvPr/>
        </p:nvSpPr>
        <p:spPr>
          <a:xfrm>
            <a:off x="10889159" y="3131637"/>
            <a:ext cx="885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h</a:t>
            </a:r>
            <a:r>
              <a:rPr lang="en-US" sz="9600" baseline="30000" dirty="0">
                <a:latin typeface="Crimson Text" panose="02000503000000000000" pitchFamily="2" charset="0"/>
              </a:rPr>
              <a:t>.</a:t>
            </a:r>
            <a:endParaRPr lang="en-US" sz="9600" baseline="30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B7052D-2104-4A8A-B380-277036917640}"/>
              </a:ext>
            </a:extLst>
          </p:cNvPr>
          <p:cNvSpPr txBox="1"/>
          <p:nvPr/>
        </p:nvSpPr>
        <p:spPr>
          <a:xfrm>
            <a:off x="10835240" y="3763660"/>
            <a:ext cx="885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h</a:t>
            </a:r>
            <a:r>
              <a:rPr lang="en-US" sz="9600" baseline="30000" dirty="0">
                <a:latin typeface="Crimson Text" panose="02000503000000000000" pitchFamily="2" charset="0"/>
              </a:rPr>
              <a:t>.</a:t>
            </a:r>
            <a:endParaRPr lang="en-US" sz="9600" baseline="30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4764B-CD4C-4ED2-BBF8-10BF78997B76}"/>
              </a:ext>
            </a:extLst>
          </p:cNvPr>
          <p:cNvSpPr txBox="1"/>
          <p:nvPr/>
        </p:nvSpPr>
        <p:spPr>
          <a:xfrm>
            <a:off x="8936853" y="3757138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e</a:t>
            </a:r>
            <a:r>
              <a:rPr lang="en-US" sz="4800" baseline="30000" dirty="0">
                <a:latin typeface="Crimson Text" panose="02000503000000000000" pitchFamily="2" charset="0"/>
              </a:rPr>
              <a:t>/</a:t>
            </a:r>
            <a:endParaRPr lang="en-US" sz="4800" baseline="30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CFCD1B-19C2-43BD-83BC-D2CD500C3E16}"/>
              </a:ext>
            </a:extLst>
          </p:cNvPr>
          <p:cNvSpPr txBox="1"/>
          <p:nvPr/>
        </p:nvSpPr>
        <p:spPr>
          <a:xfrm>
            <a:off x="8242297" y="3992848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e</a:t>
            </a:r>
            <a:r>
              <a:rPr lang="en-US" sz="4800" baseline="30000" dirty="0">
                <a:latin typeface="Crimson Text" panose="02000503000000000000" pitchFamily="2" charset="0"/>
              </a:rPr>
              <a:t>/</a:t>
            </a:r>
            <a:endParaRPr lang="en-US" sz="4800" baseline="30000" dirty="0"/>
          </a:p>
        </p:txBody>
      </p:sp>
    </p:spTree>
    <p:extLst>
      <p:ext uri="{BB962C8B-B14F-4D97-AF65-F5344CB8AC3E}">
        <p14:creationId xmlns:p14="http://schemas.microsoft.com/office/powerpoint/2010/main" val="3743024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9/22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formation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732503"/>
            <a:ext cx="11124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So, how to compute defect formation energy, </a:t>
            </a:r>
            <a:r>
              <a:rPr lang="en-US" sz="2400" dirty="0" err="1">
                <a:latin typeface="Crimson Text" panose="02000503000000000000" pitchFamily="2" charset="0"/>
              </a:rPr>
              <a:t>E</a:t>
            </a:r>
            <a:r>
              <a:rPr lang="en-US" sz="2400" baseline="-25000" dirty="0" err="1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  (∆H</a:t>
            </a:r>
            <a:r>
              <a:rPr lang="en-US" sz="2400" baseline="-25000" dirty="0">
                <a:latin typeface="Crimson Text" panose="02000503000000000000" pitchFamily="2" charset="0"/>
              </a:rPr>
              <a:t>f</a:t>
            </a:r>
            <a:r>
              <a:rPr lang="en-US" sz="2400" dirty="0">
                <a:latin typeface="Crimson Text" panose="02000503000000000000" pitchFamily="2" charset="0"/>
              </a:rPr>
              <a:t>) ?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For a defect </a:t>
            </a:r>
            <a:r>
              <a:rPr lang="en-US" sz="2400" dirty="0" err="1">
                <a:latin typeface="Crimson Text" panose="02000503000000000000" pitchFamily="2" charset="0"/>
              </a:rPr>
              <a:t>X</a:t>
            </a:r>
            <a:r>
              <a:rPr lang="en-US" sz="2400" baseline="30000" dirty="0" err="1">
                <a:latin typeface="Crimson Text" panose="02000503000000000000" pitchFamily="2" charset="0"/>
              </a:rPr>
              <a:t>q</a:t>
            </a:r>
            <a:r>
              <a:rPr lang="en-US" sz="2400" dirty="0">
                <a:latin typeface="Crimson Text" panose="02000503000000000000" pitchFamily="2" charset="0"/>
              </a:rPr>
              <a:t> with charge q 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To compute formation energies from first principles, we simulate a </a:t>
            </a:r>
            <a:r>
              <a:rPr lang="en-US" sz="2400" b="1" dirty="0">
                <a:latin typeface="Crimson Text" panose="02000503000000000000" pitchFamily="2" charset="0"/>
              </a:rPr>
              <a:t>finite number of atoms </a:t>
            </a:r>
            <a:r>
              <a:rPr lang="en-US" sz="2400" dirty="0">
                <a:latin typeface="Crimson Text" panose="02000503000000000000" pitchFamily="2" charset="0"/>
              </a:rPr>
              <a:t>into which we </a:t>
            </a:r>
            <a:r>
              <a:rPr lang="en-US" sz="2400" b="1" dirty="0">
                <a:latin typeface="Crimson Text" panose="02000503000000000000" pitchFamily="2" charset="0"/>
              </a:rPr>
              <a:t>embed a defect</a:t>
            </a:r>
            <a:r>
              <a:rPr lang="en-US" sz="2400" dirty="0">
                <a:latin typeface="Crimson Text" panose="02000503000000000000" pitchFamily="2" charset="0"/>
              </a:rPr>
              <a:t>. This leads to spurious “</a:t>
            </a:r>
            <a:r>
              <a:rPr lang="en-US" sz="2400" b="1" dirty="0">
                <a:latin typeface="Crimson Text" panose="02000503000000000000" pitchFamily="2" charset="0"/>
              </a:rPr>
              <a:t>finite-size</a:t>
            </a:r>
            <a:r>
              <a:rPr lang="en-US" sz="2400" dirty="0">
                <a:latin typeface="Crimson Text" panose="02000503000000000000" pitchFamily="2" charset="0"/>
              </a:rPr>
              <a:t>” effects, that need to be </a:t>
            </a:r>
            <a:r>
              <a:rPr lang="en-US" sz="2400" b="1" dirty="0">
                <a:latin typeface="Crimson Text" panose="02000503000000000000" pitchFamily="2" charset="0"/>
              </a:rPr>
              <a:t>corrected</a:t>
            </a:r>
            <a:r>
              <a:rPr lang="en-US" sz="2400" dirty="0">
                <a:latin typeface="Crimson Text" panose="02000503000000000000" pitchFamily="2" charset="0"/>
              </a:rPr>
              <a:t>.</a:t>
            </a:r>
            <a:endParaRPr lang="en-US" sz="2400" b="1" dirty="0">
              <a:latin typeface="Crimson Text" panose="02000503000000000000" pitchFamily="2" charset="0"/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BD8308-31EA-491A-BB36-924BA22D0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63500"/>
            <a:ext cx="11124858" cy="10405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B99CA3-8CF9-4819-9C85-71C990EE725F}"/>
              </a:ext>
            </a:extLst>
          </p:cNvPr>
          <p:cNvSpPr/>
          <p:nvPr/>
        </p:nvSpPr>
        <p:spPr>
          <a:xfrm>
            <a:off x="10625039" y="1599397"/>
            <a:ext cx="1095238" cy="6034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2D7CB2-5E6B-431E-8BEA-5A70AEF61396}"/>
              </a:ext>
            </a:extLst>
          </p:cNvPr>
          <p:cNvCxnSpPr>
            <a:cxnSpLocks/>
          </p:cNvCxnSpPr>
          <p:nvPr/>
        </p:nvCxnSpPr>
        <p:spPr>
          <a:xfrm flipH="1">
            <a:off x="9410521" y="2452255"/>
            <a:ext cx="1340419" cy="830997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837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10/22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DFT simulation methods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99AE58-E55F-4657-8474-7245636BE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383362" y="1223101"/>
            <a:ext cx="942527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30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B653-1EEE-0B1B-C462-E56D53C9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en-US" dirty="0">
                <a:latin typeface="Crimson Text" panose="02000503000000000000" pitchFamily="2" charset="0"/>
              </a:rPr>
              <a:t>Outline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349AE8AC-8AC4-F890-939E-26DFEE718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681359"/>
              </p:ext>
            </p:extLst>
          </p:nvPr>
        </p:nvGraphicFramePr>
        <p:xfrm>
          <a:off x="756312" y="1022556"/>
          <a:ext cx="10069003" cy="5432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373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11/22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DFT simulation methods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F79C3C-5575-475E-A137-28A335071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50515" r="88" b="-1385"/>
          <a:stretch/>
        </p:blipFill>
        <p:spPr>
          <a:xfrm>
            <a:off x="1466489" y="1160919"/>
            <a:ext cx="9425274" cy="44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01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12/22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Charge Correction Approaches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4" y="951564"/>
            <a:ext cx="56899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In periodic DFT calculations, charge imbalances lead to instabilities/divergence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To ensure convergence, uniform “jellium” introduced to balance charge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Electrostatic potential and total energy need to be corrected → need to have some idea of the charge distribution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115904-7F64-4AD1-8F19-BB4EBBC13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415" y="846452"/>
            <a:ext cx="4876736" cy="51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2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13/22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Codes for computing formation </a:t>
            </a:r>
            <a:r>
              <a:rPr lang="en-US" sz="3600" dirty="0" err="1">
                <a:solidFill>
                  <a:schemeClr val="bg1"/>
                </a:solidFill>
                <a:latin typeface="Crimson Text" panose="02000503000000000000" pitchFamily="2" charset="0"/>
              </a:rPr>
              <a:t>energies+corrections</a:t>
            </a:r>
            <a:endParaRPr lang="en-US" sz="3600" dirty="0">
              <a:solidFill>
                <a:schemeClr val="bg1"/>
              </a:solidFill>
              <a:latin typeface="Crimson Text" panose="02000503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4" y="828465"/>
            <a:ext cx="112163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Tools that interface with VASP (Vienna ab initio Simulation Package)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Spinney (</a:t>
            </a:r>
            <a:r>
              <a:rPr lang="en-US" sz="2400" dirty="0">
                <a:latin typeface="Crimson Text" panose="02000503000000000000" pitchFamily="2" charset="0"/>
                <a:hlinkClick r:id="rId2"/>
              </a:rPr>
              <a:t>https://spinney.readthedocs.io/en/latest/tutorial/defform.html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	→ Has all correction schemes available up to </a:t>
            </a:r>
            <a:r>
              <a:rPr lang="en-US" sz="2400" dirty="0" err="1">
                <a:latin typeface="Crimson Text" panose="02000503000000000000" pitchFamily="2" charset="0"/>
              </a:rPr>
              <a:t>Kumagai</a:t>
            </a:r>
            <a:r>
              <a:rPr lang="en-US" sz="2400" dirty="0">
                <a:latin typeface="Crimson Text" panose="02000503000000000000" pitchFamily="2" charset="0"/>
              </a:rPr>
              <a:t> &amp; Oba (2014)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PyDEF2.0 (</a:t>
            </a:r>
            <a:r>
              <a:rPr lang="en-US" sz="2400" dirty="0">
                <a:latin typeface="Crimson Text" panose="02000503000000000000" pitchFamily="2" charset="0"/>
                <a:hlinkClick r:id="rId3"/>
              </a:rPr>
              <a:t>https://github.com/PyDEF2/PyDEF-2.0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	→ Convenient GUI interface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rimson Text" panose="02000503000000000000" pitchFamily="2" charset="0"/>
              </a:rPr>
              <a:t>pydefect</a:t>
            </a:r>
            <a:r>
              <a:rPr lang="en-US" sz="2400" dirty="0">
                <a:latin typeface="Crimson Text" panose="02000503000000000000" pitchFamily="2" charset="0"/>
              </a:rPr>
              <a:t> (</a:t>
            </a:r>
            <a:r>
              <a:rPr lang="en-US" sz="2400" dirty="0">
                <a:latin typeface="Crimson Text" panose="02000503000000000000" pitchFamily="2" charset="0"/>
                <a:hlinkClick r:id="rId4"/>
              </a:rPr>
              <a:t>https://kumagai-group.github.io/pydefect/tutorial.html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doped (</a:t>
            </a:r>
            <a:r>
              <a:rPr lang="en-US" sz="2400" dirty="0">
                <a:latin typeface="Crimson Text" panose="02000503000000000000" pitchFamily="2" charset="0"/>
                <a:hlinkClick r:id="rId5"/>
              </a:rPr>
              <a:t>https://doped.readthedocs.io/en/latest/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	 → Modern tool with all correction schemes + defect prediction and symmetry 	analysis for degeneracy factors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1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14/22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Interpreting Formation Energy Diagrams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37819" y="4510138"/>
            <a:ext cx="9186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Horizontal axis – moving Fermi level up or down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Negatively charged defects become more stable as electrons are added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Intersections are doping/Fermi levels where defect charge transition occurs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Circles → </a:t>
            </a:r>
            <a:r>
              <a:rPr lang="en-US" sz="2400">
                <a:latin typeface="Crimson Text" panose="02000503000000000000" pitchFamily="2" charset="0"/>
              </a:rPr>
              <a:t>dopability</a:t>
            </a:r>
            <a:r>
              <a:rPr lang="en-US" sz="2400" dirty="0">
                <a:latin typeface="Crimson Text" panose="02000503000000000000" pitchFamily="2" charset="0"/>
              </a:rPr>
              <a:t> limit. Negative formation energy implies instability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FACF66-DABF-4C8A-A8DF-802D3E444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73" y="2130028"/>
            <a:ext cx="2819050" cy="3736267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D4B60F5A-F601-49AF-8484-443CBF405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1" y="861223"/>
            <a:ext cx="5191326" cy="37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B67B5B-9784-4D01-AADD-EBECC2DF44BF}"/>
              </a:ext>
            </a:extLst>
          </p:cNvPr>
          <p:cNvCxnSpPr/>
          <p:nvPr/>
        </p:nvCxnSpPr>
        <p:spPr>
          <a:xfrm flipV="1">
            <a:off x="10613572" y="3273878"/>
            <a:ext cx="0" cy="661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9BCE1ED-5C68-4C2F-85C9-2552B3C24DC1}"/>
              </a:ext>
            </a:extLst>
          </p:cNvPr>
          <p:cNvCxnSpPr>
            <a:cxnSpLocks/>
          </p:cNvCxnSpPr>
          <p:nvPr/>
        </p:nvCxnSpPr>
        <p:spPr>
          <a:xfrm>
            <a:off x="10610851" y="3998161"/>
            <a:ext cx="2721" cy="222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4C8BAD1-7694-44CC-B224-01BFEDB42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29" y="952587"/>
            <a:ext cx="6003651" cy="5615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7EBF4-62BB-41BA-98B8-5B4C7AEE5E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87" y="1561736"/>
            <a:ext cx="2349017" cy="32564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82A57B-6013-478A-B7E1-E8E4C2A29072}"/>
              </a:ext>
            </a:extLst>
          </p:cNvPr>
          <p:cNvCxnSpPr/>
          <p:nvPr/>
        </p:nvCxnSpPr>
        <p:spPr>
          <a:xfrm>
            <a:off x="6800850" y="3494314"/>
            <a:ext cx="153488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7C0C3E5-11A1-4019-9F09-3BD43B23A3B9}"/>
              </a:ext>
            </a:extLst>
          </p:cNvPr>
          <p:cNvSpPr/>
          <p:nvPr/>
        </p:nvSpPr>
        <p:spPr>
          <a:xfrm>
            <a:off x="7114233" y="3429000"/>
            <a:ext cx="158260" cy="15826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EBBD36-861C-4B18-8B8F-FBE38E3EF6E1}"/>
              </a:ext>
            </a:extLst>
          </p:cNvPr>
          <p:cNvSpPr/>
          <p:nvPr/>
        </p:nvSpPr>
        <p:spPr>
          <a:xfrm>
            <a:off x="7970017" y="3420630"/>
            <a:ext cx="158260" cy="15826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08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15/22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Equilibrium Concentration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1002833"/>
            <a:ext cx="95181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With formation energy known, we can now compute defect concentrations: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Degeneracy factor requires some group-theory analysis, instead → can compare relative concentrations of defects so </a:t>
            </a:r>
            <a:r>
              <a:rPr lang="en-US" sz="2400" i="1" dirty="0">
                <a:latin typeface="Crimson Text" panose="02000503000000000000" pitchFamily="2" charset="0"/>
              </a:rPr>
              <a:t>g</a:t>
            </a:r>
            <a:r>
              <a:rPr lang="en-US" sz="2400" dirty="0">
                <a:latin typeface="Crimson Text" panose="02000503000000000000" pitchFamily="2" charset="0"/>
              </a:rPr>
              <a:t> and </a:t>
            </a:r>
            <a:r>
              <a:rPr lang="en-US" sz="2400" dirty="0" err="1">
                <a:latin typeface="Crimson Text" panose="02000503000000000000" pitchFamily="2" charset="0"/>
              </a:rPr>
              <a:t>N</a:t>
            </a:r>
            <a:r>
              <a:rPr lang="en-US" sz="2400" baseline="-25000" dirty="0" err="1">
                <a:latin typeface="Crimson Text" panose="02000503000000000000" pitchFamily="2" charset="0"/>
              </a:rPr>
              <a:t>site</a:t>
            </a:r>
            <a:r>
              <a:rPr lang="en-US" sz="2400" dirty="0">
                <a:latin typeface="Crimson Text" panose="02000503000000000000" pitchFamily="2" charset="0"/>
              </a:rPr>
              <a:t> factors cancel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C09BA7-C7FF-4ABA-A6B2-87D0D371C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3979622"/>
            <a:ext cx="6429584" cy="1117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146C05-C9E9-4572-9719-5C1FB3805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18" y="3429000"/>
            <a:ext cx="5523527" cy="2504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189F93-02F3-47ED-BC62-C6BDBCB8F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42" y="1513350"/>
            <a:ext cx="3879545" cy="8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1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16/22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Equilibrium Concentration (Schottky defect)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1002833"/>
            <a:ext cx="11457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Things can get more complicated for composite defects. Let’s look at a simple metal oxide MO 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Consider a Schottky defect (anion vacancy + cation vacancy) 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Which can be simplified: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Then the equilibrium coefficient is: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399D74-F836-452D-9DA6-BE94A5923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90" y="2687141"/>
            <a:ext cx="6403622" cy="3189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D39005-6B06-4B82-85AE-31B130354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34" y="4697703"/>
            <a:ext cx="2857449" cy="13144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1F80CB-3C62-4227-B27B-6ECC0C7AB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6" y="1924179"/>
            <a:ext cx="6605553" cy="6872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0E2849-E7E3-474B-9D30-104C26AE8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45" y="3382041"/>
            <a:ext cx="3072063" cy="8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40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17/22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Equilibrium Concentration (Schottky defect)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1002833"/>
            <a:ext cx="11457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Writing concentrations as molar fractions of lattice atoms (mol/mol M or O), this simplifies: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Now, we also know from charge balance that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Therefore: 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A5042B-609D-42CA-ABAC-FCB5EB7BA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07" y="1432296"/>
            <a:ext cx="3544912" cy="905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B7B6AA-06BD-4035-B945-06E486625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8" y="4817698"/>
            <a:ext cx="11187165" cy="1037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2FE71-DF88-45A6-BA75-6964848B8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70" y="1533817"/>
            <a:ext cx="3212564" cy="3183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BABC54-9427-4895-A95F-027158912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47" y="3006599"/>
            <a:ext cx="2778443" cy="9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24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B653-1EEE-0B1B-C462-E56D53C9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en-US" dirty="0">
                <a:latin typeface="Crimson Text" panose="02000503000000000000" pitchFamily="2" charset="0"/>
              </a:rPr>
              <a:t>Outline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349AE8AC-8AC4-F890-939E-26DFEE718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539982"/>
              </p:ext>
            </p:extLst>
          </p:nvPr>
        </p:nvGraphicFramePr>
        <p:xfrm>
          <a:off x="756312" y="1022556"/>
          <a:ext cx="10069003" cy="5432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6522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18/22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Impact of Defect Electronic Structure on Formation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4" y="5107911"/>
            <a:ext cx="11196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Local orbitals are built from combinations of delocalized plane waves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Hybridization with bulk CB/VB states shifts energy levels → error in total energy 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13" name="Picture 12" descr="A diagram of a graph of energy&#10;&#10;Description automatically generated">
            <a:extLst>
              <a:ext uri="{FF2B5EF4-FFF2-40B4-BE49-F238E27FC236}">
                <a16:creationId xmlns:a16="http://schemas.microsoft.com/office/drawing/2014/main" id="{81505322-6A91-497F-A73C-602721A2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142" y="748781"/>
            <a:ext cx="9201369" cy="435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09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19/22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Wavefunction Overlaps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1002833"/>
            <a:ext cx="9518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While we have corrected for charge interactions, there is also an error due to finite wavefunction overlap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6596DA-FA81-46F9-BECD-96C38B3A9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57121" r="57871" b="-1385"/>
          <a:stretch/>
        </p:blipFill>
        <p:spPr>
          <a:xfrm>
            <a:off x="1429055" y="2096568"/>
            <a:ext cx="3979101" cy="3845091"/>
          </a:xfrm>
          <a:prstGeom prst="rect">
            <a:avLst/>
          </a:prstGeom>
        </p:spPr>
      </p:pic>
      <p:pic>
        <p:nvPicPr>
          <p:cNvPr id="12" name="Picture 11" descr="A diagram of a graph of energy&#10;&#10;Description automatically generated">
            <a:extLst>
              <a:ext uri="{FF2B5EF4-FFF2-40B4-BE49-F238E27FC236}">
                <a16:creationId xmlns:a16="http://schemas.microsoft.com/office/drawing/2014/main" id="{E32B4513-C496-49EA-B4DD-E7BEFED2B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68112" r="77302" b="4226"/>
          <a:stretch/>
        </p:blipFill>
        <p:spPr>
          <a:xfrm>
            <a:off x="213205" y="2341265"/>
            <a:ext cx="1428624" cy="1416819"/>
          </a:xfrm>
          <a:prstGeom prst="rect">
            <a:avLst/>
          </a:prstGeom>
        </p:spPr>
      </p:pic>
      <p:pic>
        <p:nvPicPr>
          <p:cNvPr id="13" name="Picture 12" descr="A diagram of a graph of energy&#10;&#10;Description automatically generated">
            <a:extLst>
              <a:ext uri="{FF2B5EF4-FFF2-40B4-BE49-F238E27FC236}">
                <a16:creationId xmlns:a16="http://schemas.microsoft.com/office/drawing/2014/main" id="{E80016A6-9640-4A85-BF5B-715BBC215F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68112" r="77302" b="4226"/>
          <a:stretch/>
        </p:blipFill>
        <p:spPr>
          <a:xfrm>
            <a:off x="5445590" y="2454178"/>
            <a:ext cx="1428624" cy="1416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DA49C3-C33E-4986-AB57-00AF1560507F}"/>
              </a:ext>
            </a:extLst>
          </p:cNvPr>
          <p:cNvSpPr txBox="1"/>
          <p:nvPr/>
        </p:nvSpPr>
        <p:spPr>
          <a:xfrm>
            <a:off x="7239137" y="1962258"/>
            <a:ext cx="4497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No easy correction, but can use scaling relation. For instance, charge transition energy: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1</a:t>
            </a:r>
            <a:r>
              <a:rPr lang="en-US" sz="2400" baseline="30000" dirty="0">
                <a:latin typeface="Crimson Text" panose="02000503000000000000" pitchFamily="2" charset="0"/>
              </a:rPr>
              <a:t>st</a:t>
            </a:r>
            <a:r>
              <a:rPr lang="en-US" sz="2400" dirty="0">
                <a:latin typeface="Crimson Text" panose="02000503000000000000" pitchFamily="2" charset="0"/>
              </a:rPr>
              <a:t> term – Coulomb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2</a:t>
            </a:r>
            <a:r>
              <a:rPr lang="en-US" sz="2400" baseline="30000" dirty="0">
                <a:latin typeface="Crimson Text" panose="02000503000000000000" pitchFamily="2" charset="0"/>
              </a:rPr>
              <a:t>nd</a:t>
            </a:r>
            <a:r>
              <a:rPr lang="en-US" sz="2400" dirty="0">
                <a:latin typeface="Crimson Text" panose="02000503000000000000" pitchFamily="2" charset="0"/>
              </a:rPr>
              <a:t> term – volume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3</a:t>
            </a:r>
            <a:r>
              <a:rPr lang="en-US" sz="2400" baseline="30000" dirty="0">
                <a:latin typeface="Crimson Text" panose="02000503000000000000" pitchFamily="2" charset="0"/>
              </a:rPr>
              <a:t>rd</a:t>
            </a:r>
            <a:r>
              <a:rPr lang="en-US" sz="2400" dirty="0">
                <a:latin typeface="Crimson Text" panose="02000503000000000000" pitchFamily="2" charset="0"/>
              </a:rPr>
              <a:t> term – true value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3F5A9-E84C-4800-9288-6EED9B937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69" y="3429000"/>
            <a:ext cx="3843746" cy="95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8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B653-1EEE-0B1B-C462-E56D53C9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en-US" dirty="0">
                <a:latin typeface="Crimson Text" panose="02000503000000000000" pitchFamily="2" charset="0"/>
              </a:rPr>
              <a:t>Outline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349AE8AC-8AC4-F890-939E-26DFEE718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053841"/>
              </p:ext>
            </p:extLst>
          </p:nvPr>
        </p:nvGraphicFramePr>
        <p:xfrm>
          <a:off x="756312" y="1022556"/>
          <a:ext cx="10069003" cy="5432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572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20/22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DFT Bandgap Underestimation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426562" y="1296747"/>
            <a:ext cx="45128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Density functional theory is known to severely underestimate band gaps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Since defect levels can hybridize with bulk bands, the position of the conduction/valence bands is critical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Correcting the band gap would shift the conduction/valence bands, dragging defect levels along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B75D4-AF15-43FA-B354-19437FCBA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48" y="1375927"/>
            <a:ext cx="45624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15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20/22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DFT Bandgap Underestimation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1520170"/>
            <a:ext cx="62681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Solution – hybrid functionals.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During the self-consistency procedure, we can mix the exchange energy of DFT with that of Hartree-</a:t>
            </a:r>
            <a:r>
              <a:rPr lang="en-US" sz="2400" dirty="0" err="1">
                <a:latin typeface="Crimson Text" panose="02000503000000000000" pitchFamily="2" charset="0"/>
              </a:rPr>
              <a:t>Fock</a:t>
            </a:r>
            <a:r>
              <a:rPr lang="en-US" sz="2400" dirty="0">
                <a:latin typeface="Crimson Text" panose="02000503000000000000" pitchFamily="2" charset="0"/>
              </a:rPr>
              <a:t> theory. Two params: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α – fraction of HF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μ – screening (attenuation) parameter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For most non-polar materials (Si, diamond), α=0.25, μ=0.2</a:t>
            </a:r>
          </a:p>
          <a:p>
            <a:endParaRPr lang="en-US" sz="2400" dirty="0">
              <a:latin typeface="Crimson Text" panose="02000503000000000000" pitchFamily="2" charset="0"/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552F93A-B6A9-4E4C-9841-EBC38EC65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55" y="1105829"/>
            <a:ext cx="6896802" cy="342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B75D4-AF15-43FA-B354-19437FCBA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48" y="1375927"/>
            <a:ext cx="45624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2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21/22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DFT Bandgap Underestimation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1520170"/>
            <a:ext cx="49292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In general, can choose α/μ to reproduce the band gap. Many solutions!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How do we pick a self-consistent solution? Generalized Koopman’s theorem!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Vertical ionization energy should align with defect level relative to CB. 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These two constraints uniquely determine α/μ. More on Thursday!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552F93A-B6A9-4E4C-9841-EBC38EC65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55" y="1105829"/>
            <a:ext cx="6896802" cy="342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0F1344-0266-4383-965A-5701620514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113419" y="2072299"/>
            <a:ext cx="665146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16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22/22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Thank You for Your Attention!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8850702" y="5246281"/>
            <a:ext cx="1728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Questions?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A6EE34-7379-4C7C-96EB-0F5596854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2" y="1013437"/>
            <a:ext cx="6003651" cy="561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5F7369-AAEB-4CA3-94D3-1EBF9273B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4" y="1924725"/>
            <a:ext cx="2349017" cy="3256420"/>
          </a:xfrm>
          <a:prstGeom prst="rect">
            <a:avLst/>
          </a:prstGeom>
        </p:spPr>
      </p:pic>
      <p:pic>
        <p:nvPicPr>
          <p:cNvPr id="13" name="Picture 10" descr="Difference Between Point Defect and Line Defect | Compare the Difference  Between Similar Terms">
            <a:extLst>
              <a:ext uri="{FF2B5EF4-FFF2-40B4-BE49-F238E27FC236}">
                <a16:creationId xmlns:a16="http://schemas.microsoft.com/office/drawing/2014/main" id="{EAABD728-A889-44B1-9BAE-40C2A39AC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818" y="1954984"/>
            <a:ext cx="4159480" cy="294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diagram of a graph of energy&#10;&#10;Description automatically generated">
            <a:extLst>
              <a:ext uri="{FF2B5EF4-FFF2-40B4-BE49-F238E27FC236}">
                <a16:creationId xmlns:a16="http://schemas.microsoft.com/office/drawing/2014/main" id="{D5ECAD77-2C81-4486-B575-3EB66FEC4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091" y="829577"/>
            <a:ext cx="5056097" cy="23953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E53535-89A6-4A36-95B1-02BD39D93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35" y="3984752"/>
            <a:ext cx="4772899" cy="7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Beginning with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6" y="828465"/>
            <a:ext cx="51333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rimson Text" panose="02000503000000000000" pitchFamily="2" charset="0"/>
              </a:rPr>
              <a:t>What are crystalline defects? </a:t>
            </a:r>
            <a:r>
              <a:rPr lang="en-US" sz="2400" dirty="0">
                <a:latin typeface="Crimson Text" panose="02000503000000000000" pitchFamily="2" charset="0"/>
              </a:rPr>
              <a:t>       Defects are generally any kind of “error” or imperfection in a crystal. Can be classified into </a:t>
            </a:r>
            <a:r>
              <a:rPr lang="en-US" sz="2400" u="sng" dirty="0">
                <a:latin typeface="Crimson Text" panose="02000503000000000000" pitchFamily="2" charset="0"/>
              </a:rPr>
              <a:t>four basic types</a:t>
            </a:r>
            <a:r>
              <a:rPr lang="en-US" sz="2400" dirty="0">
                <a:latin typeface="Crimson Text" panose="02000503000000000000" pitchFamily="2" charset="0"/>
              </a:rPr>
              <a:t>: </a:t>
            </a:r>
            <a:endParaRPr lang="en-US" sz="2400" b="1" dirty="0">
              <a:latin typeface="Crimson Text" panose="020005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Volume defects </a:t>
            </a:r>
            <a:r>
              <a:rPr lang="en-US" sz="2400" dirty="0">
                <a:latin typeface="Crimson Text" panose="02000503000000000000" pitchFamily="2" charset="0"/>
              </a:rPr>
              <a:t>– cracks, tracks, holes, foreign inclusions, any kind of macroscopic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Planar defects</a:t>
            </a:r>
            <a:r>
              <a:rPr lang="en-US" sz="2400" dirty="0">
                <a:latin typeface="Crimson Text" panose="02000503000000000000" pitchFamily="2" charset="0"/>
              </a:rPr>
              <a:t> – grain boundaries, interfaces, slip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Line defects </a:t>
            </a:r>
            <a:r>
              <a:rPr lang="en-US" sz="2400" dirty="0">
                <a:latin typeface="Crimson Text" panose="02000503000000000000" pitchFamily="2" charset="0"/>
              </a:rPr>
              <a:t>– linear dislocations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Point defects</a:t>
            </a:r>
            <a:r>
              <a:rPr lang="en-US" sz="2400" dirty="0">
                <a:latin typeface="Crimson Text" panose="02000503000000000000" pitchFamily="2" charset="0"/>
              </a:rPr>
              <a:t> – 0-dimensional, atom or molecule-like imperfections in the crystal. </a:t>
            </a:r>
            <a:r>
              <a:rPr lang="en-US" sz="2400" b="1" i="1" dirty="0">
                <a:latin typeface="Crimson Text" panose="02000503000000000000" pitchFamily="2" charset="0"/>
              </a:rPr>
              <a:t>The main focus today!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074" name="Picture 2" descr="Line defects | Line imperfections in crystals | Engineeringstuff">
            <a:extLst>
              <a:ext uri="{FF2B5EF4-FFF2-40B4-BE49-F238E27FC236}">
                <a16:creationId xmlns:a16="http://schemas.microsoft.com/office/drawing/2014/main" id="{433AB881-52A9-4FD0-9EF2-6F1E7F03F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/>
          <a:stretch/>
        </p:blipFill>
        <p:spPr bwMode="auto">
          <a:xfrm>
            <a:off x="4987111" y="3431902"/>
            <a:ext cx="4767239" cy="235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olume Defects: 3D Imperfections in Crystals | SpringerLink">
            <a:extLst>
              <a:ext uri="{FF2B5EF4-FFF2-40B4-BE49-F238E27FC236}">
                <a16:creationId xmlns:a16="http://schemas.microsoft.com/office/drawing/2014/main" id="{C081DEB5-2397-4360-85D4-5FAF84017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8" t="8482" r="32182"/>
          <a:stretch/>
        </p:blipFill>
        <p:spPr bwMode="auto">
          <a:xfrm>
            <a:off x="5241472" y="1340062"/>
            <a:ext cx="1787978" cy="16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rack.pores Images – Browse 1,782 Stock Photos, Vectors, and Video | Adobe  Stock">
            <a:extLst>
              <a:ext uri="{FF2B5EF4-FFF2-40B4-BE49-F238E27FC236}">
                <a16:creationId xmlns:a16="http://schemas.microsoft.com/office/drawing/2014/main" id="{13E02A6B-120C-406D-BC5C-55D6C9A05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56"/>
          <a:stretch/>
        </p:blipFill>
        <p:spPr bwMode="auto">
          <a:xfrm>
            <a:off x="7029450" y="989684"/>
            <a:ext cx="2196193" cy="20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ssion track and luminescence dating — Science Learning Hub">
            <a:extLst>
              <a:ext uri="{FF2B5EF4-FFF2-40B4-BE49-F238E27FC236}">
                <a16:creationId xmlns:a16="http://schemas.microsoft.com/office/drawing/2014/main" id="{6E90B68F-B923-4D93-A5D1-89F3BDE78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19"/>
          <a:stretch/>
        </p:blipFill>
        <p:spPr bwMode="auto">
          <a:xfrm>
            <a:off x="9616825" y="942012"/>
            <a:ext cx="2182021" cy="20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ifference Between Point Defect and Line Defect | Compare the Difference  Between Similar Terms">
            <a:extLst>
              <a:ext uri="{FF2B5EF4-FFF2-40B4-BE49-F238E27FC236}">
                <a16:creationId xmlns:a16="http://schemas.microsoft.com/office/drawing/2014/main" id="{01B92AF9-860E-49EA-80D4-50931C1F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825" y="3974402"/>
            <a:ext cx="2470274" cy="175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30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Point Defects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6515100" y="978864"/>
            <a:ext cx="54291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rimson Text" panose="02000503000000000000" pitchFamily="2" charset="0"/>
              </a:rPr>
              <a:t>Types of point defects: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Vacancy</a:t>
            </a:r>
            <a:r>
              <a:rPr lang="en-US" sz="2400" dirty="0">
                <a:latin typeface="Crimson Text" panose="02000503000000000000" pitchFamily="2" charset="0"/>
              </a:rPr>
              <a:t> – atom removed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Self-interstitial</a:t>
            </a:r>
            <a:r>
              <a:rPr lang="en-US" sz="2400" dirty="0">
                <a:latin typeface="Crimson Text" panose="02000503000000000000" pitchFamily="2" charset="0"/>
              </a:rPr>
              <a:t> – crystal atom moved to lattice void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Interstitial</a:t>
            </a:r>
            <a:r>
              <a:rPr lang="en-US" sz="2400" dirty="0">
                <a:latin typeface="Crimson Text" panose="02000503000000000000" pitchFamily="2" charset="0"/>
              </a:rPr>
              <a:t> – non-crystal atom inserted into a lattice void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Substitutional</a:t>
            </a:r>
            <a:r>
              <a:rPr lang="en-US" sz="2400" dirty="0">
                <a:latin typeface="Crimson Text" panose="02000503000000000000" pitchFamily="2" charset="0"/>
              </a:rPr>
              <a:t> – crystal atom replaced by a non-crystal atom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Frenkel-pair</a:t>
            </a:r>
            <a:r>
              <a:rPr lang="en-US" sz="2400" dirty="0">
                <a:latin typeface="Crimson Text" panose="02000503000000000000" pitchFamily="2" charset="0"/>
              </a:rPr>
              <a:t> – combined vacancy and self-interstitial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Crimson Text" panose="02000503000000000000" pitchFamily="2" charset="0"/>
            </a:endParaRPr>
          </a:p>
          <a:p>
            <a:r>
              <a:rPr lang="en-US" sz="2400" b="1" dirty="0">
                <a:latin typeface="Crimson Text" panose="02000503000000000000" pitchFamily="2" charset="0"/>
              </a:rPr>
              <a:t>Q: </a:t>
            </a:r>
            <a:r>
              <a:rPr lang="en-US" sz="2400" dirty="0">
                <a:latin typeface="Crimson Text" panose="02000503000000000000" pitchFamily="2" charset="0"/>
              </a:rPr>
              <a:t>Can we have a self-substitutional?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082" name="Picture 10" descr="Difference Between Point Defect and Line Defect | Compare the Difference  Between Similar Terms">
            <a:extLst>
              <a:ext uri="{FF2B5EF4-FFF2-40B4-BE49-F238E27FC236}">
                <a16:creationId xmlns:a16="http://schemas.microsoft.com/office/drawing/2014/main" id="{01B92AF9-860E-49EA-80D4-50931C1F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4" y="1210316"/>
            <a:ext cx="6260836" cy="44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4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Point Defects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6515100" y="978864"/>
            <a:ext cx="54291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rimson Text" panose="02000503000000000000" pitchFamily="2" charset="0"/>
              </a:rPr>
              <a:t>Types of point defects: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Vacancy</a:t>
            </a:r>
            <a:r>
              <a:rPr lang="en-US" sz="2400" dirty="0">
                <a:latin typeface="Crimson Text" panose="02000503000000000000" pitchFamily="2" charset="0"/>
              </a:rPr>
              <a:t> – atom removed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Self-interstitial</a:t>
            </a:r>
            <a:r>
              <a:rPr lang="en-US" sz="2400" dirty="0">
                <a:latin typeface="Crimson Text" panose="02000503000000000000" pitchFamily="2" charset="0"/>
              </a:rPr>
              <a:t> – crystal atom moved to lattice void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Interstitial</a:t>
            </a:r>
            <a:r>
              <a:rPr lang="en-US" sz="2400" dirty="0">
                <a:latin typeface="Crimson Text" panose="02000503000000000000" pitchFamily="2" charset="0"/>
              </a:rPr>
              <a:t> – non-crystal atom inserted into a lattice void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Substitutional</a:t>
            </a:r>
            <a:r>
              <a:rPr lang="en-US" sz="2400" dirty="0">
                <a:latin typeface="Crimson Text" panose="02000503000000000000" pitchFamily="2" charset="0"/>
              </a:rPr>
              <a:t> – crystal atom replaced by a non-crystal atom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Frenkel-pair</a:t>
            </a:r>
            <a:r>
              <a:rPr lang="en-US" sz="2400" dirty="0">
                <a:latin typeface="Crimson Text" panose="02000503000000000000" pitchFamily="2" charset="0"/>
              </a:rPr>
              <a:t> – combined vacancy and self-interstitial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Crimson Text" panose="02000503000000000000" pitchFamily="2" charset="0"/>
            </a:endParaRPr>
          </a:p>
          <a:p>
            <a:r>
              <a:rPr lang="en-US" sz="2400" b="1" dirty="0">
                <a:latin typeface="Crimson Text" panose="02000503000000000000" pitchFamily="2" charset="0"/>
              </a:rPr>
              <a:t>Q: </a:t>
            </a:r>
            <a:r>
              <a:rPr lang="en-US" sz="2400" dirty="0">
                <a:latin typeface="Crimson Text" panose="02000503000000000000" pitchFamily="2" charset="0"/>
              </a:rPr>
              <a:t>Can we have a self-substitutional?</a:t>
            </a:r>
          </a:p>
          <a:p>
            <a:r>
              <a:rPr lang="en-US" sz="2400" b="1" dirty="0">
                <a:latin typeface="Crimson Text" panose="02000503000000000000" pitchFamily="2" charset="0"/>
              </a:rPr>
              <a:t>A: </a:t>
            </a:r>
            <a:r>
              <a:rPr lang="en-US" sz="2400" dirty="0">
                <a:latin typeface="Crimson Text" panose="02000503000000000000" pitchFamily="2" charset="0"/>
              </a:rPr>
              <a:t>Yes! Called “</a:t>
            </a:r>
            <a:r>
              <a:rPr lang="en-US" sz="2400" dirty="0" err="1">
                <a:latin typeface="Crimson Text" panose="02000503000000000000" pitchFamily="2" charset="0"/>
              </a:rPr>
              <a:t>antisite</a:t>
            </a:r>
            <a:r>
              <a:rPr lang="en-US" sz="2400" dirty="0">
                <a:latin typeface="Crimson Text" panose="02000503000000000000" pitchFamily="2" charset="0"/>
              </a:rPr>
              <a:t>” defect, like in </a:t>
            </a:r>
            <a:r>
              <a:rPr lang="en-US" sz="2400" dirty="0" err="1">
                <a:latin typeface="Crimson Text" panose="02000503000000000000" pitchFamily="2" charset="0"/>
              </a:rPr>
              <a:t>SiC</a:t>
            </a:r>
            <a:endParaRPr lang="en-US" sz="2400" dirty="0">
              <a:latin typeface="Crimson Text" panose="02000503000000000000" pitchFamily="2" charset="0"/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3082" name="Picture 10" descr="Difference Between Point Defect and Line Defect | Compare the Difference  Between Similar Terms">
            <a:extLst>
              <a:ext uri="{FF2B5EF4-FFF2-40B4-BE49-F238E27FC236}">
                <a16:creationId xmlns:a16="http://schemas.microsoft.com/office/drawing/2014/main" id="{01B92AF9-860E-49EA-80D4-50931C1F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4" y="1210316"/>
            <a:ext cx="6260836" cy="44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09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3/22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Aside: Color Centers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312262" y="4143166"/>
            <a:ext cx="1147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rimson Text" panose="02000503000000000000" pitchFamily="2" charset="0"/>
              </a:rPr>
              <a:t>Defects</a:t>
            </a:r>
            <a:r>
              <a:rPr lang="en-US" sz="2400" dirty="0">
                <a:latin typeface="Crimson Text" panose="02000503000000000000" pitchFamily="2" charset="0"/>
              </a:rPr>
              <a:t> that absorb and emit light are called </a:t>
            </a:r>
            <a:r>
              <a:rPr lang="en-US" sz="2400" b="1" dirty="0">
                <a:latin typeface="Crimson Text" panose="02000503000000000000" pitchFamily="2" charset="0"/>
              </a:rPr>
              <a:t>color centers</a:t>
            </a:r>
            <a:r>
              <a:rPr lang="en-US" sz="2400" dirty="0">
                <a:latin typeface="Crimson Text" panose="02000503000000000000" pitchFamily="2" charset="0"/>
              </a:rPr>
              <a:t>.</a:t>
            </a:r>
          </a:p>
          <a:p>
            <a:endParaRPr lang="en-US" sz="2400" b="1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Note!! </a:t>
            </a:r>
            <a:r>
              <a:rPr lang="en-US" sz="2400" b="1" u="sng" dirty="0">
                <a:latin typeface="Crimson Text" panose="02000503000000000000" pitchFamily="2" charset="0"/>
              </a:rPr>
              <a:t>All</a:t>
            </a:r>
            <a:r>
              <a:rPr lang="en-US" sz="2400" dirty="0">
                <a:latin typeface="Crimson Text" panose="02000503000000000000" pitchFamily="2" charset="0"/>
              </a:rPr>
              <a:t> color centers are defects, but only some defects are color centers!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In this talk we will use the terms “defect” , “point-defect” , and “color-center” interchangeably.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32C791-6CB7-4111-8413-219128088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1" t="2712" b="51371"/>
          <a:stretch/>
        </p:blipFill>
        <p:spPr>
          <a:xfrm>
            <a:off x="6415090" y="1326724"/>
            <a:ext cx="2000250" cy="2448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007EE-D0B1-4384-AEBB-E02126A94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16" y="1163491"/>
            <a:ext cx="2927018" cy="2611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69486E-A1B6-47FB-8210-113A77040C73}"/>
              </a:ext>
            </a:extLst>
          </p:cNvPr>
          <p:cNvSpPr/>
          <p:nvPr/>
        </p:nvSpPr>
        <p:spPr>
          <a:xfrm>
            <a:off x="6037087" y="1903630"/>
            <a:ext cx="796197" cy="140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E2BB4A54-9955-4FC2-A7C7-F6C5DB4CA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7" y="1031929"/>
            <a:ext cx="4184356" cy="28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96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4/22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Notation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4" y="932494"/>
            <a:ext cx="7498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No standard convention for naming defects exists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In silicon, named alphabetically, G-, T-, W- centers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In diamond, literal description, NV – nitrogen vacancy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In alkali halides, F, F</a:t>
            </a:r>
            <a:r>
              <a:rPr lang="en-US" sz="2400" baseline="-25000" dirty="0">
                <a:latin typeface="Crimson Text" panose="02000503000000000000" pitchFamily="2" charset="0"/>
              </a:rPr>
              <a:t>2</a:t>
            </a:r>
            <a:r>
              <a:rPr lang="en-US" sz="2400" dirty="0">
                <a:latin typeface="Crimson Text" panose="02000503000000000000" pitchFamily="2" charset="0"/>
              </a:rPr>
              <a:t>, F</a:t>
            </a:r>
            <a:r>
              <a:rPr lang="en-US" sz="2400" baseline="-25000" dirty="0">
                <a:latin typeface="Crimson Text" panose="02000503000000000000" pitchFamily="2" charset="0"/>
              </a:rPr>
              <a:t>3</a:t>
            </a:r>
            <a:r>
              <a:rPr lang="en-US" sz="2400" dirty="0">
                <a:latin typeface="Crimson Text" panose="02000503000000000000" pitchFamily="2" charset="0"/>
              </a:rPr>
              <a:t> … for the German </a:t>
            </a:r>
            <a:r>
              <a:rPr lang="en-US" sz="2400" i="1" dirty="0" err="1">
                <a:latin typeface="Crimson Text" panose="02000503000000000000" pitchFamily="2" charset="0"/>
              </a:rPr>
              <a:t>Farbe</a:t>
            </a:r>
            <a:r>
              <a:rPr lang="en-US" sz="2400" i="1" dirty="0">
                <a:latin typeface="Crimson Text" panose="02000503000000000000" pitchFamily="2" charset="0"/>
              </a:rPr>
              <a:t> </a:t>
            </a:r>
            <a:r>
              <a:rPr lang="en-US" sz="2400" dirty="0">
                <a:latin typeface="Crimson Text" panose="02000503000000000000" pitchFamily="2" charset="0"/>
              </a:rPr>
              <a:t>(color)</a:t>
            </a:r>
            <a:endParaRPr lang="en-US" sz="2400" i="1" dirty="0">
              <a:latin typeface="Crimson Text" panose="02000503000000000000" pitchFamily="2" charset="0"/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1A0848-2B40-4EB1-BAD4-1CB32E0CF300}"/>
              </a:ext>
            </a:extLst>
          </p:cNvPr>
          <p:cNvSpPr txBox="1"/>
          <p:nvPr/>
        </p:nvSpPr>
        <p:spPr>
          <a:xfrm>
            <a:off x="4262549" y="3507802"/>
            <a:ext cx="7498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Kroger-</a:t>
            </a:r>
            <a:r>
              <a:rPr lang="en-US" sz="2400" dirty="0" err="1">
                <a:latin typeface="Crimson Text" panose="02000503000000000000" pitchFamily="2" charset="0"/>
              </a:rPr>
              <a:t>Vink</a:t>
            </a:r>
            <a:r>
              <a:rPr lang="en-US" sz="2400" dirty="0">
                <a:latin typeface="Crimson Text" panose="02000503000000000000" pitchFamily="2" charset="0"/>
              </a:rPr>
              <a:t> Notation: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A </a:t>
            </a:r>
            <a:r>
              <a:rPr lang="en-US" sz="2400" dirty="0">
                <a:latin typeface="Crimson Text" panose="02000503000000000000" pitchFamily="2" charset="0"/>
              </a:rPr>
              <a:t>– identity, chemical symbol or v for vacancy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S</a:t>
            </a:r>
            <a:r>
              <a:rPr lang="en-US" sz="2400" dirty="0">
                <a:latin typeface="Crimson Text" panose="02000503000000000000" pitchFamily="2" charset="0"/>
              </a:rPr>
              <a:t> – site, chemical symbol for site (Li or F in </a:t>
            </a:r>
            <a:r>
              <a:rPr lang="en-US" sz="2400" dirty="0" err="1">
                <a:latin typeface="Crimson Text" panose="02000503000000000000" pitchFamily="2" charset="0"/>
              </a:rPr>
              <a:t>LiF</a:t>
            </a:r>
            <a:r>
              <a:rPr lang="en-US" sz="2400" dirty="0">
                <a:latin typeface="Crimson Text" panose="02000503000000000000" pitchFamily="2" charset="0"/>
              </a:rPr>
              <a:t>) or </a:t>
            </a:r>
            <a:r>
              <a:rPr lang="en-US" sz="2400" dirty="0" err="1">
                <a:latin typeface="Crimson Text" panose="02000503000000000000" pitchFamily="2" charset="0"/>
              </a:rPr>
              <a:t>i</a:t>
            </a:r>
            <a:r>
              <a:rPr lang="en-US" sz="2400" dirty="0">
                <a:latin typeface="Crimson Text" panose="02000503000000000000" pitchFamily="2" charset="0"/>
              </a:rPr>
              <a:t> for interstitial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C</a:t>
            </a:r>
            <a:r>
              <a:rPr lang="en-US" sz="2400" dirty="0">
                <a:latin typeface="Crimson Text" panose="02000503000000000000" pitchFamily="2" charset="0"/>
              </a:rPr>
              <a:t> – charge, either real (-,+,0) or effective (.., //, x) charge relative to the lattice (site charge – replaced charge)</a:t>
            </a:r>
            <a:endParaRPr lang="en-US" sz="2400" b="1" dirty="0">
              <a:latin typeface="Crimson Text" panose="02000503000000000000" pitchFamily="2" charset="0"/>
            </a:endParaRPr>
          </a:p>
        </p:txBody>
      </p:sp>
      <p:pic>
        <p:nvPicPr>
          <p:cNvPr id="12" name="Picture 11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id="{B625C174-E68D-49E5-9970-0D66890EA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2" y="1197429"/>
            <a:ext cx="3109965" cy="2310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C88784-5F53-447F-B5FD-F4C35081BE2A}"/>
              </a:ext>
            </a:extLst>
          </p:cNvPr>
          <p:cNvSpPr txBox="1"/>
          <p:nvPr/>
        </p:nvSpPr>
        <p:spPr>
          <a:xfrm>
            <a:off x="1217249" y="3790910"/>
            <a:ext cx="2460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rimson Text" panose="02000503000000000000" pitchFamily="2" charset="0"/>
              </a:rPr>
              <a:t>A</a:t>
            </a:r>
            <a:r>
              <a:rPr lang="en-US" sz="9600" baseline="-25000" dirty="0">
                <a:latin typeface="Crimson Text" panose="02000503000000000000" pitchFamily="2" charset="0"/>
              </a:rPr>
              <a:t>S</a:t>
            </a:r>
            <a:endParaRPr lang="en-US" sz="9600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14426C-F506-4094-92AA-04ED1CFC35EE}"/>
              </a:ext>
            </a:extLst>
          </p:cNvPr>
          <p:cNvSpPr txBox="1"/>
          <p:nvPr/>
        </p:nvSpPr>
        <p:spPr>
          <a:xfrm>
            <a:off x="11197094" y="1577590"/>
            <a:ext cx="793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rimson Text" panose="02000503000000000000" pitchFamily="2" charset="0"/>
              </a:rPr>
              <a:t>G-B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00AFE7-0DBB-4D9F-B241-20B37742EEE2}"/>
              </a:ext>
            </a:extLst>
          </p:cNvPr>
          <p:cNvSpPr txBox="1"/>
          <p:nvPr/>
        </p:nvSpPr>
        <p:spPr>
          <a:xfrm>
            <a:off x="8011773" y="2722055"/>
            <a:ext cx="793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rimson Text" panose="02000503000000000000" pitchFamily="2" charset="0"/>
              </a:rPr>
              <a:t>W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E91CE1-EEAA-4B3E-A347-7F8938A2539A}"/>
              </a:ext>
            </a:extLst>
          </p:cNvPr>
          <p:cNvSpPr txBox="1"/>
          <p:nvPr/>
        </p:nvSpPr>
        <p:spPr>
          <a:xfrm>
            <a:off x="11161664" y="2665976"/>
            <a:ext cx="793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rimson Text" panose="02000503000000000000" pitchFamily="2" charset="0"/>
              </a:rPr>
              <a:t>T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EEA5D-7BE3-4AB6-951C-1AD500F0541A}"/>
              </a:ext>
            </a:extLst>
          </p:cNvPr>
          <p:cNvSpPr txBox="1"/>
          <p:nvPr/>
        </p:nvSpPr>
        <p:spPr>
          <a:xfrm>
            <a:off x="1935406" y="3879909"/>
            <a:ext cx="2460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aseline="30000" dirty="0">
                <a:latin typeface="Crimson Text" panose="02000503000000000000" pitchFamily="2" charset="0"/>
              </a:rPr>
              <a:t>C</a:t>
            </a:r>
            <a:endParaRPr lang="en-US" sz="9600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F022A-0374-43E4-9BB7-A1239CAF895D}"/>
              </a:ext>
            </a:extLst>
          </p:cNvPr>
          <p:cNvSpPr txBox="1"/>
          <p:nvPr/>
        </p:nvSpPr>
        <p:spPr>
          <a:xfrm>
            <a:off x="7833581" y="1507318"/>
            <a:ext cx="793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rimson Text" panose="02000503000000000000" pitchFamily="2" charset="0"/>
              </a:rPr>
              <a:t>G-A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5904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6/22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Charge 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4" y="903223"/>
            <a:ext cx="112423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rimson Text" panose="02000503000000000000" pitchFamily="2" charset="0"/>
              </a:rPr>
              <a:t>Consider Defects in </a:t>
            </a:r>
            <a:r>
              <a:rPr lang="en-US" sz="2400" b="1" u="sng" dirty="0" err="1">
                <a:latin typeface="Crimson Text" panose="02000503000000000000" pitchFamily="2" charset="0"/>
              </a:rPr>
              <a:t>LiF</a:t>
            </a:r>
            <a:endParaRPr lang="en-US" sz="2400" b="1" u="sng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Oxide (O2-) interstitial:</a:t>
            </a:r>
          </a:p>
          <a:p>
            <a:endParaRPr lang="en-US" sz="2400" b="1" dirty="0">
              <a:latin typeface="Crimson Text" panose="02000503000000000000" pitchFamily="2" charset="0"/>
            </a:endParaRPr>
          </a:p>
          <a:p>
            <a:r>
              <a:rPr lang="en-US" sz="2400" b="1" dirty="0">
                <a:latin typeface="Crimson Text" panose="02000503000000000000" pitchFamily="2" charset="0"/>
              </a:rPr>
              <a:t>	</a:t>
            </a:r>
            <a:r>
              <a:rPr lang="en-US" sz="2400" dirty="0">
                <a:latin typeface="Crimson Text" panose="02000503000000000000" pitchFamily="2" charset="0"/>
              </a:rPr>
              <a:t>Real charge: -2				Effective charge: -2 –(0) = -2</a:t>
            </a:r>
          </a:p>
          <a:p>
            <a:endParaRPr lang="en-US" sz="2400" b="1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Fluoride ion (F-) vacancy: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	Real charge: 0				Effective charge: 0 – (-1) = +1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rimson Text" panose="02000503000000000000" pitchFamily="2" charset="0"/>
              </a:rPr>
              <a:t>Oxide (O2-) substituting Fluoride (F-)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	Real charge: -2				Effective charge: -2-(-1) = -1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391623" y="6158785"/>
            <a:ext cx="4053967" cy="6182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Mineral Detection of Dark Matter Meeting </a:t>
            </a:r>
          </a:p>
          <a:p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1/13-1/17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36CDCC-3442-4187-A2A8-346707669F5C}"/>
              </a:ext>
            </a:extLst>
          </p:cNvPr>
          <p:cNvSpPr txBox="1"/>
          <p:nvPr/>
        </p:nvSpPr>
        <p:spPr>
          <a:xfrm>
            <a:off x="3418606" y="1890234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O</a:t>
            </a:r>
            <a:r>
              <a:rPr lang="en-US" sz="4800" baseline="-25000" dirty="0">
                <a:latin typeface="Crimson Text" panose="02000503000000000000" pitchFamily="2" charset="0"/>
              </a:rPr>
              <a:t>i</a:t>
            </a:r>
            <a:endParaRPr lang="en-US" sz="48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D46D7-D333-42D3-AD41-757ACC18FFF7}"/>
              </a:ext>
            </a:extLst>
          </p:cNvPr>
          <p:cNvSpPr txBox="1"/>
          <p:nvPr/>
        </p:nvSpPr>
        <p:spPr>
          <a:xfrm>
            <a:off x="3823840" y="1939409"/>
            <a:ext cx="54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30000" dirty="0">
                <a:latin typeface="Crimson Text" panose="02000503000000000000" pitchFamily="2" charset="0"/>
              </a:rPr>
              <a:t>2-</a:t>
            </a:r>
            <a:endParaRPr lang="en-US" sz="4800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8F024B-D4C3-40FB-8DEB-60C2ED680C74}"/>
              </a:ext>
            </a:extLst>
          </p:cNvPr>
          <p:cNvSpPr txBox="1"/>
          <p:nvPr/>
        </p:nvSpPr>
        <p:spPr>
          <a:xfrm>
            <a:off x="9345641" y="1816298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O</a:t>
            </a:r>
            <a:r>
              <a:rPr lang="en-US" sz="4800" baseline="-25000" dirty="0">
                <a:latin typeface="Crimson Text" panose="02000503000000000000" pitchFamily="2" charset="0"/>
              </a:rPr>
              <a:t>i</a:t>
            </a:r>
            <a:endParaRPr lang="en-US" sz="4800" baseline="30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2AA97-FC05-474C-B7F3-31252350EC8C}"/>
              </a:ext>
            </a:extLst>
          </p:cNvPr>
          <p:cNvSpPr txBox="1"/>
          <p:nvPr/>
        </p:nvSpPr>
        <p:spPr>
          <a:xfrm>
            <a:off x="9750875" y="1865473"/>
            <a:ext cx="54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30000" dirty="0">
                <a:latin typeface="Crimson Text" panose="02000503000000000000" pitchFamily="2" charset="0"/>
              </a:rPr>
              <a:t>//</a:t>
            </a:r>
            <a:endParaRPr lang="en-US" sz="4800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29808-CC68-436A-A937-04ADB8A75FB6}"/>
              </a:ext>
            </a:extLst>
          </p:cNvPr>
          <p:cNvSpPr txBox="1"/>
          <p:nvPr/>
        </p:nvSpPr>
        <p:spPr>
          <a:xfrm>
            <a:off x="3381321" y="4681336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O</a:t>
            </a:r>
            <a:r>
              <a:rPr lang="en-US" sz="4800" baseline="-25000" dirty="0">
                <a:latin typeface="Crimson Text" panose="02000503000000000000" pitchFamily="2" charset="0"/>
              </a:rPr>
              <a:t>F</a:t>
            </a:r>
            <a:endParaRPr lang="en-US" sz="4800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6AD8A9-2408-4135-B73C-2F69558B283B}"/>
              </a:ext>
            </a:extLst>
          </p:cNvPr>
          <p:cNvSpPr txBox="1"/>
          <p:nvPr/>
        </p:nvSpPr>
        <p:spPr>
          <a:xfrm>
            <a:off x="3786555" y="4730511"/>
            <a:ext cx="54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30000" dirty="0">
                <a:latin typeface="Crimson Text" panose="02000503000000000000" pitchFamily="2" charset="0"/>
              </a:rPr>
              <a:t>2-</a:t>
            </a:r>
            <a:endParaRPr lang="en-US" sz="4800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B3547C-33D0-404C-8479-5A9A632FF324}"/>
              </a:ext>
            </a:extLst>
          </p:cNvPr>
          <p:cNvSpPr txBox="1"/>
          <p:nvPr/>
        </p:nvSpPr>
        <p:spPr>
          <a:xfrm>
            <a:off x="9308356" y="4681336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rimson Text" panose="02000503000000000000" pitchFamily="2" charset="0"/>
              </a:rPr>
              <a:t>O</a:t>
            </a:r>
            <a:r>
              <a:rPr lang="en-US" sz="4800" baseline="-25000" dirty="0">
                <a:latin typeface="Crimson Text" panose="02000503000000000000" pitchFamily="2" charset="0"/>
              </a:rPr>
              <a:t>F</a:t>
            </a:r>
            <a:endParaRPr lang="en-US" sz="4800" baseline="30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48646-4F7A-410D-88BB-60D0E4711715}"/>
              </a:ext>
            </a:extLst>
          </p:cNvPr>
          <p:cNvSpPr txBox="1"/>
          <p:nvPr/>
        </p:nvSpPr>
        <p:spPr>
          <a:xfrm>
            <a:off x="9713590" y="4730511"/>
            <a:ext cx="54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30000" dirty="0">
                <a:latin typeface="Crimson Text" panose="02000503000000000000" pitchFamily="2" charset="0"/>
              </a:rPr>
              <a:t>/</a:t>
            </a:r>
            <a:endParaRPr lang="en-US" sz="4800" baseline="30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071802-84F2-4B73-AFBE-994A7E71C38A}"/>
              </a:ext>
            </a:extLst>
          </p:cNvPr>
          <p:cNvSpPr txBox="1"/>
          <p:nvPr/>
        </p:nvSpPr>
        <p:spPr>
          <a:xfrm>
            <a:off x="3344036" y="3201556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rimson Text" panose="02000503000000000000" pitchFamily="2" charset="0"/>
              </a:rPr>
              <a:t>v</a:t>
            </a:r>
            <a:r>
              <a:rPr lang="en-US" sz="4800" baseline="-25000" dirty="0" err="1">
                <a:latin typeface="Crimson Text" panose="02000503000000000000" pitchFamily="2" charset="0"/>
              </a:rPr>
              <a:t>F</a:t>
            </a:r>
            <a:endParaRPr lang="en-US" sz="4800" baseline="30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EF410-A172-4963-8A3D-1E5D3CD1440D}"/>
              </a:ext>
            </a:extLst>
          </p:cNvPr>
          <p:cNvSpPr txBox="1"/>
          <p:nvPr/>
        </p:nvSpPr>
        <p:spPr>
          <a:xfrm>
            <a:off x="3659819" y="3310365"/>
            <a:ext cx="643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30000" dirty="0">
                <a:latin typeface="Crimson Text" panose="02000503000000000000" pitchFamily="2" charset="0"/>
              </a:rPr>
              <a:t>0</a:t>
            </a:r>
            <a:endParaRPr lang="en-US" sz="4800" baseline="30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89965E-E054-4CF9-B5F7-C8A21401602F}"/>
              </a:ext>
            </a:extLst>
          </p:cNvPr>
          <p:cNvSpPr txBox="1"/>
          <p:nvPr/>
        </p:nvSpPr>
        <p:spPr>
          <a:xfrm>
            <a:off x="9345641" y="3187383"/>
            <a:ext cx="88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rimson Text" panose="02000503000000000000" pitchFamily="2" charset="0"/>
              </a:rPr>
              <a:t>v</a:t>
            </a:r>
            <a:r>
              <a:rPr lang="en-US" sz="4800" baseline="-25000" dirty="0" err="1">
                <a:latin typeface="Crimson Text" panose="02000503000000000000" pitchFamily="2" charset="0"/>
              </a:rPr>
              <a:t>F</a:t>
            </a:r>
            <a:endParaRPr lang="en-US" sz="4800" baseline="30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F3D389-85B8-4192-81C1-E27A0BA37FC4}"/>
              </a:ext>
            </a:extLst>
          </p:cNvPr>
          <p:cNvSpPr txBox="1"/>
          <p:nvPr/>
        </p:nvSpPr>
        <p:spPr>
          <a:xfrm>
            <a:off x="9666366" y="3040922"/>
            <a:ext cx="643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aseline="30000" dirty="0">
                <a:latin typeface="Crimson Text" panose="02000503000000000000" pitchFamily="2" charset="0"/>
              </a:rPr>
              <a:t>.</a:t>
            </a:r>
            <a:endParaRPr lang="en-US" sz="9600" baseline="30000" dirty="0"/>
          </a:p>
        </p:txBody>
      </p:sp>
    </p:spTree>
    <p:extLst>
      <p:ext uri="{BB962C8B-B14F-4D97-AF65-F5344CB8AC3E}">
        <p14:creationId xmlns:p14="http://schemas.microsoft.com/office/powerpoint/2010/main" val="3098261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</TotalTime>
  <Words>1996</Words>
  <Application>Microsoft Office PowerPoint</Application>
  <PresentationFormat>Widescreen</PresentationFormat>
  <Paragraphs>383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Acherus Grotesque</vt:lpstr>
      <vt:lpstr>Arial</vt:lpstr>
      <vt:lpstr>Calibri</vt:lpstr>
      <vt:lpstr>Calibri Light</vt:lpstr>
      <vt:lpstr>Crimson Text</vt:lpstr>
      <vt:lpstr>Office Theme</vt:lpstr>
      <vt:lpstr>Defect Formation: Energy &amp; Equilibrium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Virginia Tech National Security Insitute</dc:title>
  <dc:creator>vivanov</dc:creator>
  <cp:lastModifiedBy>vivanov</cp:lastModifiedBy>
  <cp:revision>115</cp:revision>
  <dcterms:created xsi:type="dcterms:W3CDTF">2023-09-26T15:58:43Z</dcterms:created>
  <dcterms:modified xsi:type="dcterms:W3CDTF">2025-01-13T17:41:17Z</dcterms:modified>
</cp:coreProperties>
</file>