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Lst>
  <p:sldSz cy="5143500" cx="9144000"/>
  <p:notesSz cx="6858000" cy="9144000"/>
  <p:embeddedFontLst>
    <p:embeddedFont>
      <p:font typeface="Marcellus"/>
      <p:regular r:id="rId99"/>
    </p:embeddedFont>
    <p:embeddedFont>
      <p:font typeface="Abril Fatface"/>
      <p:regular r:id="rId100"/>
    </p:embeddedFont>
    <p:embeddedFont>
      <p:font typeface="Inter"/>
      <p:regular r:id="rId101"/>
      <p:bold r:id="rId102"/>
      <p:italic r:id="rId103"/>
      <p:boldItalic r:id="rId104"/>
    </p:embeddedFont>
    <p:embeddedFont>
      <p:font typeface="Inria Serif Light"/>
      <p:regular r:id="rId105"/>
      <p:bold r:id="rId106"/>
      <p:italic r:id="rId107"/>
      <p:boldItalic r:id="rId108"/>
    </p:embeddedFont>
    <p:embeddedFont>
      <p:font typeface="Cinzel"/>
      <p:regular r:id="rId109"/>
      <p:bold r:id="rId110"/>
    </p:embeddedFont>
    <p:embeddedFont>
      <p:font typeface="Italiana"/>
      <p:regular r:id="rId111"/>
    </p:embeddedFont>
    <p:embeddedFont>
      <p:font typeface="Roboto"/>
      <p:regular r:id="rId112"/>
      <p:bold r:id="rId113"/>
      <p:italic r:id="rId114"/>
      <p:boldItalic r:id="rId115"/>
    </p:embeddedFont>
    <p:embeddedFont>
      <p:font typeface="Abel"/>
      <p:regular r:id="rId116"/>
    </p:embeddedFont>
    <p:embeddedFont>
      <p:font typeface="Albert Sans"/>
      <p:regular r:id="rId117"/>
      <p:bold r:id="rId118"/>
      <p:italic r:id="rId119"/>
      <p:boldItalic r:id="rId120"/>
    </p:embeddedFont>
    <p:embeddedFont>
      <p:font typeface="Merriweather"/>
      <p:regular r:id="rId121"/>
      <p:bold r:id="rId122"/>
      <p:italic r:id="rId123"/>
      <p:boldItalic r:id="rId124"/>
    </p:embeddedFont>
    <p:embeddedFont>
      <p:font typeface="Open Sans"/>
      <p:regular r:id="rId125"/>
      <p:bold r:id="rId126"/>
      <p:italic r:id="rId127"/>
      <p:boldItalic r:id="rId1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6842054-35F0-4C2E-818A-434E85E17F51}">
  <a:tblStyle styleId="{D6842054-35F0-4C2E-818A-434E85E17F5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1AE0081-6754-4039-9F0B-0DFFE3196C33}"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InriaSerifLight-italic.fntdata"/><Relationship Id="rId106" Type="http://schemas.openxmlformats.org/officeDocument/2006/relationships/font" Target="fonts/InriaSerifLight-bold.fntdata"/><Relationship Id="rId105" Type="http://schemas.openxmlformats.org/officeDocument/2006/relationships/font" Target="fonts/InriaSerifLight-regular.fntdata"/><Relationship Id="rId104" Type="http://schemas.openxmlformats.org/officeDocument/2006/relationships/font" Target="fonts/Inter-boldItalic.fntdata"/><Relationship Id="rId109" Type="http://schemas.openxmlformats.org/officeDocument/2006/relationships/font" Target="fonts/Cinzel-regular.fntdata"/><Relationship Id="rId108" Type="http://schemas.openxmlformats.org/officeDocument/2006/relationships/font" Target="fonts/InriaSerifLight-bold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Inter-italic.fntdata"/><Relationship Id="rId102" Type="http://schemas.openxmlformats.org/officeDocument/2006/relationships/font" Target="fonts/Inter-bold.fntdata"/><Relationship Id="rId101" Type="http://schemas.openxmlformats.org/officeDocument/2006/relationships/font" Target="fonts/Inter-regular.fntdata"/><Relationship Id="rId100" Type="http://schemas.openxmlformats.org/officeDocument/2006/relationships/font" Target="fonts/AbrilFatface-regular.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8" Type="http://schemas.openxmlformats.org/officeDocument/2006/relationships/font" Target="fonts/OpenSans-boldItalic.fntdata"/><Relationship Id="rId127" Type="http://schemas.openxmlformats.org/officeDocument/2006/relationships/font" Target="fonts/OpenSans-italic.fntdata"/><Relationship Id="rId126" Type="http://schemas.openxmlformats.org/officeDocument/2006/relationships/font" Target="fonts/OpenSans-bold.fntdata"/><Relationship Id="rId26" Type="http://schemas.openxmlformats.org/officeDocument/2006/relationships/slide" Target="slides/slide20.xml"/><Relationship Id="rId121" Type="http://schemas.openxmlformats.org/officeDocument/2006/relationships/font" Target="fonts/Merriweather-regular.fntdata"/><Relationship Id="rId25" Type="http://schemas.openxmlformats.org/officeDocument/2006/relationships/slide" Target="slides/slide19.xml"/><Relationship Id="rId120" Type="http://schemas.openxmlformats.org/officeDocument/2006/relationships/font" Target="fonts/AlbertSans-boldItalic.fntdata"/><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OpenSans-regular.fntdata"/><Relationship Id="rId29" Type="http://schemas.openxmlformats.org/officeDocument/2006/relationships/slide" Target="slides/slide23.xml"/><Relationship Id="rId124" Type="http://schemas.openxmlformats.org/officeDocument/2006/relationships/font" Target="fonts/Merriweather-boldItalic.fntdata"/><Relationship Id="rId123" Type="http://schemas.openxmlformats.org/officeDocument/2006/relationships/font" Target="fonts/Merriweather-italic.fntdata"/><Relationship Id="rId122" Type="http://schemas.openxmlformats.org/officeDocument/2006/relationships/font" Target="fonts/Merriweather-bold.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font" Target="fonts/Marcellus-regular.fntdata"/><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AlbertSans-bold.fntdata"/><Relationship Id="rId117" Type="http://schemas.openxmlformats.org/officeDocument/2006/relationships/font" Target="fonts/AlbertSans-regular.fntdata"/><Relationship Id="rId116" Type="http://schemas.openxmlformats.org/officeDocument/2006/relationships/font" Target="fonts/Abel-regular.fntdata"/><Relationship Id="rId115" Type="http://schemas.openxmlformats.org/officeDocument/2006/relationships/font" Target="fonts/Roboto-boldItalic.fntdata"/><Relationship Id="rId119" Type="http://schemas.openxmlformats.org/officeDocument/2006/relationships/font" Target="fonts/AlbertSans-italic.fntdata"/><Relationship Id="rId15" Type="http://schemas.openxmlformats.org/officeDocument/2006/relationships/slide" Target="slides/slide9.xml"/><Relationship Id="rId110" Type="http://schemas.openxmlformats.org/officeDocument/2006/relationships/font" Target="fonts/Cinzel-bold.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Roboto-italic.fntdata"/><Relationship Id="rId18" Type="http://schemas.openxmlformats.org/officeDocument/2006/relationships/slide" Target="slides/slide12.xml"/><Relationship Id="rId113" Type="http://schemas.openxmlformats.org/officeDocument/2006/relationships/font" Target="fonts/Roboto-bold.fntdata"/><Relationship Id="rId112" Type="http://schemas.openxmlformats.org/officeDocument/2006/relationships/font" Target="fonts/Roboto-regular.fntdata"/><Relationship Id="rId111" Type="http://schemas.openxmlformats.org/officeDocument/2006/relationships/font" Target="fonts/Italiana-regular.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93/mnras/stu2430"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sa.gov/mission_pages/ixpe/index.html"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oyce-astro.org/hr-diagram-overview/" TargetMode="External"/><Relationship Id="rId3" Type="http://schemas.openxmlformats.org/officeDocument/2006/relationships/hyperlink" Target="https://boyce-astro.org/stellar-death-high-mass-stars/"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oyce-astro.org/hr-diagram-overview/" TargetMode="External"/><Relationship Id="rId3" Type="http://schemas.openxmlformats.org/officeDocument/2006/relationships/hyperlink" Target="https://boyce-astro.org/stellar-death-high-mass-stars/"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pdf/1910.07599.pdf"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iopscience.iop.org/article/10.1088/1742-6596/728/2/022007" TargetMode="External"/><Relationship Id="rId3" Type="http://schemas.openxmlformats.org/officeDocument/2006/relationships/hyperlink" Target="http://iopscience.iop.org/article/10.1088/1742-6596/728/2/022007" TargetMode="External"/><Relationship Id="rId4" Type="http://schemas.openxmlformats.org/officeDocument/2006/relationships/hyperlink" Target="https://doi.org/10.3390/galaxies7040092"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sa.gov/mission_pages/ixpe/index.html"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nasa.gov/missions/chandra/the-dawn-of-a-new-era-for-supernova-1987a/" TargetMode="External"/><Relationship Id="rId3" Type="http://schemas.openxmlformats.org/officeDocument/2006/relationships/hyperlink" Target="https://iopscience.iop.org/article/10.1088/0954-3899/29/11/009/pdf"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opscience.iop.org/article/10.1088/0004-6256/144/1/2#aj430131r22" TargetMode="Externa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pace.com/52-the-expanding-universe-from-the-big-bang-to-today.html" TargetMode="External"/><Relationship Id="rId3" Type="http://schemas.openxmlformats.org/officeDocument/2006/relationships/hyperlink" Target="https://www.space.com/57-stars-formation-classification-and-constellations.html"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nasa.gov/missions/chandra/the-dawn-of-a-new-era-for-supernova-1987a/" TargetMode="External"/><Relationship Id="rId3" Type="http://schemas.openxmlformats.org/officeDocument/2006/relationships/hyperlink" Target="https://iopscience.iop.org/article/10.1088/0954-3899/29/11/009/pdf"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arxiv.org/pdf/1401.2628v2.pdf" TargetMode="Externa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1e876bad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1e876bad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https://indico.fnal.gov/event/60639/contributions/274914/attachments/170936/230261/sn_pointing-overview.pdf</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153e450575_0_1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153e450575_0_1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https://arxiv.org/pdf/1601.04778</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Reconstructed direction on a sky map in the equatorial system obtained by a MC simulation with the Wilson model at 10 kpc. Red points are the directions of elastic scattering events, blue points are event directions of inverse beta decay and charged currents on oxygen, and the star point is the reconstructed SN direction.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electron scatters preferentially along the neutrino direction in neutrino-electron elastic scattering.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Electron gets kicked in the direction of the neutrino</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Photon can be detected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Relatively small cross section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Order of hours -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3-8 degrees uncertainty for super k at 10 kpc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153e450575_0_1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153e450575_0_1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Success of the triangulation approach, therefore, depends on detectors registering samples of neutrino events large enough to achieve sufficient burst timing precision, or to have a very low background so as to precisely tell which is the first signal event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snews : Including Super k , icecube, km3net, kamland, sno+, nova, halo, xenon, LS PANDAX-</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Similar to how GPS find your location on earth, Neutrino triangulation use the relative signals of neutrino through multiple detectors to match up possible location in the sky which the neutrino could have originated from.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However triangulation is likely difficult in practice, at least on a short timescale. Times of flight through the Earth are on the order of milliseconds; because the neutrino signal is spread over ∼10 s, it requires large statistics [130] or else a relatively high flux short-timescale component of the signal.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Nevertheless, the triangulation technique may be feasible for future megadetectors. At this time and in the near future, the best bet for supernova neutrino pointing is elastic scattering in a water Cherenkov detector.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153e450575_0_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153e450575_0_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17deeb112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17deeb112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17deeb112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17deeb112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150f9b9262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150f9b9262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153e450575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153e450575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15e066cd60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15e066cd60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15e066cd60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15e066cd60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15e066cd60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15e066cd60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149321fef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149321fef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Seen from the Local Group’s Red Supergiant Populations, in Prep]</a:t>
            </a:r>
            <a:endParaRPr/>
          </a:p>
          <a:p>
            <a:pPr indent="0" lvl="0" marL="0" rtl="0" algn="l">
              <a:spcBef>
                <a:spcPts val="0"/>
              </a:spcBef>
              <a:spcAft>
                <a:spcPts val="0"/>
              </a:spcAft>
              <a:buNone/>
            </a:pPr>
            <a:r>
              <a:rPr lang="en"/>
              <a:t>[The Story of all Galactic Core-collapse Progenitors,  in prep]</a:t>
            </a:r>
            <a:endParaRPr/>
          </a:p>
          <a:p>
            <a:pPr indent="0" lvl="0" marL="0" rtl="0" algn="l">
              <a:spcBef>
                <a:spcPts val="0"/>
              </a:spcBef>
              <a:spcAft>
                <a:spcPts val="0"/>
              </a:spcAft>
              <a:buNone/>
            </a:pPr>
            <a:r>
              <a:rPr lang="en"/>
              <a:t>[https://doi.org/10.1093/mnras/stae738]</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153e450575_0_1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153e450575_0_1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153e450575_0_1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3153e450575_0_1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153e450575_0_1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153e450575_0_1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a:t>
            </a:r>
            <a:r>
              <a:rPr lang="en" sz="1400">
                <a:solidFill>
                  <a:schemeClr val="dk1"/>
                </a:solidFill>
                <a:latin typeface="Marcellus"/>
                <a:ea typeface="Marcellus"/>
                <a:cs typeface="Marcellus"/>
                <a:sym typeface="Marcellus"/>
              </a:rPr>
              <a:t>(</a:t>
            </a:r>
            <a:r>
              <a:rPr b="1" i="1" lang="en" sz="1600">
                <a:solidFill>
                  <a:schemeClr val="dk1"/>
                </a:solidFill>
                <a:latin typeface="Marcellus"/>
                <a:ea typeface="Marcellus"/>
                <a:cs typeface="Marcellus"/>
                <a:sym typeface="Marcellus"/>
              </a:rPr>
              <a:t>T</a:t>
            </a:r>
            <a:r>
              <a:rPr b="1" baseline="-25000" i="1" lang="en" sz="1600">
                <a:solidFill>
                  <a:schemeClr val="dk1"/>
                </a:solidFill>
                <a:latin typeface="Marcellus"/>
                <a:ea typeface="Marcellus"/>
                <a:cs typeface="Marcellus"/>
                <a:sym typeface="Marcellus"/>
              </a:rPr>
              <a:t>eff</a:t>
            </a:r>
            <a:r>
              <a:rPr lang="en" sz="1400">
                <a:solidFill>
                  <a:schemeClr val="dk1"/>
                </a:solidFill>
                <a:latin typeface="Marcellus"/>
                <a:ea typeface="Marcellus"/>
                <a:cs typeface="Marcellus"/>
                <a:sym typeface="Marcellus"/>
              </a:rPr>
              <a:t>) effective temperature derived from Spectral Types</a:t>
            </a:r>
            <a:endParaRPr sz="1400">
              <a:solidFill>
                <a:schemeClr val="dk1"/>
              </a:solidFill>
              <a:latin typeface="Marcellus"/>
              <a:ea typeface="Marcellus"/>
              <a:cs typeface="Marcellus"/>
              <a:sym typeface="Marcellus"/>
            </a:endParaRPr>
          </a:p>
          <a:p>
            <a:pPr indent="0" lvl="0" marL="0" rtl="0" algn="l">
              <a:lnSpc>
                <a:spcPct val="120000"/>
              </a:lnSpc>
              <a:spcBef>
                <a:spcPts val="0"/>
              </a:spcBef>
              <a:spcAft>
                <a:spcPts val="0"/>
              </a:spcAft>
              <a:buClr>
                <a:schemeClr val="dk1"/>
              </a:buClr>
              <a:buSzPts val="1100"/>
              <a:buFont typeface="Arial"/>
              <a:buNone/>
            </a:pPr>
            <a:r>
              <a:t/>
            </a:r>
            <a:endParaRPr sz="1400">
              <a:solidFill>
                <a:schemeClr val="dk1"/>
              </a:solidFill>
              <a:latin typeface="Marcellus"/>
              <a:ea typeface="Marcellus"/>
              <a:cs typeface="Marcellus"/>
              <a:sym typeface="Marcellus"/>
            </a:endParaRPr>
          </a:p>
          <a:p>
            <a:pPr indent="0" lvl="0" marL="0" rtl="0" algn="l">
              <a:lnSpc>
                <a:spcPct val="120000"/>
              </a:lnSpc>
              <a:spcBef>
                <a:spcPts val="0"/>
              </a:spcBef>
              <a:spcAft>
                <a:spcPts val="0"/>
              </a:spcAft>
              <a:buClr>
                <a:schemeClr val="dk1"/>
              </a:buClr>
              <a:buSzPts val="1100"/>
              <a:buFont typeface="Arial"/>
              <a:buNone/>
            </a:pPr>
            <a:r>
              <a:rPr lang="en" sz="1400">
                <a:solidFill>
                  <a:schemeClr val="dk1"/>
                </a:solidFill>
                <a:latin typeface="Marcellus"/>
                <a:ea typeface="Marcellus"/>
                <a:cs typeface="Marcellus"/>
                <a:sym typeface="Marcellus"/>
              </a:rPr>
              <a:t>(</a:t>
            </a:r>
            <a:r>
              <a:rPr b="1" i="1" lang="en" sz="1600">
                <a:solidFill>
                  <a:schemeClr val="dk1"/>
                </a:solidFill>
                <a:latin typeface="Marcellus"/>
                <a:ea typeface="Marcellus"/>
                <a:cs typeface="Marcellus"/>
                <a:sym typeface="Marcellus"/>
              </a:rPr>
              <a:t>D</a:t>
            </a:r>
            <a:r>
              <a:rPr lang="en" sz="1400">
                <a:solidFill>
                  <a:schemeClr val="dk1"/>
                </a:solidFill>
                <a:latin typeface="Marcellus"/>
                <a:ea typeface="Marcellus"/>
                <a:cs typeface="Marcellus"/>
                <a:sym typeface="Marcellus"/>
              </a:rPr>
              <a:t>) Distance determined by Gaia</a:t>
            </a:r>
            <a:endParaRPr sz="1400">
              <a:solidFill>
                <a:schemeClr val="dk1"/>
              </a:solidFill>
              <a:latin typeface="Marcellus"/>
              <a:ea typeface="Marcellus"/>
              <a:cs typeface="Marcellus"/>
              <a:sym typeface="Marcellus"/>
            </a:endParaRPr>
          </a:p>
          <a:p>
            <a:pPr indent="0" lvl="0" marL="0" rtl="0" algn="l">
              <a:lnSpc>
                <a:spcPct val="120000"/>
              </a:lnSpc>
              <a:spcBef>
                <a:spcPts val="0"/>
              </a:spcBef>
              <a:spcAft>
                <a:spcPts val="0"/>
              </a:spcAft>
              <a:buClr>
                <a:schemeClr val="dk1"/>
              </a:buClr>
              <a:buSzPts val="1100"/>
              <a:buFont typeface="Arial"/>
              <a:buNone/>
            </a:pPr>
            <a:r>
              <a:t/>
            </a:r>
            <a:endParaRPr sz="1400">
              <a:solidFill>
                <a:schemeClr val="dk1"/>
              </a:solidFill>
              <a:latin typeface="Marcellus"/>
              <a:ea typeface="Marcellus"/>
              <a:cs typeface="Marcellus"/>
              <a:sym typeface="Marcellus"/>
            </a:endParaRPr>
          </a:p>
          <a:p>
            <a:pPr indent="0" lvl="0" marL="0" rtl="0" algn="l">
              <a:lnSpc>
                <a:spcPct val="120000"/>
              </a:lnSpc>
              <a:spcBef>
                <a:spcPts val="0"/>
              </a:spcBef>
              <a:spcAft>
                <a:spcPts val="0"/>
              </a:spcAft>
              <a:buClr>
                <a:schemeClr val="dk1"/>
              </a:buClr>
              <a:buSzPts val="1100"/>
              <a:buFont typeface="Arial"/>
              <a:buNone/>
            </a:pPr>
            <a:r>
              <a:rPr lang="en" sz="1400">
                <a:solidFill>
                  <a:schemeClr val="dk1"/>
                </a:solidFill>
                <a:latin typeface="Marcellus"/>
                <a:ea typeface="Marcellus"/>
                <a:cs typeface="Marcellus"/>
                <a:sym typeface="Marcellus"/>
              </a:rPr>
              <a:t>(</a:t>
            </a:r>
            <a:r>
              <a:rPr b="1" i="1" lang="en" sz="1600">
                <a:solidFill>
                  <a:schemeClr val="dk1"/>
                </a:solidFill>
                <a:latin typeface="Marcellus"/>
                <a:ea typeface="Marcellus"/>
                <a:cs typeface="Marcellus"/>
                <a:sym typeface="Marcellus"/>
              </a:rPr>
              <a:t>m</a:t>
            </a:r>
            <a:r>
              <a:rPr lang="en" sz="1400">
                <a:solidFill>
                  <a:schemeClr val="dk1"/>
                </a:solidFill>
                <a:latin typeface="Marcellus"/>
                <a:ea typeface="Marcellus"/>
                <a:cs typeface="Marcellus"/>
                <a:sym typeface="Marcellus"/>
              </a:rPr>
              <a:t>) Apparent magnitude comes from 2MASS and 3D Galactic dust maps</a:t>
            </a:r>
            <a:endParaRPr sz="1400">
              <a:solidFill>
                <a:schemeClr val="dk1"/>
              </a:solidFill>
              <a:latin typeface="Marcellus"/>
              <a:ea typeface="Marcellus"/>
              <a:cs typeface="Marcellus"/>
              <a:sym typeface="Marcellus"/>
            </a:endParaRPr>
          </a:p>
          <a:p>
            <a:pPr indent="0" lvl="0" marL="0" rtl="0" algn="l">
              <a:lnSpc>
                <a:spcPct val="120000"/>
              </a:lnSpc>
              <a:spcBef>
                <a:spcPts val="0"/>
              </a:spcBef>
              <a:spcAft>
                <a:spcPts val="0"/>
              </a:spcAft>
              <a:buClr>
                <a:schemeClr val="dk1"/>
              </a:buClr>
              <a:buSzPts val="1100"/>
              <a:buFont typeface="Arial"/>
              <a:buNone/>
            </a:pPr>
            <a:r>
              <a:t/>
            </a:r>
            <a:endParaRPr sz="1400">
              <a:solidFill>
                <a:schemeClr val="dk1"/>
              </a:solidFill>
              <a:latin typeface="Marcellus"/>
              <a:ea typeface="Marcellus"/>
              <a:cs typeface="Marcellus"/>
              <a:sym typeface="Marcellus"/>
            </a:endParaRPr>
          </a:p>
          <a:p>
            <a:pPr indent="0" lvl="0" marL="0" rtl="0" algn="l">
              <a:lnSpc>
                <a:spcPct val="120000"/>
              </a:lnSpc>
              <a:spcBef>
                <a:spcPts val="0"/>
              </a:spcBef>
              <a:spcAft>
                <a:spcPts val="0"/>
              </a:spcAft>
              <a:buClr>
                <a:schemeClr val="dk1"/>
              </a:buClr>
              <a:buSzPts val="1100"/>
              <a:buFont typeface="Arial"/>
              <a:buNone/>
            </a:pPr>
            <a:r>
              <a:rPr lang="en" sz="1400">
                <a:solidFill>
                  <a:schemeClr val="dk1"/>
                </a:solidFill>
                <a:latin typeface="Marcellus"/>
                <a:ea typeface="Marcellus"/>
                <a:cs typeface="Marcellus"/>
                <a:sym typeface="Marcellus"/>
              </a:rPr>
              <a:t>(</a:t>
            </a:r>
            <a:r>
              <a:rPr b="1" i="1" lang="en" sz="1600">
                <a:solidFill>
                  <a:schemeClr val="dk1"/>
                </a:solidFill>
                <a:latin typeface="Marcellus"/>
                <a:ea typeface="Marcellus"/>
                <a:cs typeface="Marcellus"/>
                <a:sym typeface="Marcellus"/>
              </a:rPr>
              <a:t>BC</a:t>
            </a:r>
            <a:r>
              <a:rPr b="1" baseline="-25000" i="1" lang="en" sz="1600">
                <a:solidFill>
                  <a:schemeClr val="dk1"/>
                </a:solidFill>
                <a:latin typeface="Marcellus"/>
                <a:ea typeface="Marcellus"/>
                <a:cs typeface="Marcellus"/>
                <a:sym typeface="Marcellus"/>
              </a:rPr>
              <a:t>k</a:t>
            </a:r>
            <a:r>
              <a:rPr baseline="-25000" lang="en" sz="1600">
                <a:solidFill>
                  <a:schemeClr val="dk1"/>
                </a:solidFill>
                <a:latin typeface="Marcellus"/>
                <a:ea typeface="Marcellus"/>
                <a:cs typeface="Marcellus"/>
                <a:sym typeface="Marcellus"/>
              </a:rPr>
              <a:t>s</a:t>
            </a:r>
            <a:r>
              <a:rPr lang="en" sz="1400">
                <a:solidFill>
                  <a:schemeClr val="dk1"/>
                </a:solidFill>
                <a:latin typeface="Marcellus"/>
                <a:ea typeface="Marcellus"/>
                <a:cs typeface="Marcellus"/>
                <a:sym typeface="Marcellus"/>
              </a:rPr>
              <a:t>) Bolometric Correction to absolute magnitude is found with an equation tailored  to use of Ks magnitude and RSGs</a:t>
            </a:r>
            <a:endParaRPr sz="1400">
              <a:solidFill>
                <a:schemeClr val="dk1"/>
              </a:solidFill>
              <a:latin typeface="Marcellus"/>
              <a:ea typeface="Marcellus"/>
              <a:cs typeface="Marcellus"/>
              <a:sym typeface="Marcellus"/>
            </a:endParaRPr>
          </a:p>
          <a:p>
            <a:pPr indent="0" lvl="0" marL="0" rtl="0" algn="l">
              <a:lnSpc>
                <a:spcPct val="120000"/>
              </a:lnSpc>
              <a:spcBef>
                <a:spcPts val="0"/>
              </a:spcBef>
              <a:spcAft>
                <a:spcPts val="0"/>
              </a:spcAft>
              <a:buClr>
                <a:schemeClr val="dk1"/>
              </a:buClr>
              <a:buSzPts val="1100"/>
              <a:buFont typeface="Arial"/>
              <a:buNone/>
            </a:pPr>
            <a:r>
              <a:t/>
            </a:r>
            <a:endParaRPr sz="1400">
              <a:solidFill>
                <a:schemeClr val="dk1"/>
              </a:solidFill>
              <a:latin typeface="Marcellus"/>
              <a:ea typeface="Marcellus"/>
              <a:cs typeface="Marcellus"/>
              <a:sym typeface="Marcellus"/>
            </a:endParaRPr>
          </a:p>
          <a:p>
            <a:pPr indent="0" lvl="0" marL="0" rtl="0" algn="l">
              <a:lnSpc>
                <a:spcPct val="120000"/>
              </a:lnSpc>
              <a:spcBef>
                <a:spcPts val="0"/>
              </a:spcBef>
              <a:spcAft>
                <a:spcPts val="0"/>
              </a:spcAft>
              <a:buClr>
                <a:schemeClr val="dk1"/>
              </a:buClr>
              <a:buSzPts val="1100"/>
              <a:buFont typeface="Arial"/>
              <a:buNone/>
            </a:pPr>
            <a:r>
              <a:rPr lang="en" sz="1400">
                <a:solidFill>
                  <a:schemeClr val="dk1"/>
                </a:solidFill>
                <a:latin typeface="Marcellus"/>
                <a:ea typeface="Marcellus"/>
                <a:cs typeface="Marcellus"/>
                <a:sym typeface="Marcellus"/>
              </a:rPr>
              <a:t>All in effort to get to Luminosity (</a:t>
            </a:r>
            <a:r>
              <a:rPr b="1" i="1" lang="en" sz="1600">
                <a:solidFill>
                  <a:schemeClr val="dk1"/>
                </a:solidFill>
                <a:latin typeface="Marcellus"/>
                <a:ea typeface="Marcellus"/>
                <a:cs typeface="Marcellus"/>
                <a:sym typeface="Marcellus"/>
              </a:rPr>
              <a:t>L</a:t>
            </a:r>
            <a:r>
              <a:rPr lang="en" sz="1400">
                <a:solidFill>
                  <a:schemeClr val="dk1"/>
                </a:solidFill>
                <a:latin typeface="Marcellus"/>
                <a:ea typeface="Marcellus"/>
                <a:cs typeface="Marcellus"/>
                <a:sym typeface="Marcellus"/>
              </a:rPr>
              <a:t>) which gives us estimation of Mass and combined with Teff shows us where on the HR diagram they are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153e450575_0_1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153e450575_0_1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Area RED is believed to contain only RSGs at Mbol ≲ −7.1 mag.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Area ORAGNE contains both RSGs and extreme (O-rich and C-rich) AGBs. This area is restricted to Mbol between −5 and −7.1 mag and whose spectral type is earlier than M4.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Area PURPLE which should be largely AGBs, of masses greater than the 4 M⊙, defined by Mbol between −5 and −7.1 mag and later than M4.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Area BLUE contains more AGBs, of intermediate-mass as well late M and K type stars with solar masses around 9M⊙. The region is restricted by Mbol between -3.6 and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-5.0 and is bluer than our Eq. 1.</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Area GREEN limited to Mbol between -3.6 and -5 mag and redder than our Eq 1, gives a region that should be dominated by low mass AGBs.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Area GRAY which is anything with Mbol &gt; −3.6 mag contains mostly faint and M type stars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15e066cd6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15e066cd6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LBV and WR in isolation </a:t>
            </a:r>
            <a:r>
              <a:rPr lang="en" u="sng">
                <a:solidFill>
                  <a:schemeClr val="hlink"/>
                </a:solidFill>
                <a:hlinkClick r:id="rId2"/>
              </a:rPr>
              <a:t>https://doi.org/10.1093/mnras/stu2430</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LBVs and WRs have issues of current research showing they are found in relative isolation *particularly a problem for surveys when looking within our galaxy*</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150">
                <a:solidFill>
                  <a:srgbClr val="2A2A2A"/>
                </a:solidFill>
                <a:highlight>
                  <a:srgbClr val="EFF2F7"/>
                </a:highlight>
                <a:latin typeface="Merriweather"/>
                <a:ea typeface="Merriweather"/>
                <a:cs typeface="Merriweather"/>
                <a:sym typeface="Merriweather"/>
              </a:rPr>
              <a:t>Based on their relatively isolated environments, we argue that luminous blue variables (LBVs) must be primarily the product of binary evolution, challenging the traditional single-star view wherein LBVs mark a brief transition between massive O-type stars and Wolf–Rayet (WR) stars. If the latter were true, then LBVs should be concentrated in young massive clusters like early O-type stars. This is decidedly not the case. Examining locations of LBVs in our Galaxy and the Magellanic Clouds reveals that, with only a few exceptions, LBVs systematically avoid clusters of O-type stars. In the Large Magellanic Cloud, LBVs are statistically much more isolated than O-type stars, and (perhaps most surprisingly) even more isolated than WR stars. This makes it impossible for LBVs to be single ‘massive stars in transition’ to WR stars. Instead, we propose that massive stars and supernova (SN) subtypes are dominated by bifurcated evolutionary paths in interacting binaries, wherein most WR stars and Type Ibc supernovae (SNe Ibc) correspond to the mass donors, while LBVs (and their lower mass analogues like B[e] supergiants, which are even more isolated) are the mass gainers.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153e450575_0_10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3153e450575_0_1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Multimessenger astronomy is based on coordinating</a:t>
            </a:r>
            <a:endParaRPr/>
          </a:p>
          <a:p>
            <a:pPr indent="0" lvl="0" marL="0" rtl="0" algn="l">
              <a:spcBef>
                <a:spcPts val="0"/>
              </a:spcBef>
              <a:spcAft>
                <a:spcPts val="0"/>
              </a:spcAft>
              <a:buNone/>
            </a:pPr>
            <a:r>
              <a:rPr lang="en"/>
              <a:t>multiple means of observation and interpretation of the</a:t>
            </a:r>
            <a:endParaRPr/>
          </a:p>
          <a:p>
            <a:pPr indent="0" lvl="0" marL="0" rtl="0" algn="l">
              <a:spcBef>
                <a:spcPts val="0"/>
              </a:spcBef>
              <a:spcAft>
                <a:spcPts val="0"/>
              </a:spcAft>
              <a:buNone/>
            </a:pPr>
            <a:r>
              <a:rPr lang="en"/>
              <a:t>resulting messenger signals, including electromagnetic</a:t>
            </a:r>
            <a:endParaRPr/>
          </a:p>
          <a:p>
            <a:pPr indent="0" lvl="0" marL="0" rtl="0" algn="l">
              <a:spcBef>
                <a:spcPts val="0"/>
              </a:spcBef>
              <a:spcAft>
                <a:spcPts val="0"/>
              </a:spcAft>
              <a:buNone/>
            </a:pPr>
            <a:r>
              <a:rPr lang="en"/>
              <a:t>radiation, gravitational waves, neutrino, and cosmic</a:t>
            </a:r>
            <a:endParaRPr/>
          </a:p>
          <a:p>
            <a:pPr indent="0" lvl="0" marL="0" rtl="0" algn="l">
              <a:spcBef>
                <a:spcPts val="0"/>
              </a:spcBef>
              <a:spcAft>
                <a:spcPts val="0"/>
              </a:spcAft>
              <a:buNone/>
            </a:pPr>
            <a:r>
              <a:rPr lang="en"/>
              <a:t>rays, to optimize the science attained. If a coordinated</a:t>
            </a:r>
            <a:endParaRPr/>
          </a:p>
          <a:p>
            <a:pPr indent="0" lvl="0" marL="0" rtl="0" algn="l">
              <a:spcBef>
                <a:spcPts val="0"/>
              </a:spcBef>
              <a:spcAft>
                <a:spcPts val="0"/>
              </a:spcAft>
              <a:buNone/>
            </a:pPr>
            <a:r>
              <a:rPr lang="en"/>
              <a:t>effort is successful it means that both detection and non-</a:t>
            </a:r>
            <a:endParaRPr/>
          </a:p>
          <a:p>
            <a:pPr indent="0" lvl="0" marL="0" rtl="0" algn="l">
              <a:spcBef>
                <a:spcPts val="0"/>
              </a:spcBef>
              <a:spcAft>
                <a:spcPts val="0"/>
              </a:spcAft>
              <a:buNone/>
            </a:pPr>
            <a:r>
              <a:rPr lang="en"/>
              <a:t>detection of various sources can lead to useful informa-</a:t>
            </a:r>
            <a:endParaRPr/>
          </a:p>
          <a:p>
            <a:pPr indent="0" lvl="0" marL="0" rtl="0" algn="l">
              <a:spcBef>
                <a:spcPts val="0"/>
              </a:spcBef>
              <a:spcAft>
                <a:spcPts val="0"/>
              </a:spcAft>
              <a:buNone/>
            </a:pPr>
            <a:r>
              <a:rPr lang="en"/>
              <a:t>tion. The use of multimessenger astronomy provides the</a:t>
            </a:r>
            <a:endParaRPr/>
          </a:p>
          <a:p>
            <a:pPr indent="0" lvl="0" marL="0" rtl="0" algn="l">
              <a:spcBef>
                <a:spcPts val="0"/>
              </a:spcBef>
              <a:spcAft>
                <a:spcPts val="0"/>
              </a:spcAft>
              <a:buNone/>
            </a:pPr>
            <a:r>
              <a:rPr lang="en"/>
              <a:t>opportunity for the scientific community to witness vio-</a:t>
            </a:r>
            <a:endParaRPr/>
          </a:p>
          <a:p>
            <a:pPr indent="0" lvl="0" marL="0" rtl="0" algn="l">
              <a:spcBef>
                <a:spcPts val="0"/>
              </a:spcBef>
              <a:spcAft>
                <a:spcPts val="0"/>
              </a:spcAft>
              <a:buNone/>
            </a:pPr>
            <a:r>
              <a:rPr lang="en"/>
              <a:t>lent events in our universe as completely as our current</a:t>
            </a:r>
            <a:endParaRPr/>
          </a:p>
          <a:p>
            <a:pPr indent="0" lvl="0" marL="0" rtl="0" algn="l">
              <a:spcBef>
                <a:spcPts val="0"/>
              </a:spcBef>
              <a:spcAft>
                <a:spcPts val="0"/>
              </a:spcAft>
              <a:buNone/>
            </a:pPr>
            <a:r>
              <a:rPr lang="en"/>
              <a:t>technology allows.</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Marcellus"/>
                <a:ea typeface="Marcellus"/>
                <a:cs typeface="Marcellus"/>
                <a:sym typeface="Marcellus"/>
              </a:rPr>
              <a:t>Simple 10-sec coincidence → email alert + socket connection +GCN Running in automated mode since 2005 (no nearby CCSNe...) - SNEWS 1.0</a:t>
            </a:r>
            <a:endParaRPr sz="1800">
              <a:solidFill>
                <a:schemeClr val="dk1"/>
              </a:solidFill>
              <a:latin typeface="Marcellus"/>
              <a:ea typeface="Marcellus"/>
              <a:cs typeface="Marcellus"/>
              <a:sym typeface="Marcellus"/>
            </a:endParaRPr>
          </a:p>
          <a:p>
            <a:pPr indent="0" lvl="0" marL="0" rtl="0" algn="l">
              <a:lnSpc>
                <a:spcPct val="115000"/>
              </a:lnSpc>
              <a:spcBef>
                <a:spcPts val="1200"/>
              </a:spcBef>
              <a:spcAft>
                <a:spcPts val="0"/>
              </a:spcAft>
              <a:buClr>
                <a:schemeClr val="dk1"/>
              </a:buClr>
              <a:buSzPts val="1100"/>
              <a:buFont typeface="Arial"/>
              <a:buNone/>
            </a:pPr>
            <a:r>
              <a:rPr lang="en" sz="1800">
                <a:solidFill>
                  <a:schemeClr val="dk1"/>
                </a:solidFill>
                <a:latin typeface="Marcellus"/>
                <a:ea typeface="Marcellus"/>
                <a:cs typeface="Marcellus"/>
                <a:sym typeface="Marcellus"/>
              </a:rPr>
              <a:t>SNEWS 2.0 </a:t>
            </a:r>
            <a:br>
              <a:rPr lang="en" sz="1800">
                <a:solidFill>
                  <a:schemeClr val="dk1"/>
                </a:solidFill>
                <a:latin typeface="Marcellus"/>
                <a:ea typeface="Marcellus"/>
                <a:cs typeface="Marcellus"/>
                <a:sym typeface="Marcellus"/>
              </a:rPr>
            </a:br>
            <a:r>
              <a:rPr lang="en" sz="1800">
                <a:solidFill>
                  <a:schemeClr val="dk1"/>
                </a:solidFill>
                <a:latin typeface="Marcellus"/>
                <a:ea typeface="Marcellus"/>
                <a:cs typeface="Marcellus"/>
                <a:sym typeface="Marcellus"/>
              </a:rPr>
              <a:t>• improved latency • neutrino-based pointing, including triangulation • "fire drills" • presupernova</a:t>
            </a:r>
            <a:endParaRPr sz="1800">
              <a:solidFill>
                <a:schemeClr val="dk1"/>
              </a:solidFill>
              <a:latin typeface="Marcellus"/>
              <a:ea typeface="Marcellus"/>
              <a:cs typeface="Marcellus"/>
              <a:sym typeface="Marcellus"/>
            </a:endParaRPr>
          </a:p>
          <a:p>
            <a:pPr indent="0" lvl="0" marL="0" rtl="0" algn="l">
              <a:spcBef>
                <a:spcPts val="12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of the first established multi-messenger networks</a:t>
            </a:r>
            <a:endParaRPr/>
          </a:p>
          <a:p>
            <a:pPr indent="0" lvl="0" marL="0" rtl="0" algn="l">
              <a:spcBef>
                <a:spcPts val="0"/>
              </a:spcBef>
              <a:spcAft>
                <a:spcPts val="0"/>
              </a:spcAft>
              <a:buNone/>
            </a:pPr>
            <a:r>
              <a:rPr lang="en"/>
              <a:t>SuperNova Early Warning System network’s (SNEWS,</a:t>
            </a:r>
            <a:endParaRPr/>
          </a:p>
          <a:p>
            <a:pPr indent="0" lvl="0" marL="0" rtl="0" algn="l">
              <a:spcBef>
                <a:spcPts val="0"/>
              </a:spcBef>
              <a:spcAft>
                <a:spcPts val="0"/>
              </a:spcAft>
              <a:buNone/>
            </a:pPr>
            <a:r>
              <a:rPr lang="en"/>
              <a:t>Antonioli et al. 2004) successor, SNEWS 2.0, utilizes</a:t>
            </a:r>
            <a:endParaRPr/>
          </a:p>
          <a:p>
            <a:pPr indent="0" lvl="0" marL="0" rtl="0" algn="l">
              <a:spcBef>
                <a:spcPts val="0"/>
              </a:spcBef>
              <a:spcAft>
                <a:spcPts val="0"/>
              </a:spcAft>
              <a:buNone/>
            </a:pPr>
            <a:r>
              <a:rPr lang="en"/>
              <a:t>presupernova neutrinos to provide early alerts to the as-</a:t>
            </a:r>
            <a:endParaRPr/>
          </a:p>
          <a:p>
            <a:pPr indent="0" lvl="0" marL="0" rtl="0" algn="l">
              <a:spcBef>
                <a:spcPts val="0"/>
              </a:spcBef>
              <a:spcAft>
                <a:spcPts val="0"/>
              </a:spcAft>
              <a:buNone/>
            </a:pPr>
            <a:r>
              <a:rPr lang="en"/>
              <a:t>tronomy and gravitational wave communities as well the</a:t>
            </a:r>
            <a:endParaRPr/>
          </a:p>
          <a:p>
            <a:pPr indent="0" lvl="0" marL="0" rtl="0" algn="l">
              <a:spcBef>
                <a:spcPts val="0"/>
              </a:spcBef>
              <a:spcAft>
                <a:spcPts val="0"/>
              </a:spcAft>
              <a:buNone/>
            </a:pPr>
            <a:r>
              <a:rPr lang="en"/>
              <a:t>scientific community at large. By simply tracking co-</a:t>
            </a:r>
            <a:endParaRPr/>
          </a:p>
          <a:p>
            <a:pPr indent="0" lvl="0" marL="0" rtl="0" algn="l">
              <a:spcBef>
                <a:spcPts val="0"/>
              </a:spcBef>
              <a:spcAft>
                <a:spcPts val="0"/>
              </a:spcAft>
              <a:buNone/>
            </a:pPr>
            <a:r>
              <a:rPr lang="en"/>
              <a:t>incidences between neutrino experiments, SNEWS can</a:t>
            </a:r>
            <a:endParaRPr/>
          </a:p>
          <a:p>
            <a:pPr indent="0" lvl="0" marL="0" rtl="0" algn="l">
              <a:spcBef>
                <a:spcPts val="0"/>
              </a:spcBef>
              <a:spcAft>
                <a:spcPts val="0"/>
              </a:spcAft>
              <a:buNone/>
            </a:pPr>
            <a:r>
              <a:rPr lang="en"/>
              <a:t>provide an early warning which allows observers to turn</a:t>
            </a:r>
            <a:endParaRPr/>
          </a:p>
          <a:p>
            <a:pPr indent="0" lvl="0" marL="0" rtl="0" algn="l">
              <a:spcBef>
                <a:spcPts val="0"/>
              </a:spcBef>
              <a:spcAft>
                <a:spcPts val="0"/>
              </a:spcAft>
              <a:buNone/>
            </a:pPr>
            <a:r>
              <a:rPr lang="en"/>
              <a:t>towards the event while also notifying other detectors</a:t>
            </a:r>
            <a:endParaRPr/>
          </a:p>
          <a:p>
            <a:pPr indent="0" lvl="0" marL="0" rtl="0" algn="l">
              <a:spcBef>
                <a:spcPts val="0"/>
              </a:spcBef>
              <a:spcAft>
                <a:spcPts val="0"/>
              </a:spcAft>
              <a:buNone/>
            </a:pPr>
            <a:r>
              <a:rPr lang="en"/>
              <a:t>with significant backgrounds to retain their recent data.</a:t>
            </a:r>
            <a:endParaRPr/>
          </a:p>
          <a:p>
            <a:pPr indent="0" lvl="0" marL="0" rtl="0" algn="l">
              <a:spcBef>
                <a:spcPts val="0"/>
              </a:spcBef>
              <a:spcAft>
                <a:spcPts val="0"/>
              </a:spcAft>
              <a:buNone/>
            </a:pPr>
            <a:r>
              <a:rPr lang="en"/>
              <a:t>Successful observations of impending CCSN will allow</a:t>
            </a:r>
            <a:endParaRPr/>
          </a:p>
          <a:p>
            <a:pPr indent="0" lvl="0" marL="0" rtl="0" algn="l">
              <a:spcBef>
                <a:spcPts val="0"/>
              </a:spcBef>
              <a:spcAft>
                <a:spcPts val="0"/>
              </a:spcAft>
              <a:buNone/>
            </a:pPr>
            <a:r>
              <a:rPr lang="en"/>
              <a:t>for numerous tests of stellar and neutrino physics and if</a:t>
            </a:r>
            <a:endParaRPr/>
          </a:p>
          <a:p>
            <a:pPr indent="0" lvl="0" marL="0" rtl="0" algn="l">
              <a:spcBef>
                <a:spcPts val="0"/>
              </a:spcBef>
              <a:spcAft>
                <a:spcPts val="0"/>
              </a:spcAft>
              <a:buNone/>
            </a:pPr>
            <a:r>
              <a:rPr lang="en"/>
              <a:t>very early would allow for observations of an envelope-</a:t>
            </a:r>
            <a:endParaRPr/>
          </a:p>
          <a:p>
            <a:pPr indent="0" lvl="0" marL="0" rtl="0" algn="l">
              <a:spcBef>
                <a:spcPts val="0"/>
              </a:spcBef>
              <a:spcAft>
                <a:spcPts val="0"/>
              </a:spcAft>
              <a:buNone/>
            </a:pPr>
            <a:r>
              <a:rPr lang="en"/>
              <a:t>free stellar progenitor</a:t>
            </a:r>
            <a:endParaRPr/>
          </a:p>
          <a:p>
            <a:pPr indent="0" lvl="0" marL="0" rtl="0" algn="l">
              <a:spcBef>
                <a:spcPts val="0"/>
              </a:spcBef>
              <a:spcAft>
                <a:spcPts val="0"/>
              </a:spcAft>
              <a:buNone/>
            </a:pPr>
            <a:r>
              <a:rPr lang="en"/>
              <a:t>SNEWs’ system utilizes citizen astronomers to pur-</a:t>
            </a:r>
            <a:endParaRPr/>
          </a:p>
          <a:p>
            <a:pPr indent="0" lvl="0" marL="0" rtl="0" algn="l">
              <a:spcBef>
                <a:spcPts val="0"/>
              </a:spcBef>
              <a:spcAft>
                <a:spcPts val="0"/>
              </a:spcAft>
              <a:buNone/>
            </a:pPr>
            <a:r>
              <a:rPr lang="en"/>
              <a:t>posefully look at the most likely candidates for CCNSe</a:t>
            </a:r>
            <a:endParaRPr/>
          </a:p>
          <a:p>
            <a:pPr indent="0" lvl="0" marL="0" rtl="0" algn="l">
              <a:spcBef>
                <a:spcPts val="0"/>
              </a:spcBef>
              <a:spcAft>
                <a:spcPts val="0"/>
              </a:spcAft>
              <a:buNone/>
            </a:pPr>
            <a:r>
              <a:rPr lang="en"/>
              <a:t>long before they collapse and allows for details on the de-</a:t>
            </a:r>
            <a:endParaRPr/>
          </a:p>
          <a:p>
            <a:pPr indent="0" lvl="0" marL="0" rtl="0" algn="l">
              <a:spcBef>
                <a:spcPts val="0"/>
              </a:spcBef>
              <a:spcAft>
                <a:spcPts val="0"/>
              </a:spcAft>
              <a:buNone/>
            </a:pPr>
            <a:r>
              <a:rPr lang="en"/>
              <a:t>velopment as they move through the RSG branch. This</a:t>
            </a:r>
            <a:endParaRPr/>
          </a:p>
          <a:p>
            <a:pPr indent="0" lvl="0" marL="0" rtl="0" algn="l">
              <a:spcBef>
                <a:spcPts val="0"/>
              </a:spcBef>
              <a:spcAft>
                <a:spcPts val="0"/>
              </a:spcAft>
              <a:buNone/>
            </a:pPr>
            <a:r>
              <a:rPr lang="en"/>
              <a:t>list is used to increase the accuracy and scope of those</a:t>
            </a:r>
            <a:endParaRPr/>
          </a:p>
          <a:p>
            <a:pPr indent="0" lvl="0" marL="0" rtl="0" algn="l">
              <a:spcBef>
                <a:spcPts val="0"/>
              </a:spcBef>
              <a:spcAft>
                <a:spcPts val="0"/>
              </a:spcAft>
              <a:buNone/>
            </a:pPr>
            <a:r>
              <a:rPr lang="en"/>
              <a:t>observed. Even as the first neutrino signals are received</a:t>
            </a:r>
            <a:endParaRPr/>
          </a:p>
          <a:p>
            <a:pPr indent="0" lvl="0" marL="0" rtl="0" algn="l">
              <a:spcBef>
                <a:spcPts val="0"/>
              </a:spcBef>
              <a:spcAft>
                <a:spcPts val="0"/>
              </a:spcAft>
              <a:buNone/>
            </a:pPr>
            <a:r>
              <a:rPr lang="en"/>
              <a:t>and positional location is determined, our list means</a:t>
            </a:r>
            <a:endParaRPr/>
          </a:p>
          <a:p>
            <a:pPr indent="0" lvl="0" marL="0" rtl="0" algn="l">
              <a:spcBef>
                <a:spcPts val="0"/>
              </a:spcBef>
              <a:spcAft>
                <a:spcPts val="0"/>
              </a:spcAft>
              <a:buNone/>
            </a:pPr>
            <a:r>
              <a:rPr lang="en"/>
              <a:t>that even for the worst-case scenario in terms of location</a:t>
            </a:r>
            <a:endParaRPr/>
          </a:p>
          <a:p>
            <a:pPr indent="0" lvl="0" marL="0" rtl="0" algn="l">
              <a:spcBef>
                <a:spcPts val="0"/>
              </a:spcBef>
              <a:spcAft>
                <a:spcPts val="0"/>
              </a:spcAft>
              <a:buNone/>
            </a:pPr>
            <a:r>
              <a:rPr lang="en"/>
              <a:t>resolution we can exclude a large number of candidates</a:t>
            </a:r>
            <a:endParaRPr/>
          </a:p>
          <a:p>
            <a:pPr indent="0" lvl="0" marL="0" rtl="0" algn="l">
              <a:spcBef>
                <a:spcPts val="0"/>
              </a:spcBef>
              <a:spcAft>
                <a:spcPts val="0"/>
              </a:spcAft>
              <a:buNone/>
            </a:pPr>
            <a:r>
              <a:rPr lang="en"/>
              <a:t>and focus on those most likely to be the progenitor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153e450575_0_1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153e450575_0_1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Two main methods for determine angular pointing information with neutrino data</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Using anisotropic interaction and 2. traingulation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SNEWS and our these figures utilize triangulation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SNO+, SK, IceCube, and JUNO</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16464ac03e_262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16464ac03e_262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will have profound consequences on not only our understanding of how stars explode but also the nature of early universe cosmic dust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Figure 2. Bolometric corrections (BCs) for each of the stars in each cluster. The panels show the BCs in V, R, I and K bands (top-left, top-right, bottom-left and bottom-right, respectively). The grey dashed lines show the BCs adopted by S09 and S15 in each band. The dotted line with ‘+’ symbols shows the BCs measured by Elias et al. (1985), which only go as far as M4.</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1e9085605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1e9085605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15e066cd6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15e066cd6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Teff scales to a degree incomplete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Be careful about teff derived from SEDs vs NIR as can be 150K coolor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153e450575_0_9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153e450575_0_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900">
                <a:solidFill>
                  <a:schemeClr val="dk1"/>
                </a:solidFill>
                <a:latin typeface="Times"/>
                <a:ea typeface="Times"/>
                <a:cs typeface="Times"/>
                <a:sym typeface="Times"/>
              </a:rPr>
              <a:t>Direct information about the supernova "engine" is from </a:t>
            </a:r>
            <a:endParaRPr sz="1900">
              <a:solidFill>
                <a:schemeClr val="dk1"/>
              </a:solidFill>
              <a:latin typeface="Times"/>
              <a:ea typeface="Times"/>
              <a:cs typeface="Times"/>
              <a:sym typeface="Times"/>
            </a:endParaRPr>
          </a:p>
          <a:p>
            <a:pPr indent="-349250" lvl="0" marL="457200" rtl="0" algn="l">
              <a:spcBef>
                <a:spcPts val="0"/>
              </a:spcBef>
              <a:spcAft>
                <a:spcPts val="0"/>
              </a:spcAft>
              <a:buClr>
                <a:schemeClr val="dk1"/>
              </a:buClr>
              <a:buSzPts val="1900"/>
              <a:buFont typeface="Times"/>
              <a:buChar char="●"/>
            </a:pPr>
            <a:r>
              <a:rPr lang="en" sz="1900">
                <a:solidFill>
                  <a:schemeClr val="dk1"/>
                </a:solidFill>
                <a:latin typeface="Times"/>
                <a:ea typeface="Times"/>
                <a:cs typeface="Times"/>
                <a:sym typeface="Times"/>
              </a:rPr>
              <a:t>Neutrinos emitted by the forming neutron star</a:t>
            </a:r>
            <a:endParaRPr sz="1900">
              <a:solidFill>
                <a:schemeClr val="dk1"/>
              </a:solidFill>
              <a:latin typeface="Times"/>
              <a:ea typeface="Times"/>
              <a:cs typeface="Times"/>
              <a:sym typeface="Times"/>
            </a:endParaRPr>
          </a:p>
          <a:p>
            <a:pPr indent="-349250" lvl="0" marL="457200" rtl="0" algn="l">
              <a:spcBef>
                <a:spcPts val="0"/>
              </a:spcBef>
              <a:spcAft>
                <a:spcPts val="0"/>
              </a:spcAft>
              <a:buClr>
                <a:schemeClr val="dk1"/>
              </a:buClr>
              <a:buSzPts val="1900"/>
              <a:buFont typeface="Times"/>
              <a:buChar char="●"/>
            </a:pPr>
            <a:r>
              <a:rPr lang="en" sz="1900">
                <a:solidFill>
                  <a:schemeClr val="dk1"/>
                </a:solidFill>
                <a:latin typeface="Times"/>
                <a:ea typeface="Times"/>
                <a:cs typeface="Times"/>
                <a:sym typeface="Times"/>
              </a:rPr>
              <a:t>gravitational waves which are emitted when the collapse does not proceed perfectly symmetrically because of rotation, violent turbulent mass motions, and anisotropic neutrino emission.</a:t>
            </a:r>
            <a:endParaRPr sz="1900">
              <a:solidFill>
                <a:schemeClr val="dk1"/>
              </a:solidFill>
              <a:latin typeface="Times"/>
              <a:ea typeface="Times"/>
              <a:cs typeface="Times"/>
              <a:sym typeface="Times"/>
            </a:endParaRPr>
          </a:p>
          <a:p>
            <a:pPr indent="0" lvl="0" marL="0" rtl="0" algn="l">
              <a:lnSpc>
                <a:spcPct val="140000"/>
              </a:lnSpc>
              <a:spcBef>
                <a:spcPts val="0"/>
              </a:spcBef>
              <a:spcAft>
                <a:spcPts val="0"/>
              </a:spcAft>
              <a:buClr>
                <a:schemeClr val="dk1"/>
              </a:buClr>
              <a:buSzPts val="1100"/>
              <a:buFont typeface="Arial"/>
              <a:buNone/>
            </a:pPr>
            <a:r>
              <a:t/>
            </a:r>
            <a:endParaRPr sz="850">
              <a:solidFill>
                <a:schemeClr val="dk1"/>
              </a:solidFill>
              <a:highlight>
                <a:schemeClr val="lt1"/>
              </a:highlight>
            </a:endParaRPr>
          </a:p>
          <a:p>
            <a:pPr indent="0" lvl="0" marL="0" rtl="0" algn="l">
              <a:lnSpc>
                <a:spcPct val="140000"/>
              </a:lnSpc>
              <a:spcBef>
                <a:spcPts val="1100"/>
              </a:spcBef>
              <a:spcAft>
                <a:spcPts val="0"/>
              </a:spcAft>
              <a:buClr>
                <a:schemeClr val="dk1"/>
              </a:buClr>
              <a:buSzPts val="1100"/>
              <a:buFont typeface="Arial"/>
              <a:buNone/>
            </a:pPr>
            <a:r>
              <a:rPr lang="en" sz="850">
                <a:solidFill>
                  <a:schemeClr val="dk1"/>
                </a:solidFill>
                <a:highlight>
                  <a:schemeClr val="lt1"/>
                </a:highlight>
              </a:rPr>
              <a:t> Hence, astro-physicists have a strong interest to understand which stars do explode as supernovae, which physical processes cause the explosion, and which are the observable consequences of these cataclysmic events.</a:t>
            </a:r>
            <a:endParaRPr sz="850">
              <a:solidFill>
                <a:schemeClr val="dk1"/>
              </a:solidFill>
              <a:highlight>
                <a:schemeClr val="lt1"/>
              </a:highlight>
            </a:endParaRPr>
          </a:p>
          <a:p>
            <a:pPr indent="0" lvl="0" marL="0" rtl="0" algn="l">
              <a:lnSpc>
                <a:spcPct val="140000"/>
              </a:lnSpc>
              <a:spcBef>
                <a:spcPts val="1100"/>
              </a:spcBef>
              <a:spcAft>
                <a:spcPts val="0"/>
              </a:spcAft>
              <a:buClr>
                <a:schemeClr val="dk1"/>
              </a:buClr>
              <a:buSzPts val="1100"/>
              <a:buFont typeface="Arial"/>
              <a:buNone/>
            </a:pPr>
            <a:r>
              <a:rPr lang="en" sz="850">
                <a:solidFill>
                  <a:schemeClr val="dk1"/>
                </a:solidFill>
                <a:highlight>
                  <a:schemeClr val="lt1"/>
                </a:highlight>
              </a:rPr>
              <a:t> The blues represent data from the Chandra Observatory, the turquoise is from NASA's Imaging X-ray Polarimetry Explorer (called IXPE), and the gold is courtesy of the Hubble Telescope.</a:t>
            </a:r>
            <a:endParaRPr b="1" sz="1050">
              <a:solidFill>
                <a:schemeClr val="dk1"/>
              </a:solidFill>
              <a:highlight>
                <a:schemeClr val="lt1"/>
              </a:highlight>
            </a:endParaRPr>
          </a:p>
          <a:p>
            <a:pPr indent="0" lvl="0" marL="0" rtl="0" algn="l">
              <a:lnSpc>
                <a:spcPct val="140000"/>
              </a:lnSpc>
              <a:spcBef>
                <a:spcPts val="1100"/>
              </a:spcBef>
              <a:spcAft>
                <a:spcPts val="0"/>
              </a:spcAft>
              <a:buClr>
                <a:schemeClr val="dk1"/>
              </a:buClr>
              <a:buSzPts val="1100"/>
              <a:buFont typeface="Arial"/>
              <a:buNone/>
            </a:pPr>
            <a:r>
              <a:rPr b="1" lang="en" sz="1050">
                <a:solidFill>
                  <a:schemeClr val="dk1"/>
                </a:solidFill>
                <a:highlight>
                  <a:schemeClr val="lt1"/>
                </a:highlight>
              </a:rPr>
              <a:t>When a massive star collapsed in the Cassiopeia constellation, it generated a supernova explosion with some of the fastest shockwaves in the Milky Way. These speedy shock waves are one of the reasons the Cassiopeia A (Cas A) supernova remnant was chosen to be our </a:t>
            </a:r>
            <a:r>
              <a:rPr b="1" lang="en" sz="1050">
                <a:solidFill>
                  <a:srgbClr val="317AB9"/>
                </a:solidFill>
                <a:highlight>
                  <a:schemeClr val="lt1"/>
                </a:highlight>
                <a:uFill>
                  <a:noFill/>
                </a:uFill>
                <a:hlinkClick r:id="rId2">
                  <a:extLst>
                    <a:ext uri="{A12FA001-AC4F-418D-AE19-62706E023703}">
                      <ahyp:hlinkClr val="tx"/>
                    </a:ext>
                  </a:extLst>
                </a:hlinkClick>
              </a:rPr>
              <a:t>Imaging X-ray Polarimetry Explorer’s</a:t>
            </a:r>
            <a:r>
              <a:rPr b="1" lang="en" sz="1050">
                <a:solidFill>
                  <a:schemeClr val="dk1"/>
                </a:solidFill>
                <a:highlight>
                  <a:schemeClr val="lt1"/>
                </a:highlight>
              </a:rPr>
              <a:t> (IXPE) first observed object.</a:t>
            </a:r>
            <a:endParaRPr b="1" sz="1050">
              <a:solidFill>
                <a:schemeClr val="dk1"/>
              </a:solidFill>
              <a:highlight>
                <a:schemeClr val="lt1"/>
              </a:highlight>
            </a:endParaRPr>
          </a:p>
          <a:p>
            <a:pPr indent="0" lvl="0" marL="0" rtl="0" algn="l">
              <a:lnSpc>
                <a:spcPct val="140000"/>
              </a:lnSpc>
              <a:spcBef>
                <a:spcPts val="1100"/>
              </a:spcBef>
              <a:spcAft>
                <a:spcPts val="0"/>
              </a:spcAft>
              <a:buClr>
                <a:schemeClr val="dk1"/>
              </a:buClr>
              <a:buSzPts val="1100"/>
              <a:buFont typeface="Arial"/>
              <a:buNone/>
            </a:pPr>
            <a:r>
              <a:rPr b="1" lang="en" sz="1050">
                <a:solidFill>
                  <a:schemeClr val="dk1"/>
                </a:solidFill>
                <a:highlight>
                  <a:schemeClr val="lt1"/>
                </a:highlight>
              </a:rPr>
              <a:t>This composite image, made of data from IXPE (X-ray) , the Chandra Observatory (x-rays), and the Hubble Telescope (ultraviolet, visible, and near-infrared regions), shows Cas A</a:t>
            </a:r>
            <a:endParaRPr b="1" sz="1050">
              <a:solidFill>
                <a:schemeClr val="dk1"/>
              </a:solidFill>
              <a:highlight>
                <a:schemeClr val="lt1"/>
              </a:highlight>
            </a:endParaRPr>
          </a:p>
          <a:p>
            <a:pPr indent="0" lvl="0" marL="0" rtl="0" algn="l">
              <a:spcBef>
                <a:spcPts val="1100"/>
              </a:spcBef>
              <a:spcAft>
                <a:spcPts val="0"/>
              </a:spcAft>
              <a:buClr>
                <a:schemeClr val="dk1"/>
              </a:buClr>
              <a:buSzPts val="1100"/>
              <a:buFont typeface="Arial"/>
              <a:buNone/>
            </a:pPr>
            <a:r>
              <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350">
                <a:solidFill>
                  <a:srgbClr val="222222"/>
                </a:solidFill>
                <a:highlight>
                  <a:schemeClr val="lt1"/>
                </a:highlight>
                <a:latin typeface="Times New Roman"/>
                <a:ea typeface="Times New Roman"/>
                <a:cs typeface="Times New Roman"/>
                <a:sym typeface="Times New Roman"/>
              </a:rPr>
              <a:t>thermonuclear supernovae—exploding white dwarf stars resulting from the stellar evolution of low-mass stars in close binary systems</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350">
                <a:solidFill>
                  <a:srgbClr val="222222"/>
                </a:solidFill>
                <a:highlight>
                  <a:schemeClr val="lt1"/>
                </a:highlight>
                <a:latin typeface="Times New Roman"/>
                <a:ea typeface="Times New Roman"/>
                <a:cs typeface="Times New Roman"/>
                <a:sym typeface="Times New Roman"/>
              </a:rPr>
              <a:t>The burst of neutrino from supernovae actually start a few hours to days before collapse and provide a warning system </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350">
                <a:solidFill>
                  <a:srgbClr val="222222"/>
                </a:solidFill>
                <a:highlight>
                  <a:schemeClr val="lt1"/>
                </a:highlight>
                <a:latin typeface="Times New Roman"/>
                <a:ea typeface="Times New Roman"/>
                <a:cs typeface="Times New Roman"/>
                <a:sym typeface="Times New Roman"/>
              </a:rPr>
              <a:t>Hours to days </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350">
                <a:solidFill>
                  <a:srgbClr val="222222"/>
                </a:solidFill>
                <a:highlight>
                  <a:schemeClr val="lt1"/>
                </a:highlight>
                <a:latin typeface="Times New Roman"/>
                <a:ea typeface="Times New Roman"/>
                <a:cs typeface="Times New Roman"/>
                <a:sym typeface="Times New Roman"/>
              </a:rPr>
              <a:t>Neutronization burst - hours to days</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350">
                <a:solidFill>
                  <a:srgbClr val="222222"/>
                </a:solidFill>
                <a:highlight>
                  <a:schemeClr val="lt1"/>
                </a:highlight>
                <a:latin typeface="Times New Roman"/>
                <a:ea typeface="Times New Roman"/>
                <a:cs typeface="Times New Roman"/>
                <a:sym typeface="Times New Roman"/>
              </a:rPr>
              <a:t>neutronization neutrino burst with a peak luminosity ∼ 4×1053 erg·s −1 , which emerges during the first ∼ 25 ms after the core bounce as a result of sudden breakout of a flood of neutrinos freshly produced in shock-heated matter (and some νe produced previously that have diffused to the neutrinosphere) when the bounce shock penetrates the neutrinosphere and reaches the neutrinotransparent regime at sufficiently low densities. This shock-breakout burst mainly comprises νe from electron captures on free protons in the shock-heated matter. </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15e066cd60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315e066cd60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15e066cd60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315e066cd60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150f9b9262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3150f9b9262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https://boyce-astro.org/hr-diagram-overview/</a:t>
            </a:r>
            <a:endParaRPr/>
          </a:p>
          <a:p>
            <a:pPr indent="0" lvl="0" marL="0" rtl="0" algn="l">
              <a:spcBef>
                <a:spcPts val="0"/>
              </a:spcBef>
              <a:spcAft>
                <a:spcPts val="0"/>
              </a:spcAft>
              <a:buNone/>
            </a:pPr>
            <a:r>
              <a:rPr lang="en" u="sng">
                <a:solidFill>
                  <a:schemeClr val="hlink"/>
                </a:solidFill>
                <a:hlinkClick r:id="rId3"/>
              </a:rPr>
              <a:t>https://boyce-astro.org/stellar-death-high-mass-stars/</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150f9b9262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150f9b9262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https://boyce-astro.org/hr-diagram-overview/</a:t>
            </a:r>
            <a:endParaRPr/>
          </a:p>
          <a:p>
            <a:pPr indent="0" lvl="0" marL="0" rtl="0" algn="l">
              <a:spcBef>
                <a:spcPts val="0"/>
              </a:spcBef>
              <a:spcAft>
                <a:spcPts val="0"/>
              </a:spcAft>
              <a:buNone/>
            </a:pPr>
            <a:r>
              <a:rPr lang="en" u="sng">
                <a:solidFill>
                  <a:schemeClr val="hlink"/>
                </a:solidFill>
                <a:hlinkClick r:id="rId3"/>
              </a:rPr>
              <a:t>https://boyce-astro.org/stellar-death-high-mass-stars/</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153e450575_0_10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3153e450575_0_1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Wave heating from proto-neutron star convection and the core-collapse supernova explosion mechanism</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https://arxiv.org/pdf/1910.07599.pdf</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GWs production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Convection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Neutrino-driven convection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Asymmetric flows inside/outside the PNS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Instabilities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Gravity waves are excited by turbulent convection (green hatched regions) in the PNS and propagate outward (pink regions). At evanescent zones (grey region), the waves either reflect back towards the PNS, or they tunnel through the evanescent region to generate outgoing acoustic waves. These waves propagate outwards until they are damped or they encounter the shock, beyond which they cannot propagate. Both wave pressure on the shock and dissipation of wave energy in the gain region may aid shock revival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3153e450575_0_10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3153e450575_0_1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222222"/>
                </a:solidFill>
                <a:highlight>
                  <a:schemeClr val="lt1"/>
                </a:highlight>
                <a:latin typeface="Roboto"/>
                <a:ea typeface="Roboto"/>
                <a:cs typeface="Roboto"/>
                <a:sym typeface="Roboto"/>
              </a:rPr>
              <a:t>Woosley, S., Janka, T. The physics of core-collapse supernovae. </a:t>
            </a:r>
            <a:r>
              <a:rPr i="1" lang="en" sz="1200">
                <a:solidFill>
                  <a:srgbClr val="222222"/>
                </a:solidFill>
                <a:highlight>
                  <a:schemeClr val="lt1"/>
                </a:highlight>
                <a:latin typeface="Roboto"/>
                <a:ea typeface="Roboto"/>
                <a:cs typeface="Roboto"/>
                <a:sym typeface="Roboto"/>
              </a:rPr>
              <a:t>Nature Phys</a:t>
            </a:r>
            <a:r>
              <a:rPr lang="en" sz="1200">
                <a:solidFill>
                  <a:srgbClr val="222222"/>
                </a:solidFill>
                <a:highlight>
                  <a:schemeClr val="lt1"/>
                </a:highlight>
                <a:latin typeface="Roboto"/>
                <a:ea typeface="Roboto"/>
                <a:cs typeface="Roboto"/>
                <a:sym typeface="Roboto"/>
              </a:rPr>
              <a:t> 1, 147–154 (2005). https://doi.org/10.1038/nphys172</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https://www.mpi-hd.mpg.de/manitop/Neutrino/sheets/Lecture7_SS21.pdf</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do we know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neutrino and gravitational wave signals which probe the stellar interior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do we know this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Hard stuff</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Neutrios and their importance here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Properties of nuclear burning stages in a 15 M⊙ star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153e450575_0_1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3153e450575_0_1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GET VISUAL OF THE SN TO SHOW HOW PHOTONS ONLY COME OUT OF THE DUST SURROUNDING AS IT DECAYS AND INTERACTS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Observing dust formation in the next Galactic SN offers us a unique chance to examine the formation and evolution of SNe as dust producer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Electromagnetic signals reveal the supernova ejecta and the surrounding environment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density of the circumstellar matter is proportional to the mass-loss rate, inversely proportional to the wind velocity, and inversely proportional to the square of the distance from the star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interaction between the supernova photons and the circumstellar matter is called a radiative interaction. These interactions can have observable consequences in various parts of the electromagnetic spectrum.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Observing dust formation in the next Galactic SN offers us a unique chance to examine the formation and evolution of SNe as dust producer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IR observations provide information on the nature and spatial distribution of the dust grains.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observation of the radio and X-ray emission combined with modeling of the interaction provides valuable information on the mass-loss rate of the progenitor star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widths of the circumstellar lines provide information on the wind velocity of the progenitor, and analysis of the line strengths provides information on the relative abundances of the elements in the wind. The ionization state of the circumstellar matter also provides information on the amount of ionizing radiation that was emitted by the explosion, something that is not observable directly.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153e450575_0_1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3153e450575_0_1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153e450575_0_17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3153e450575_0_1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Observations using the Atacama Large Millimeter/submillimeter Array (ALMA) have revealed an unexpected spiral structure in the material around the old star R Sculptoris. This feature has never been seen before and is probably caused by a hidden companion star orbiting the star. This slice through the new ALMA data reveals the shell around the star, which shows up as the outer circular ring, as well as a very clear spiral structure in the inner material.</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Credit:</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ALMA (ESO/NAOJ/NRAO)/M. Maercker et al.</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3153e450575_0_1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3153e450575_0_1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5" marL="2743200" rtl="0" algn="l">
              <a:lnSpc>
                <a:spcPct val="115000"/>
              </a:lnSpc>
              <a:spcBef>
                <a:spcPts val="0"/>
              </a:spcBef>
              <a:spcAft>
                <a:spcPts val="0"/>
              </a:spcAft>
              <a:buClr>
                <a:schemeClr val="dk1"/>
              </a:buClr>
              <a:buSzPts val="1100"/>
              <a:buChar char="■"/>
            </a:pPr>
            <a:r>
              <a:rPr lang="en">
                <a:solidFill>
                  <a:schemeClr val="dk1"/>
                </a:solidFill>
              </a:rPr>
              <a:t>Huge cut used to cut out lower mass stars as well as AGBs (it does mean that we biase are sample to stars that are on the higher mass than ~9 solar mass, even though there are chances for lower mass RSGs however we do not have stellar tracks with enough certainty to use as lower limits and most of these stars are lost to contamination from the more prevalent types of lower mass stars.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We sourced a collection from the literature of galactic AGBs catalogs that include calculations of both T</a:t>
            </a:r>
            <a:r>
              <a:rPr baseline="-25000" lang="en">
                <a:solidFill>
                  <a:schemeClr val="dk1"/>
                </a:solidFill>
              </a:rPr>
              <a:t>eff</a:t>
            </a:r>
            <a:r>
              <a:rPr lang="en">
                <a:solidFill>
                  <a:schemeClr val="dk1"/>
                </a:solidFill>
              </a:rPr>
              <a:t> and luminosity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 order to quantify the number of AGBs in each region defined roughly by massives star evolutionary tracks.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 order to include extreme cases of AGBs, we include a list of C-rich and O-rich AGBS which include supplements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from Magellanic Clouds. A similar collection is produced for the figure on the right of galactic RSGs which was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designed to cover the range of expected luminosity masses between 9 to 25 solar masses.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produce white dwarfs and planetary nebulae following the end of hydrogen and helium fusion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Their higher initial masses, shorter main-sequence lifetimes, and luminosity and temperature evolution prior to the start of their red phase are all markedly different from the evolution of low-mass stars, which spend billions of years fusing hydrogen before progressing through the red giant branch, horizontal branch, and asymptotic giant branch (AGB) after leaving the main sequence, experiencing multiple dredge-up events during this latter phase that bring fusion products to the star’s surface. Their subsequent evolution is also drastically different: RSGs, like other massive stars, will proceed through later stages of core fusion (C fusion and beyond) before undergoing core collapse, while the vast majority of red giants and AGB stars produce white dwarfs and planetary nebulae following the end of hydrogen and helium fusion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With their lower initial masses (≲8M⊙), red giants and AGB stars have much longer main core H fusion lifetimes and can attribute their position as luminous red stars on the HRD to very different interior physics. While RSGs climb vertically during core He fusion as a consequence of the μ-effec</a:t>
            </a:r>
            <a:r>
              <a:rPr b="1" lang="en">
                <a:solidFill>
                  <a:schemeClr val="dk1"/>
                </a:solidFill>
              </a:rPr>
              <a:t>t, the vertical evolution of giants along their parallel red branches is driven by the combination of shell fusion and a degenerate He (red giants) or CO (AGB stars) core. </a:t>
            </a:r>
            <a:r>
              <a:rPr lang="en">
                <a:solidFill>
                  <a:schemeClr val="dk1"/>
                </a:solidFill>
              </a:rPr>
              <a:t>As shell fusion progresses, mass is deposited onto the degenerate core, causing it to shrink and producing an expanding radius via the mirror effect, which manifests as an increase in L rather than a decrease inTeff (as seen in the pos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So one for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Equations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AGB contaimtaion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HR diagram, and our HR diagram as comparisons as well as our Gaia cuts </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HR diagram (8.2)</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rPr>
              <a:t>What are all the arises</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rPr>
              <a:t>Point out RSGs how they are cooler and redder and how move negative Mbol means brighter </a:t>
            </a:r>
            <a:endParaRPr>
              <a:solidFill>
                <a:schemeClr val="dk1"/>
              </a:solidFill>
            </a:endParaRPr>
          </a:p>
          <a:p>
            <a:pPr indent="-298450" lvl="5" marL="2743200" rtl="0" algn="l">
              <a:lnSpc>
                <a:spcPct val="115000"/>
              </a:lnSpc>
              <a:spcBef>
                <a:spcPts val="0"/>
              </a:spcBef>
              <a:spcAft>
                <a:spcPts val="0"/>
              </a:spcAft>
              <a:buClr>
                <a:schemeClr val="dk1"/>
              </a:buClr>
              <a:buSzPts val="1100"/>
              <a:buChar char="■"/>
            </a:pPr>
            <a:r>
              <a:rPr lang="en">
                <a:solidFill>
                  <a:schemeClr val="dk1"/>
                </a:solidFill>
              </a:rPr>
              <a:t>Huge cut used to cut out lower mass stars as well as AGBs (it does mean that we biase are sample to stars that are on the higher mass than ~9 solar mass, even though there are chances for lower mass RSGs however we do not have stellar tracks with enough certainty to use as lower limits and most of these stars are lost to contamination from the more prevalent types of lower mass stars. </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rPr>
              <a:t>What has happened to the massive stars as it transitions of the main sequence </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b="1" lang="en">
                <a:solidFill>
                  <a:schemeClr val="dk1"/>
                </a:solidFill>
              </a:rPr>
              <a:t>How do we use this in our determination of RSGs, what important characteristics of RSGs do we think about when making these cuts </a:t>
            </a:r>
            <a:endParaRPr b="1">
              <a:solidFill>
                <a:schemeClr val="dk1"/>
              </a:solidFill>
            </a:endParaRPr>
          </a:p>
          <a:p>
            <a:pPr indent="-298450" lvl="4" marL="2286000" rtl="0" algn="l">
              <a:lnSpc>
                <a:spcPct val="115000"/>
              </a:lnSpc>
              <a:spcBef>
                <a:spcPts val="0"/>
              </a:spcBef>
              <a:spcAft>
                <a:spcPts val="0"/>
              </a:spcAft>
              <a:buClr>
                <a:schemeClr val="dk1"/>
              </a:buClr>
              <a:buSzPts val="1100"/>
              <a:buChar char="○"/>
            </a:pPr>
            <a:r>
              <a:rPr b="1" lang="en">
                <a:solidFill>
                  <a:schemeClr val="dk1"/>
                </a:solidFill>
              </a:rPr>
              <a:t>This conservative lower cut for mbol as done throughout many papers does mean that the completeness is limited( which is why we include stars whose error bars place it into are groups) since lower mass stars (the most numerous members of the population) are filtered out but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15e066cd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15e066cd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16464ac03e_8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316464ac03e_8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316464ac03e_83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316464ac03e_8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3150f9b9262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3150f9b9262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IRC +10420 and its circumstellar material</a:t>
            </a:r>
            <a:endParaRPr>
              <a:solidFill>
                <a:schemeClr val="dk1"/>
              </a:solidFill>
            </a:endParaRPr>
          </a:p>
          <a:p>
            <a:pPr indent="0" lvl="0" marL="0" rtl="0" algn="l">
              <a:spcBef>
                <a:spcPts val="1200"/>
              </a:spcBef>
              <a:spcAft>
                <a:spcPts val="0"/>
              </a:spcAft>
              <a:buNone/>
            </a:pPr>
            <a:r>
              <a:rPr lang="en">
                <a:solidFill>
                  <a:schemeClr val="dk1"/>
                </a:solidFill>
              </a:rPr>
              <a:t>Roberta M Humphreys -</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http://iopscience.iop.org/article/10.1088/1742-6596/728/2/022007</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Yellow void : </a:t>
            </a:r>
            <a:r>
              <a:rPr lang="en" u="sng">
                <a:solidFill>
                  <a:schemeClr val="hlink"/>
                </a:solidFill>
                <a:hlinkClick r:id="rId4"/>
              </a:rPr>
              <a:t>https://doi.org/10.3390/galaxies7040092</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3153e450575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3153e450575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317deeb1123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317deeb1123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317deeb1123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317deeb1123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317deeb1123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317deeb1123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317deeb1123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317deeb1123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315e066cd60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315e066cd60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315e066cd60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315e066cd60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153e450575_0_9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153e450575_0_9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315e066cd60_1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315e066cd60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315e066cd60_1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315e066cd60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Cumulative luminosity distributions for Type II progenitors with standard errors (top panel) and additional systematic uncertainty of 0.2 dex added to I-band observations (bottom panel). In each case, the symbols represent the following; filled circles - multi-waveband, open squares - F555W, open diamonds - F814W, open crosses - K-band. We also show the luminosity measurements from Smartt et al. (2009) in via the green symbols. One might expect that the older estimates from Smartt et al. (green) should all be fainter by 0.36dex as compared to the revised estimates (blue). While the newer estimates are corrected by this factor, they also have updated photometry, distance, and extinction estimates as detailed in DB18, so they are not all offset by the same amount. Finally, we show the luminosities that would have been estimated for SN 2017eaw, SN 2023ixf, and SN 2024ggi if only I-band photometry were available using the BCs for both an M0 and an M5 RSG via the red diamonds.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315e066cd60_1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315e066cd60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315e066cd60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315e066cd60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31602e25146_84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31602e25146_84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Teff scales to a degree incomplete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Be careful about teff derived from SEDs vs NIR as can be 150K coolor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315e066cd60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315e066cd60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3153e450575_0_9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3153e450575_0_9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3153e450575_0_9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3153e450575_0_9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315e066cd60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315e066cd60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Figure 2. Bolometric corrections (BCs) for each of the stars in each cluster. The panels show the BCs in V, R, I and K bands (top-left, top-right, bottom-left and bottom-right, respectively). The grey dashed lines show the BCs adopted by S09 and S15 in each band. The dotted line with ‘+’ symbols shows the BCs measured by Elias et al. (1985), which only go as far as M4.</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3153e450575_0_9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3153e450575_0_9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153e450575_0_1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153e450575_0_1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 full, multi-messenger, multi-wavelength characterization of this rare event would revolutionize our understanding of stellar astrophysics, nuclear physics, and beyond by directly linking neutrino and gravitational wave signals which probe the stellar interior to the electromagnetic signals that reveal the supernova ejecta and the surrounding environment. Such a data-set will enable the most complete test yet of our knowledge regarding the mechanism that drives core collapse and our models of core-collapse supernova (CCSN) explosions.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316464ac03e_262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316464ac03e_262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Figure 2. Bolometric corrections (BCs) for each of the stars in each cluster. The panels show the BCs in V, R, I and K bands (top-left, top-right, bottom-left and bottom-right, respectively). The grey dashed lines show the BCs adopted by S09 and S15 in each band. The dotted line with ‘+’ symbols shows the BCs measured by Elias et al. (1985), which only go as far as M4.</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3153e450575_0_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3153e450575_0_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317deeb1123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317deeb112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40000"/>
              </a:lnSpc>
              <a:spcBef>
                <a:spcPts val="0"/>
              </a:spcBef>
              <a:spcAft>
                <a:spcPts val="0"/>
              </a:spcAft>
              <a:buClr>
                <a:schemeClr val="dk1"/>
              </a:buClr>
              <a:buSzPts val="1100"/>
              <a:buFont typeface="Arial"/>
              <a:buNone/>
            </a:pPr>
            <a:r>
              <a:rPr lang="en" sz="850">
                <a:solidFill>
                  <a:schemeClr val="dk1"/>
                </a:solidFill>
                <a:highlight>
                  <a:schemeClr val="lt1"/>
                </a:highlight>
              </a:rPr>
              <a:t> The blues represent data from the Chandra Observatory, the turquoise is from NASA's Imaging X-ray Polarimetry Explorer (called IXPE), and the gold is courtesy of the Hubble Telescope.</a:t>
            </a:r>
            <a:endParaRPr b="1" sz="1050">
              <a:solidFill>
                <a:schemeClr val="dk1"/>
              </a:solidFill>
              <a:highlight>
                <a:schemeClr val="lt1"/>
              </a:highlight>
            </a:endParaRPr>
          </a:p>
          <a:p>
            <a:pPr indent="0" lvl="0" marL="0" rtl="0" algn="l">
              <a:lnSpc>
                <a:spcPct val="140000"/>
              </a:lnSpc>
              <a:spcBef>
                <a:spcPts val="1100"/>
              </a:spcBef>
              <a:spcAft>
                <a:spcPts val="0"/>
              </a:spcAft>
              <a:buClr>
                <a:schemeClr val="dk1"/>
              </a:buClr>
              <a:buSzPts val="1100"/>
              <a:buFont typeface="Arial"/>
              <a:buNone/>
            </a:pPr>
            <a:r>
              <a:rPr b="1" lang="en" sz="1050">
                <a:solidFill>
                  <a:schemeClr val="dk1"/>
                </a:solidFill>
                <a:highlight>
                  <a:schemeClr val="lt1"/>
                </a:highlight>
              </a:rPr>
              <a:t>When a massive star collapsed in the Cassiopeia constellation, it generated a supernova explosion with some of the fastest shockwaves in the Milky Way. These speedy shock waves are one of the reasons the Cassiopeia A (Cas A) supernova remnant was chosen to be our </a:t>
            </a:r>
            <a:r>
              <a:rPr b="1" lang="en" sz="1050">
                <a:solidFill>
                  <a:srgbClr val="317AB9"/>
                </a:solidFill>
                <a:highlight>
                  <a:schemeClr val="lt1"/>
                </a:highlight>
                <a:uFill>
                  <a:noFill/>
                </a:uFill>
                <a:hlinkClick r:id="rId2">
                  <a:extLst>
                    <a:ext uri="{A12FA001-AC4F-418D-AE19-62706E023703}">
                      <ahyp:hlinkClr val="tx"/>
                    </a:ext>
                  </a:extLst>
                </a:hlinkClick>
              </a:rPr>
              <a:t>Imaging X-ray Polarimetry Explorer’s</a:t>
            </a:r>
            <a:r>
              <a:rPr b="1" lang="en" sz="1050">
                <a:solidFill>
                  <a:schemeClr val="dk1"/>
                </a:solidFill>
                <a:highlight>
                  <a:schemeClr val="lt1"/>
                </a:highlight>
              </a:rPr>
              <a:t> (IXPE) first observed object.</a:t>
            </a:r>
            <a:endParaRPr b="1" sz="1050">
              <a:solidFill>
                <a:schemeClr val="dk1"/>
              </a:solidFill>
              <a:highlight>
                <a:schemeClr val="lt1"/>
              </a:highlight>
            </a:endParaRPr>
          </a:p>
          <a:p>
            <a:pPr indent="0" lvl="0" marL="0" rtl="0" algn="l">
              <a:lnSpc>
                <a:spcPct val="140000"/>
              </a:lnSpc>
              <a:spcBef>
                <a:spcPts val="1100"/>
              </a:spcBef>
              <a:spcAft>
                <a:spcPts val="0"/>
              </a:spcAft>
              <a:buClr>
                <a:schemeClr val="dk1"/>
              </a:buClr>
              <a:buSzPts val="1100"/>
              <a:buFont typeface="Arial"/>
              <a:buNone/>
            </a:pPr>
            <a:r>
              <a:rPr b="1" lang="en" sz="1050">
                <a:solidFill>
                  <a:schemeClr val="dk1"/>
                </a:solidFill>
                <a:highlight>
                  <a:schemeClr val="lt1"/>
                </a:highlight>
              </a:rPr>
              <a:t>This composite image, made of data from IXPE (X-ray) , the Chandra Observatory (x-rays), and the Hubble Telescope (ultraviolet, visible, and near-infrared regions), shows Cas A</a:t>
            </a:r>
            <a:endParaRPr b="1" sz="1050">
              <a:solidFill>
                <a:schemeClr val="dk1"/>
              </a:solidFill>
              <a:highlight>
                <a:schemeClr val="lt1"/>
              </a:highlight>
            </a:endParaRPr>
          </a:p>
          <a:p>
            <a:pPr indent="0" lvl="0" marL="0" rtl="0" algn="l">
              <a:spcBef>
                <a:spcPts val="1100"/>
              </a:spcBef>
              <a:spcAft>
                <a:spcPts val="0"/>
              </a:spcAft>
              <a:buClr>
                <a:schemeClr val="dk1"/>
              </a:buClr>
              <a:buSzPts val="1100"/>
              <a:buFont typeface="Arial"/>
              <a:buNone/>
            </a:pPr>
            <a:r>
              <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350">
                <a:solidFill>
                  <a:srgbClr val="222222"/>
                </a:solidFill>
                <a:highlight>
                  <a:schemeClr val="lt1"/>
                </a:highlight>
                <a:latin typeface="Times New Roman"/>
                <a:ea typeface="Times New Roman"/>
                <a:cs typeface="Times New Roman"/>
                <a:sym typeface="Times New Roman"/>
              </a:rPr>
              <a:t>thermonuclear supernovae—exploding white dwarf stars resulting from the stellar evolution of low-mass stars in close binary systems</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350">
                <a:solidFill>
                  <a:srgbClr val="222222"/>
                </a:solidFill>
                <a:highlight>
                  <a:schemeClr val="lt1"/>
                </a:highlight>
                <a:latin typeface="Times New Roman"/>
                <a:ea typeface="Times New Roman"/>
                <a:cs typeface="Times New Roman"/>
                <a:sym typeface="Times New Roman"/>
              </a:rPr>
              <a:t>The burst of neutrino from supernovae actually start a few hours to days before collapse and provide a warning system </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350">
                <a:solidFill>
                  <a:srgbClr val="222222"/>
                </a:solidFill>
                <a:highlight>
                  <a:schemeClr val="lt1"/>
                </a:highlight>
                <a:latin typeface="Times New Roman"/>
                <a:ea typeface="Times New Roman"/>
                <a:cs typeface="Times New Roman"/>
                <a:sym typeface="Times New Roman"/>
              </a:rPr>
              <a:t>Hours to days </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350">
                <a:solidFill>
                  <a:srgbClr val="222222"/>
                </a:solidFill>
                <a:highlight>
                  <a:schemeClr val="lt1"/>
                </a:highlight>
                <a:latin typeface="Times New Roman"/>
                <a:ea typeface="Times New Roman"/>
                <a:cs typeface="Times New Roman"/>
                <a:sym typeface="Times New Roman"/>
              </a:rPr>
              <a:t>Neutronization burst - hours to days</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350">
                <a:solidFill>
                  <a:srgbClr val="222222"/>
                </a:solidFill>
                <a:highlight>
                  <a:schemeClr val="lt1"/>
                </a:highlight>
                <a:latin typeface="Times New Roman"/>
                <a:ea typeface="Times New Roman"/>
                <a:cs typeface="Times New Roman"/>
                <a:sym typeface="Times New Roman"/>
              </a:rPr>
              <a:t>neutronization neutrino burst with a peak luminosity ∼ 4×1053 erg·s −1 , which emerges during the first ∼ 25 ms after the core bounce as a result of sudden breakout of a flood of neutrinos freshly produced in shock-heated matter (and some νe produced previously that have diffused to the neutrinosphere) when the bounce shock penetrates the neutrinosphere and reaches the neutrinotransparent regime at sufficiently low densities. This shock-breakout burst mainly comprises νe from electron captures on free protons in the shock-heated matter. </a:t>
            </a:r>
            <a:endParaRPr sz="1350">
              <a:solidFill>
                <a:srgbClr val="222222"/>
              </a:solidFill>
              <a:highlight>
                <a:schemeClr val="lt1"/>
              </a:highlight>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3150f9b9262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3150f9b926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3150f9b9262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3150f9b926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3150f9b9262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3150f9b926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31602e25146_842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6" name="Google Shape;1096;g31602e25146_842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GW communities - did same for mergers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3153e450575_0_1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3153e450575_0_1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315e066cd60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315e066cd60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315e066cd60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315e066cd60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153e450575_0_10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153e450575_0_1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https://science.nasa.gov/missions/chandra/the-dawn-of-a-new-era-for-supernova-1987a/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https://iopscience.iop.org/article/10.1088/0954-3899/29/11/009/pdf</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energies and arrival times of the neutrino events from SN 1987A detected in the IMB and Kamiokande detectors.</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316464ac03e_262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4" name="Google Shape;1144;g316464ac03e_262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316464ac03e_262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4" name="Google Shape;1154;g316464ac03e_26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316464ac03e_262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316464ac03e_26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gn="l">
              <a:lnSpc>
                <a:spcPct val="115000"/>
              </a:lnSpc>
              <a:spcBef>
                <a:spcPts val="0"/>
              </a:spcBef>
              <a:spcAft>
                <a:spcPts val="0"/>
              </a:spcAft>
              <a:buClr>
                <a:schemeClr val="dk1"/>
              </a:buClr>
              <a:buSzPts val="1100"/>
              <a:buFont typeface="Arial"/>
              <a:buNone/>
            </a:pPr>
            <a:r>
              <a:rPr b="1" lang="en">
                <a:solidFill>
                  <a:schemeClr val="dk1"/>
                </a:solidFill>
              </a:rPr>
              <a:t>Include stars who with the use of errors will make it into one of our regions</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b="1" lang="en">
                <a:solidFill>
                  <a:schemeClr val="dk1"/>
                </a:solidFill>
              </a:rPr>
              <a:t>Calculate stellar radius </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b="1" lang="en">
                <a:solidFill>
                  <a:schemeClr val="dk1"/>
                </a:solidFill>
              </a:rPr>
              <a:t>Note whether these stars have high resolution spectral follow-up</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b="1" lang="en">
                <a:solidFill>
                  <a:schemeClr val="dk1"/>
                </a:solidFill>
              </a:rPr>
              <a:t>Look into possibilities as binaries</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b="1" lang="en">
                <a:solidFill>
                  <a:schemeClr val="dk1"/>
                </a:solidFill>
              </a:rPr>
              <a:t>	Literature, spectra, or others</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b="1" lang="en">
                <a:solidFill>
                  <a:schemeClr val="dk1"/>
                </a:solidFill>
              </a:rPr>
              <a:t>Look to see if a star has shown variability</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b="1" lang="en">
                <a:solidFill>
                  <a:schemeClr val="dk1"/>
                </a:solidFill>
              </a:rPr>
              <a:t>	Photometric or Spectroscopic </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b="1" lang="en">
                <a:solidFill>
                  <a:schemeClr val="dk1"/>
                </a:solidFill>
              </a:rPr>
              <a:t>Is it a member of cluster or 0B association </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b="1" lang="en">
                <a:solidFill>
                  <a:schemeClr val="dk1"/>
                </a:solidFill>
              </a:rPr>
              <a:t>Are there other observations to add which could inform those using the catalog</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b="1" lang="en">
                <a:solidFill>
                  <a:schemeClr val="dk1"/>
                </a:solidFill>
              </a:rPr>
              <a:t>What do we want from this sample and what is the purpose </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b="1" lang="en">
                <a:solidFill>
                  <a:schemeClr val="dk1"/>
                </a:solidFill>
              </a:rPr>
              <a:t>We get radius from teff and luminosity - L=4pi sigma  R^3 T^4</a:t>
            </a:r>
            <a:endParaRPr b="1">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b="1" lang="en">
                <a:solidFill>
                  <a:schemeClr val="dk1"/>
                </a:solidFill>
              </a:rPr>
              <a:t>Direct measurement of radius is challenging, but those done do confirm general agreement with the above </a:t>
            </a:r>
            <a:endParaRPr b="1">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b="1" lang="en">
                <a:solidFill>
                  <a:schemeClr val="dk1"/>
                </a:solidFill>
              </a:rPr>
              <a:t>We calculate surface gravity through equations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	We allow for errors in our sample as they will intrinsically happened</a:t>
            </a:r>
            <a:endParaRPr b="1">
              <a:solidFill>
                <a:schemeClr val="dk1"/>
              </a:solidFill>
            </a:endParaRPr>
          </a:p>
          <a:p>
            <a:pPr indent="-298450" lvl="0" marL="914400" rtl="0" algn="l">
              <a:lnSpc>
                <a:spcPct val="115000"/>
              </a:lnSpc>
              <a:spcBef>
                <a:spcPts val="0"/>
              </a:spcBef>
              <a:spcAft>
                <a:spcPts val="0"/>
              </a:spcAft>
              <a:buClr>
                <a:schemeClr val="dk1"/>
              </a:buClr>
              <a:buSzPts val="1100"/>
              <a:buChar char="●"/>
            </a:pPr>
            <a:r>
              <a:rPr b="1" lang="en">
                <a:solidFill>
                  <a:schemeClr val="dk1"/>
                </a:solidFill>
              </a:rPr>
              <a:t>Either through our calculations or issues with brightness affection observations, or  just lack of correction understanding </a:t>
            </a:r>
            <a:endParaRPr b="1">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We add in flags, and </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b="1" lang="en">
                <a:solidFill>
                  <a:schemeClr val="dk1"/>
                </a:solidFill>
              </a:rPr>
              <a:t>Discussion about follow</a:t>
            </a:r>
            <a:endParaRPr b="1">
              <a:solidFill>
                <a:schemeClr val="dk1"/>
              </a:solidFill>
            </a:endParaRPr>
          </a:p>
          <a:p>
            <a:pPr indent="-298450" lvl="1" marL="1371600" rtl="0" algn="l">
              <a:lnSpc>
                <a:spcPct val="115000"/>
              </a:lnSpc>
              <a:spcBef>
                <a:spcPts val="0"/>
              </a:spcBef>
              <a:spcAft>
                <a:spcPts val="0"/>
              </a:spcAft>
              <a:buClr>
                <a:schemeClr val="dk1"/>
              </a:buClr>
              <a:buSzPts val="1100"/>
              <a:buChar char="○"/>
            </a:pPr>
            <a:r>
              <a:rPr b="1" lang="en">
                <a:solidFill>
                  <a:schemeClr val="dk1"/>
                </a:solidFill>
              </a:rPr>
              <a:t>How often has this star been viewed and do the spectral types determined match?</a:t>
            </a:r>
            <a:endParaRPr b="1">
              <a:solidFill>
                <a:schemeClr val="dk1"/>
              </a:solidFill>
            </a:endParaRPr>
          </a:p>
          <a:p>
            <a:pPr indent="-298450" lvl="2" marL="1828800" rtl="0" algn="l">
              <a:lnSpc>
                <a:spcPct val="115000"/>
              </a:lnSpc>
              <a:spcBef>
                <a:spcPts val="0"/>
              </a:spcBef>
              <a:spcAft>
                <a:spcPts val="0"/>
              </a:spcAft>
              <a:buClr>
                <a:schemeClr val="dk1"/>
              </a:buClr>
              <a:buSzPts val="1100"/>
              <a:buChar char="■"/>
            </a:pPr>
            <a:r>
              <a:rPr b="1" lang="en">
                <a:solidFill>
                  <a:schemeClr val="dk1"/>
                </a:solidFill>
              </a:rPr>
              <a:t>This shows us whether or not an object has confirmation of the determined spectral type (which has various methods for determine with various errors)</a:t>
            </a:r>
            <a:endParaRPr b="1">
              <a:solidFill>
                <a:schemeClr val="dk1"/>
              </a:solidFill>
            </a:endParaRPr>
          </a:p>
          <a:p>
            <a:pPr indent="-298450" lvl="2" marL="1828800" rtl="0" algn="l">
              <a:lnSpc>
                <a:spcPct val="115000"/>
              </a:lnSpc>
              <a:spcBef>
                <a:spcPts val="0"/>
              </a:spcBef>
              <a:spcAft>
                <a:spcPts val="0"/>
              </a:spcAft>
              <a:buClr>
                <a:schemeClr val="dk1"/>
              </a:buClr>
              <a:buSzPts val="1100"/>
              <a:buChar char="■"/>
            </a:pPr>
            <a:r>
              <a:rPr lang="en">
                <a:solidFill>
                  <a:schemeClr val="dk1"/>
                </a:solidFill>
              </a:rPr>
              <a:t>High resolution follow up is logistically impraction for sorting through large samples but it is good to know for those in our list if there has or has not been </a:t>
            </a:r>
            <a:endParaRPr>
              <a:solidFill>
                <a:schemeClr val="dk1"/>
              </a:solidFill>
            </a:endParaRPr>
          </a:p>
          <a:p>
            <a:pPr indent="0" lvl="0" marL="137160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Chances of binaries</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b="1" lang="en">
                <a:solidFill>
                  <a:schemeClr val="dk1"/>
                </a:solidFill>
              </a:rPr>
              <a:t>One there is not a comprehensive list of Milk way binaries (again to my knowledge)</a:t>
            </a:r>
            <a:endParaRPr b="1">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Currently there are no clear examples of RSGs in </a:t>
            </a:r>
            <a:r>
              <a:rPr b="1" lang="en">
                <a:solidFill>
                  <a:schemeClr val="dk1"/>
                </a:solidFill>
              </a:rPr>
              <a:t>true mass transfer binaries, </a:t>
            </a:r>
            <a:r>
              <a:rPr lang="en">
                <a:solidFill>
                  <a:schemeClr val="dk1"/>
                </a:solidFill>
              </a:rPr>
              <a:t>though there are a sample of confirmed companions</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Consequence of observation limitations </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Significant fraction of binaries on the main sequence, with 35 percent of all O stars show some signature of a binary companion, and it is reasonable due to their size and likelihood to  in high stellar forming regions that there would be an increase in this percentage for RSGs.  </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There are two very likely candidates VVcephei and zeta aur </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b="1" lang="en">
                <a:solidFill>
                  <a:schemeClr val="dk1"/>
                </a:solidFill>
              </a:rPr>
              <a:t>We discuss if an object has been determined to have variability,</a:t>
            </a:r>
            <a:endParaRPr b="1">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Images of different types of variability in Red Supergiants  </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Red supergiants are expected to be radial pulators with luminosity dependent pulsational periods </a:t>
            </a:r>
            <a:endParaRPr>
              <a:solidFill>
                <a:schemeClr val="dk1"/>
              </a:solidFill>
            </a:endParaRPr>
          </a:p>
          <a:p>
            <a:pPr indent="-298450" lvl="2" marL="1828800" rtl="0" algn="l">
              <a:lnSpc>
                <a:spcPct val="115000"/>
              </a:lnSpc>
              <a:spcBef>
                <a:spcPts val="0"/>
              </a:spcBef>
              <a:spcAft>
                <a:spcPts val="0"/>
              </a:spcAft>
              <a:buClr>
                <a:schemeClr val="dk1"/>
              </a:buClr>
              <a:buSzPts val="1100"/>
              <a:buChar char="■"/>
            </a:pPr>
            <a:r>
              <a:rPr lang="en">
                <a:solidFill>
                  <a:schemeClr val="dk1"/>
                </a:solidFill>
              </a:rPr>
              <a:t>Convection-driven surface effects</a:t>
            </a:r>
            <a:endParaRPr>
              <a:solidFill>
                <a:schemeClr val="dk1"/>
              </a:solidFill>
            </a:endParaRPr>
          </a:p>
          <a:p>
            <a:pPr indent="-298450" lvl="3" marL="2286000" rtl="0" algn="l">
              <a:lnSpc>
                <a:spcPct val="115000"/>
              </a:lnSpc>
              <a:spcBef>
                <a:spcPts val="0"/>
              </a:spcBef>
              <a:spcAft>
                <a:spcPts val="0"/>
              </a:spcAft>
              <a:buClr>
                <a:schemeClr val="dk1"/>
              </a:buClr>
              <a:buSzPts val="1100"/>
              <a:buChar char="●"/>
            </a:pPr>
            <a:r>
              <a:rPr lang="en">
                <a:solidFill>
                  <a:schemeClr val="dk1"/>
                </a:solidFill>
              </a:rPr>
              <a:t>Hot spots, shocks, cell turnover </a:t>
            </a:r>
            <a:endParaRPr>
              <a:solidFill>
                <a:schemeClr val="dk1"/>
              </a:solidFill>
            </a:endParaRPr>
          </a:p>
          <a:p>
            <a:pPr indent="-298450" lvl="2" marL="1828800" rtl="0" algn="l">
              <a:lnSpc>
                <a:spcPct val="115000"/>
              </a:lnSpc>
              <a:spcBef>
                <a:spcPts val="0"/>
              </a:spcBef>
              <a:spcAft>
                <a:spcPts val="0"/>
              </a:spcAft>
              <a:buClr>
                <a:schemeClr val="dk1"/>
              </a:buClr>
              <a:buSzPts val="1100"/>
              <a:buChar char="■"/>
            </a:pPr>
            <a:r>
              <a:rPr lang="en">
                <a:solidFill>
                  <a:schemeClr val="dk1"/>
                </a:solidFill>
              </a:rPr>
              <a:t>Mass loss maybe effect optical variation</a:t>
            </a:r>
            <a:endParaRPr>
              <a:solidFill>
                <a:schemeClr val="dk1"/>
              </a:solidFill>
            </a:endParaRPr>
          </a:p>
          <a:p>
            <a:pPr indent="-298450" lvl="2" marL="1828800" rtl="0" algn="l">
              <a:lnSpc>
                <a:spcPct val="115000"/>
              </a:lnSpc>
              <a:spcBef>
                <a:spcPts val="0"/>
              </a:spcBef>
              <a:spcAft>
                <a:spcPts val="0"/>
              </a:spcAft>
              <a:buClr>
                <a:schemeClr val="dk1"/>
              </a:buClr>
              <a:buSzPts val="1100"/>
              <a:buChar char="■"/>
            </a:pPr>
            <a:r>
              <a:rPr lang="en">
                <a:solidFill>
                  <a:schemeClr val="dk1"/>
                </a:solidFill>
              </a:rPr>
              <a:t>Variation in dust composition and distribution can impact extinction or cause vieling effects </a:t>
            </a:r>
            <a:endParaRPr>
              <a:solidFill>
                <a:schemeClr val="dk1"/>
              </a:solidFill>
            </a:endParaRPr>
          </a:p>
          <a:p>
            <a:pPr indent="-298450" lvl="2" marL="1828800" rtl="0" algn="l">
              <a:lnSpc>
                <a:spcPct val="115000"/>
              </a:lnSpc>
              <a:spcBef>
                <a:spcPts val="0"/>
              </a:spcBef>
              <a:spcAft>
                <a:spcPts val="0"/>
              </a:spcAft>
              <a:buClr>
                <a:schemeClr val="dk1"/>
              </a:buClr>
              <a:buSzPts val="1100"/>
              <a:buChar char="■"/>
            </a:pPr>
            <a:r>
              <a:rPr lang="en">
                <a:solidFill>
                  <a:schemeClr val="dk1"/>
                </a:solidFill>
              </a:rPr>
              <a:t>Binary companions can also effect</a:t>
            </a:r>
            <a:endParaRPr>
              <a:solidFill>
                <a:schemeClr val="dk1"/>
              </a:solidFill>
            </a:endParaRPr>
          </a:p>
          <a:p>
            <a:pPr indent="-298450" lvl="2" marL="1828800" rtl="0" algn="l">
              <a:lnSpc>
                <a:spcPct val="115000"/>
              </a:lnSpc>
              <a:spcBef>
                <a:spcPts val="0"/>
              </a:spcBef>
              <a:spcAft>
                <a:spcPts val="0"/>
              </a:spcAft>
              <a:buClr>
                <a:schemeClr val="dk1"/>
              </a:buClr>
              <a:buSzPts val="1100"/>
              <a:buChar char="■"/>
            </a:pPr>
            <a:r>
              <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Spectroscopic variability </a:t>
            </a:r>
            <a:endParaRPr>
              <a:solidFill>
                <a:schemeClr val="dk1"/>
              </a:solidFill>
            </a:endParaRPr>
          </a:p>
          <a:p>
            <a:pPr indent="-298450" lvl="2" marL="1828800" rtl="0" algn="l">
              <a:lnSpc>
                <a:spcPct val="115000"/>
              </a:lnSpc>
              <a:spcBef>
                <a:spcPts val="0"/>
              </a:spcBef>
              <a:spcAft>
                <a:spcPts val="0"/>
              </a:spcAft>
              <a:buClr>
                <a:schemeClr val="dk1"/>
              </a:buClr>
              <a:buSzPts val="1100"/>
              <a:buChar char="■"/>
            </a:pPr>
            <a:r>
              <a:rPr lang="en">
                <a:solidFill>
                  <a:schemeClr val="dk1"/>
                </a:solidFill>
              </a:rPr>
              <a:t>Extended atmosphere, optical depth effect near the hayashi limit and others that contribute to optical variation </a:t>
            </a:r>
            <a:endParaRPr>
              <a:solidFill>
                <a:schemeClr val="dk1"/>
              </a:solidFill>
            </a:endParaRPr>
          </a:p>
          <a:p>
            <a:pPr indent="-298450" lvl="2" marL="1828800" rtl="0" algn="l">
              <a:lnSpc>
                <a:spcPct val="115000"/>
              </a:lnSpc>
              <a:spcBef>
                <a:spcPts val="0"/>
              </a:spcBef>
              <a:spcAft>
                <a:spcPts val="0"/>
              </a:spcAft>
              <a:buClr>
                <a:schemeClr val="dk1"/>
              </a:buClr>
              <a:buSzPts val="1100"/>
              <a:buChar char="■"/>
            </a:pPr>
            <a:r>
              <a:rPr lang="en">
                <a:solidFill>
                  <a:schemeClr val="dk1"/>
                </a:solidFill>
              </a:rPr>
              <a:t>White and wang look into this and found 28</a:t>
            </a:r>
            <a:endParaRPr>
              <a:solidFill>
                <a:schemeClr val="dk1"/>
              </a:solidFill>
            </a:endParaRPr>
          </a:p>
          <a:p>
            <a:pPr indent="-298450" lvl="2" marL="1828800" rtl="0" algn="l">
              <a:lnSpc>
                <a:spcPct val="115000"/>
              </a:lnSpc>
              <a:spcBef>
                <a:spcPts val="0"/>
              </a:spcBef>
              <a:spcAft>
                <a:spcPts val="0"/>
              </a:spcAft>
              <a:buClr>
                <a:schemeClr val="dk1"/>
              </a:buClr>
              <a:buSzPts val="1100"/>
              <a:buChar char="■"/>
            </a:pPr>
            <a:r>
              <a:rPr lang="en">
                <a:solidFill>
                  <a:schemeClr val="dk1"/>
                </a:solidFill>
              </a:rPr>
              <a:t>True spectroscopic variation has only been documented in a small number</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Photometric variability</a:t>
            </a:r>
            <a:endParaRPr>
              <a:solidFill>
                <a:schemeClr val="dk1"/>
              </a:solidFill>
            </a:endParaRPr>
          </a:p>
          <a:p>
            <a:pPr indent="-298450" lvl="2" marL="1828800" rtl="0" algn="l">
              <a:lnSpc>
                <a:spcPct val="115000"/>
              </a:lnSpc>
              <a:spcBef>
                <a:spcPts val="0"/>
              </a:spcBef>
              <a:spcAft>
                <a:spcPts val="0"/>
              </a:spcAft>
              <a:buClr>
                <a:schemeClr val="dk1"/>
              </a:buClr>
              <a:buSzPts val="1100"/>
              <a:buChar char="■"/>
            </a:pPr>
            <a:r>
              <a:rPr lang="en">
                <a:solidFill>
                  <a:schemeClr val="dk1"/>
                </a:solidFill>
              </a:rPr>
              <a:t>Long period and short period variation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b="1" lang="en">
                <a:solidFill>
                  <a:schemeClr val="dk1"/>
                </a:solidFill>
              </a:rPr>
              <a:t>is it in a cluster or association </a:t>
            </a:r>
            <a:endParaRPr b="1">
              <a:solidFill>
                <a:schemeClr val="dk1"/>
              </a:solidFill>
            </a:endParaRPr>
          </a:p>
          <a:p>
            <a:pPr indent="-298450" lvl="0" marL="914400" rtl="0" algn="l">
              <a:lnSpc>
                <a:spcPct val="115000"/>
              </a:lnSpc>
              <a:spcBef>
                <a:spcPts val="0"/>
              </a:spcBef>
              <a:spcAft>
                <a:spcPts val="0"/>
              </a:spcAft>
              <a:buClr>
                <a:schemeClr val="dk1"/>
              </a:buClr>
              <a:buSzPts val="1100"/>
              <a:buChar char="●"/>
            </a:pPr>
            <a:r>
              <a:rPr b="1" lang="en">
                <a:solidFill>
                  <a:schemeClr val="dk1"/>
                </a:solidFill>
              </a:rPr>
              <a:t>What are is other measurements in photometry, </a:t>
            </a:r>
            <a:endParaRPr b="1">
              <a:solidFill>
                <a:schemeClr val="dk1"/>
              </a:solidFill>
            </a:endParaRPr>
          </a:p>
          <a:p>
            <a:pPr indent="-298450" lvl="0" marL="914400" rtl="0" algn="l">
              <a:lnSpc>
                <a:spcPct val="115000"/>
              </a:lnSpc>
              <a:spcBef>
                <a:spcPts val="0"/>
              </a:spcBef>
              <a:spcAft>
                <a:spcPts val="0"/>
              </a:spcAft>
              <a:buClr>
                <a:schemeClr val="dk1"/>
              </a:buClr>
              <a:buSzPts val="1100"/>
              <a:buChar char="●"/>
            </a:pPr>
            <a:r>
              <a:rPr b="1" lang="en">
                <a:solidFill>
                  <a:schemeClr val="dk1"/>
                </a:solidFill>
              </a:rPr>
              <a:t>How likely AGB contamination is for an area </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316464ac03e_262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316464ac03e_262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Interstellar dust and circumstellar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In Messino 2005, the dust extinction of RSGs was calculated by using the extinction power law with an index 1.9 and the intrinsic colors expected for each spectral type (which can be found in the same papers listed for Tef f ). This choice is based on how RSGs in general show excess circumstellar extinction to that of OB stars in the same region (Massey et al. 2005), causing the extinction ratios are different than the main sequence or other stars. This increase in extinction for brighter massive stars is seen in Neugent et al. (2020) which takes direct measurements for AV for a sample of RSGs in M31.</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However, when compared to three dimension galactic dust extinction maps, the difference between those and calculated using intrinsic colors from Tef f varies widely. It also means that uncertainties in the extinction would be dependent on uncertainties in Tef f and intrinsic color estimations. Since we determine Tef f from the spectral type of each star which comes from adopting one spectral type generally from a range rather than the true value, this increases as well as complicates the final uncertainty we will see in bolometric luminosity. While a linear relationship between intrinsic (J − K)0 and effective temperature does work well for RSGs, metallicity in the models does cause discrepancies as well as can introduce unlikely large extinction values. For these reasons and those described in the next section, we decided to use dust maps for the estimation of reddening while keeping the extinction ratios from Messineo 2005.</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316464ac03e_262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2" name="Google Shape;1182;g316464ac03e_262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316464ac03e_262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1" name="Google Shape;1191;g316464ac03e_26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333333"/>
                </a:solidFill>
                <a:latin typeface="Roboto"/>
                <a:ea typeface="Roboto"/>
                <a:cs typeface="Roboto"/>
                <a:sym typeface="Roboto"/>
              </a:rPr>
              <a:t>strengths of the TiO bands (which themselves are sensitive to physical properties such as temperature and metallicity), with stronger bands corresponding to later spectral types. Specifically, the types are primarily determined from the 6158 Å, 6658 Å, and 7054 Å bands following Jaschek &amp; Jaschek (</a:t>
            </a:r>
            <a:r>
              <a:rPr lang="en" sz="1200" u="sng">
                <a:solidFill>
                  <a:srgbClr val="006EB2"/>
                </a:solidFill>
                <a:latin typeface="Roboto"/>
                <a:ea typeface="Roboto"/>
                <a:cs typeface="Roboto"/>
                <a:sym typeface="Roboto"/>
                <a:hlinkClick r:id="rId2">
                  <a:extLst>
                    <a:ext uri="{A12FA001-AC4F-418D-AE19-62706E023703}">
                      <ahyp:hlinkClr val="tx"/>
                    </a:ext>
                  </a:extLst>
                </a:hlinkClick>
              </a:rPr>
              <a:t>1987</a:t>
            </a:r>
            <a:r>
              <a:rPr lang="en" sz="1200">
                <a:solidFill>
                  <a:srgbClr val="333333"/>
                </a:solidFill>
                <a:latin typeface="Roboto"/>
                <a:ea typeface="Roboto"/>
                <a:cs typeface="Roboto"/>
                <a:sym typeface="Roboto"/>
              </a:rPr>
              <a:t>), with TiO bands further in the blue (5167 Å, 5448 Å, 5847 Å) serving as secondary confirmations of the quality of the fit.</a:t>
            </a:r>
            <a:endParaRPr sz="1200">
              <a:solidFill>
                <a:srgbClr val="141212"/>
              </a:solidFill>
              <a:highlight>
                <a:schemeClr val="lt1"/>
              </a:highlight>
              <a:latin typeface="Merriweather"/>
              <a:ea typeface="Merriweather"/>
              <a:cs typeface="Merriweather"/>
              <a:sym typeface="Merriweather"/>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41212"/>
              </a:solidFill>
              <a:highlight>
                <a:schemeClr val="lt1"/>
              </a:highlight>
              <a:latin typeface="Merriweather"/>
              <a:ea typeface="Merriweather"/>
              <a:cs typeface="Merriweather"/>
              <a:sym typeface="Merriweather"/>
            </a:endParaRPr>
          </a:p>
          <a:p>
            <a:pPr indent="0" lvl="0" marL="0" rtl="0" algn="l">
              <a:lnSpc>
                <a:spcPct val="115000"/>
              </a:lnSpc>
              <a:spcBef>
                <a:spcPts val="0"/>
              </a:spcBef>
              <a:spcAft>
                <a:spcPts val="0"/>
              </a:spcAft>
              <a:buClr>
                <a:schemeClr val="dk1"/>
              </a:buClr>
              <a:buSzPts val="1100"/>
              <a:buFont typeface="Arial"/>
              <a:buNone/>
            </a:pPr>
            <a:r>
              <a:t/>
            </a:r>
            <a:endParaRPr sz="1200">
              <a:solidFill>
                <a:srgbClr val="141212"/>
              </a:solidFill>
              <a:highlight>
                <a:schemeClr val="lt1"/>
              </a:highlight>
              <a:latin typeface="Merriweather"/>
              <a:ea typeface="Merriweather"/>
              <a:cs typeface="Merriweather"/>
              <a:sym typeface="Merriweather"/>
            </a:endParaRPr>
          </a:p>
          <a:p>
            <a:pPr indent="0" lvl="0" marL="0" rtl="0" algn="l">
              <a:lnSpc>
                <a:spcPct val="115000"/>
              </a:lnSpc>
              <a:spcBef>
                <a:spcPts val="0"/>
              </a:spcBef>
              <a:spcAft>
                <a:spcPts val="0"/>
              </a:spcAft>
              <a:buClr>
                <a:schemeClr val="dk1"/>
              </a:buClr>
              <a:buSzPts val="1100"/>
              <a:buFont typeface="Arial"/>
              <a:buNone/>
            </a:pPr>
            <a:r>
              <a:rPr lang="en" sz="1200">
                <a:solidFill>
                  <a:srgbClr val="141212"/>
                </a:solidFill>
                <a:highlight>
                  <a:schemeClr val="lt1"/>
                </a:highlight>
                <a:latin typeface="Merriweather"/>
                <a:ea typeface="Merriweather"/>
                <a:cs typeface="Merriweather"/>
                <a:sym typeface="Merriweather"/>
              </a:rPr>
              <a:t>Spectroscopy is the study of the spectra produced when material interacts with or emits light. It is the key to revealing details that cannot be uncovered through a picture. A spectrograph — sometimes called a spectroscope or spectrometer — breaks the light from a single material into its component colors the way a prism splits white light into a rainbow.</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Continuous spectrum of light </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Interaction between light and matter - spectral lines  (5.1)</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The classification of stellar spectra</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Maybe have a bit of a discussion of how we see absorption of lines and how that relates to it current evolutionary state</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Generally use the 8-band method for most certain but other methods which use only a band or two have been used and show enough agreement that these determinations can be used. </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rPr>
              <a:t>Levesque has a great spectral energy figure in 3.1</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rPr>
              <a:t>Discusses issues with determine K spectral types </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rPr>
              <a:t>They evolve with time </a:t>
            </a:r>
            <a:endParaRPr>
              <a:solidFill>
                <a:schemeClr val="dk1"/>
              </a:solidFill>
            </a:endParaRPr>
          </a:p>
          <a:p>
            <a:pPr indent="-298450" lvl="5" marL="2743200" rtl="0" algn="l">
              <a:lnSpc>
                <a:spcPct val="115000"/>
              </a:lnSpc>
              <a:spcBef>
                <a:spcPts val="0"/>
              </a:spcBef>
              <a:spcAft>
                <a:spcPts val="0"/>
              </a:spcAft>
              <a:buClr>
                <a:schemeClr val="dk1"/>
              </a:buClr>
              <a:buSzPts val="1100"/>
              <a:buChar char="■"/>
            </a:pPr>
            <a:r>
              <a:rPr lang="en">
                <a:solidFill>
                  <a:schemeClr val="dk1"/>
                </a:solidFill>
              </a:rPr>
              <a:t>Add in as an extra slide the figure 3.4 which shows determine luminosity classes </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Issues  - expensive, only certain bands give reliable spectral types but</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highlight>
                  <a:srgbClr val="FFFFFF"/>
                </a:highlight>
              </a:rPr>
              <a:t>expensive instruments </a:t>
            </a:r>
            <a:endParaRPr>
              <a:solidFill>
                <a:schemeClr val="dk1"/>
              </a:solidFill>
              <a:highlight>
                <a:srgbClr val="FFFFFF"/>
              </a:highlight>
            </a:endParaRPr>
          </a:p>
          <a:p>
            <a:pPr indent="-298450" lvl="4" marL="2286000" rtl="0" algn="l">
              <a:lnSpc>
                <a:spcPct val="115000"/>
              </a:lnSpc>
              <a:spcBef>
                <a:spcPts val="0"/>
              </a:spcBef>
              <a:spcAft>
                <a:spcPts val="0"/>
              </a:spcAft>
              <a:buClr>
                <a:schemeClr val="dk1"/>
              </a:buClr>
              <a:buSzPts val="1100"/>
              <a:buChar char="○"/>
            </a:pPr>
            <a:r>
              <a:rPr lang="en">
                <a:solidFill>
                  <a:schemeClr val="dk1"/>
                </a:solidFill>
                <a:highlight>
                  <a:srgbClr val="FFFFFF"/>
                </a:highlight>
              </a:rPr>
              <a:t>You are trying to get light from a range of energies not just a single one </a:t>
            </a:r>
            <a:endParaRPr>
              <a:solidFill>
                <a:schemeClr val="dk1"/>
              </a:solidFill>
              <a:highlight>
                <a:srgbClr val="FFFFFF"/>
              </a:highlight>
            </a:endParaRPr>
          </a:p>
          <a:p>
            <a:pPr indent="-298450" lvl="4" marL="2286000" rtl="0" algn="l">
              <a:lnSpc>
                <a:spcPct val="115000"/>
              </a:lnSpc>
              <a:spcBef>
                <a:spcPts val="0"/>
              </a:spcBef>
              <a:spcAft>
                <a:spcPts val="0"/>
              </a:spcAft>
              <a:buClr>
                <a:schemeClr val="dk1"/>
              </a:buClr>
              <a:buSzPts val="1100"/>
              <a:buChar char="○"/>
            </a:pPr>
            <a:r>
              <a:rPr lang="en">
                <a:solidFill>
                  <a:schemeClr val="dk1"/>
                </a:solidFill>
                <a:highlight>
                  <a:srgbClr val="FFFFFF"/>
                </a:highlight>
              </a:rPr>
              <a:t>many spectrometers for small telescopes have low efficiency, limiting observations to bright stars</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rPr>
              <a:t>Not a lot to compare to sooooo </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rPr>
              <a:t>Photometric and spectroscopic variability of RSGs complicates this</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rPr>
              <a:t>Restrictions to Collection/ cluster/ associations locational limitations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316464ac03e_262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0" name="Google Shape;1200;g316464ac03e_262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billion </a:t>
            </a:r>
            <a:endParaRPr/>
          </a:p>
          <a:p>
            <a:pPr indent="0" lvl="0" marL="0" rtl="0" algn="l">
              <a:spcBef>
                <a:spcPts val="0"/>
              </a:spcBef>
              <a:spcAft>
                <a:spcPts val="0"/>
              </a:spcAft>
              <a:buNone/>
            </a:pPr>
            <a:r>
              <a:rPr lang="en" sz="1200">
                <a:solidFill>
                  <a:srgbClr val="003247"/>
                </a:solidFill>
                <a:highlight>
                  <a:srgbClr val="FFFFFF"/>
                </a:highlight>
              </a:rPr>
              <a:t>a dark nebula, a dense cloud of gas and dust in the constellation of Orion</a:t>
            </a:r>
            <a:endParaRPr sz="1200">
              <a:solidFill>
                <a:srgbClr val="003247"/>
              </a:solidFill>
              <a:highlight>
                <a:srgbClr val="FFFFFF"/>
              </a:highlight>
            </a:endParaRPr>
          </a:p>
          <a:p>
            <a:pPr indent="0" lvl="0" marL="0" rtl="0" algn="l">
              <a:spcBef>
                <a:spcPts val="0"/>
              </a:spcBef>
              <a:spcAft>
                <a:spcPts val="0"/>
              </a:spcAft>
              <a:buNone/>
            </a:pPr>
            <a:r>
              <a:rPr lang="en" sz="1200">
                <a:solidFill>
                  <a:srgbClr val="003247"/>
                </a:solidFill>
                <a:highlight>
                  <a:srgbClr val="FFFFFF"/>
                </a:highlight>
              </a:rPr>
              <a:t>not visible to the naked eye</a:t>
            </a:r>
            <a:endParaRPr sz="1200">
              <a:solidFill>
                <a:srgbClr val="003247"/>
              </a:solidFill>
              <a:highlight>
                <a:srgbClr val="FFFFFF"/>
              </a:highlight>
            </a:endParaRPr>
          </a:p>
          <a:p>
            <a:pPr indent="0" lvl="0" marL="0" rtl="0" algn="l">
              <a:spcBef>
                <a:spcPts val="0"/>
              </a:spcBef>
              <a:spcAft>
                <a:spcPts val="0"/>
              </a:spcAft>
              <a:buNone/>
            </a:pPr>
            <a:r>
              <a:t/>
            </a:r>
            <a:endParaRPr sz="1200">
              <a:solidFill>
                <a:srgbClr val="003247"/>
              </a:solidFill>
              <a:highlight>
                <a:srgbClr val="FFFFFF"/>
              </a:highlight>
            </a:endParaRPr>
          </a:p>
          <a:p>
            <a:pPr indent="0" lvl="0" marL="0" rtl="0" algn="l">
              <a:spcBef>
                <a:spcPts val="0"/>
              </a:spcBef>
              <a:spcAft>
                <a:spcPts val="0"/>
              </a:spcAft>
              <a:buNone/>
            </a:pPr>
            <a:r>
              <a:rPr lang="en" sz="900">
                <a:solidFill>
                  <a:srgbClr val="031E31"/>
                </a:solidFill>
                <a:highlight>
                  <a:srgbClr val="FFFFFF"/>
                </a:highlight>
                <a:latin typeface="Verdana"/>
                <a:ea typeface="Verdana"/>
                <a:cs typeface="Verdana"/>
                <a:sym typeface="Verdana"/>
              </a:rPr>
              <a:t>These views are not photographs but were compiled by mapping the total density of stars (left) and the total amount of radiation, or flux (right), detected by Gaia in each pixel.</a:t>
            </a:r>
            <a:endParaRPr sz="900">
              <a:solidFill>
                <a:srgbClr val="031E31"/>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900">
              <a:solidFill>
                <a:srgbClr val="031E31"/>
              </a:solidFill>
              <a:highlight>
                <a:srgbClr val="FFFFFF"/>
              </a:highlight>
              <a:latin typeface="Verdana"/>
              <a:ea typeface="Verdana"/>
              <a:cs typeface="Verdana"/>
              <a:sym typeface="Verdana"/>
            </a:endParaRPr>
          </a:p>
          <a:p>
            <a:pPr indent="0" lvl="0" marL="0" rtl="0" algn="l">
              <a:spcBef>
                <a:spcPts val="0"/>
              </a:spcBef>
              <a:spcAft>
                <a:spcPts val="0"/>
              </a:spcAft>
              <a:buNone/>
            </a:pPr>
            <a:r>
              <a:rPr lang="en" sz="1200">
                <a:solidFill>
                  <a:srgbClr val="333333"/>
                </a:solidFill>
                <a:highlight>
                  <a:srgbClr val="FFFFFF"/>
                </a:highlight>
                <a:latin typeface="Open Sans"/>
                <a:ea typeface="Open Sans"/>
                <a:cs typeface="Open Sans"/>
                <a:sym typeface="Open Sans"/>
              </a:rPr>
              <a:t>5-foot-wide (2.3 meters) Gaia satellite is attached to a 33-foot-wide (10 m) circular sunshield and is fitted with two telescopes that sit 106 degrees apart. The telescopes project the light they capture onto a 1-billion-pixel camera, which distinguishes the faintest details of the surrounding </a:t>
            </a:r>
            <a:r>
              <a:rPr lang="en" sz="1200">
                <a:solidFill>
                  <a:srgbClr val="3669C9"/>
                </a:solidFill>
                <a:highlight>
                  <a:srgbClr val="FFFFFF"/>
                </a:highlight>
                <a:uFill>
                  <a:noFill/>
                </a:uFill>
                <a:latin typeface="Open Sans"/>
                <a:ea typeface="Open Sans"/>
                <a:cs typeface="Open Sans"/>
                <a:sym typeface="Open Sans"/>
                <a:hlinkClick r:id="rId2">
                  <a:extLst>
                    <a:ext uri="{A12FA001-AC4F-418D-AE19-62706E023703}">
                      <ahyp:hlinkClr val="tx"/>
                    </a:ext>
                  </a:extLst>
                </a:hlinkClick>
              </a:rPr>
              <a:t>universe</a:t>
            </a:r>
            <a:r>
              <a:rPr lang="en" sz="1200">
                <a:solidFill>
                  <a:srgbClr val="333333"/>
                </a:solidFill>
                <a:highlight>
                  <a:srgbClr val="FFFFFF"/>
                </a:highlight>
                <a:latin typeface="Open Sans"/>
                <a:ea typeface="Open Sans"/>
                <a:cs typeface="Open Sans"/>
                <a:sym typeface="Open Sans"/>
              </a:rPr>
              <a:t>. Rather than create spectacular images, these telescopes enable astronomers to determine a few key parameters that reveal the distances of </a:t>
            </a:r>
            <a:r>
              <a:rPr lang="en" sz="1200" u="sng">
                <a:solidFill>
                  <a:srgbClr val="3669C9"/>
                </a:solidFill>
                <a:highlight>
                  <a:srgbClr val="FFFFFF"/>
                </a:highlight>
                <a:latin typeface="Open Sans"/>
                <a:ea typeface="Open Sans"/>
                <a:cs typeface="Open Sans"/>
                <a:sym typeface="Open Sans"/>
                <a:hlinkClick r:id="rId3">
                  <a:extLst>
                    <a:ext uri="{A12FA001-AC4F-418D-AE19-62706E023703}">
                      <ahyp:hlinkClr val="tx"/>
                    </a:ext>
                  </a:extLst>
                </a:hlinkClick>
              </a:rPr>
              <a:t>stars </a:t>
            </a:r>
            <a:r>
              <a:rPr lang="en" sz="1200">
                <a:solidFill>
                  <a:srgbClr val="333333"/>
                </a:solidFill>
                <a:highlight>
                  <a:srgbClr val="FFFFFF"/>
                </a:highlight>
                <a:latin typeface="Open Sans"/>
                <a:ea typeface="Open Sans"/>
                <a:cs typeface="Open Sans"/>
                <a:sym typeface="Open Sans"/>
              </a:rPr>
              <a:t>from Gaia, as wellas their positions and motions on the plane of the sky.</a:t>
            </a:r>
            <a:endParaRPr sz="900">
              <a:solidFill>
                <a:srgbClr val="031E31"/>
              </a:solidFill>
              <a:highlight>
                <a:srgbClr val="FFFFFF"/>
              </a:highlight>
              <a:latin typeface="Verdana"/>
              <a:ea typeface="Verdana"/>
              <a:cs typeface="Verdana"/>
              <a:sym typeface="Verdana"/>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316464ac03e_262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9" name="Google Shape;1209;g316464ac03e_262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Equations  (absolute versus apparent)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Red supergiant characteristics - Levesque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Variable in the V band by at least a magnitude </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Reason we use K band , which is not variable, to determine luminosity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Bring back all the reason for dust interference before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Reason for this loss has still yet to be determined 4.1</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Main one is dust drive stellar winds, which start on the biases that there is already dust present at close raised to the stellar photosphere </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This was the reasons for all their circumstellar dust excess</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rPr>
              <a:t>One reason we have trouble determine true luminosity, </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rPr>
              <a:t>All our measurements have to be corrected to account for this,</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rPr>
              <a:t>Show figure 4.3 to show how our understanding of dust is flawed</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rPr>
              <a:t>Dust absorbs and scatters blue light more then red so our observations will show an object to be redder than it actually is and so we must correct for that (dereddened)</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rPr>
              <a:t>However standard method have to be adjusted for this excess</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b="1" lang="en">
                <a:solidFill>
                  <a:schemeClr val="dk1"/>
                </a:solidFill>
              </a:rPr>
              <a:t>Teff can give insight on what a star’s intrinsic brightness is, we decide that this add more error than we would like into our calculations</a:t>
            </a:r>
            <a:endParaRPr b="1">
              <a:solidFill>
                <a:schemeClr val="dk1"/>
              </a:solidFill>
            </a:endParaRPr>
          </a:p>
          <a:p>
            <a:pPr indent="-298450" lvl="5" marL="2743200" rtl="0" algn="l">
              <a:lnSpc>
                <a:spcPct val="115000"/>
              </a:lnSpc>
              <a:spcBef>
                <a:spcPts val="0"/>
              </a:spcBef>
              <a:spcAft>
                <a:spcPts val="0"/>
              </a:spcAft>
              <a:buClr>
                <a:schemeClr val="dk1"/>
              </a:buClr>
              <a:buSzPts val="1100"/>
              <a:buChar char="■"/>
            </a:pPr>
            <a:r>
              <a:rPr b="1" lang="en">
                <a:solidFill>
                  <a:schemeClr val="dk1"/>
                </a:solidFill>
              </a:rPr>
              <a:t>Include calculations of extinction, BC correction, and others </a:t>
            </a:r>
            <a:endParaRPr b="1">
              <a:solidFill>
                <a:schemeClr val="dk1"/>
              </a:solidFill>
            </a:endParaRPr>
          </a:p>
          <a:p>
            <a:pPr indent="-298450" lvl="5" marL="2743200" rtl="0" algn="l">
              <a:lnSpc>
                <a:spcPct val="115000"/>
              </a:lnSpc>
              <a:spcBef>
                <a:spcPts val="0"/>
              </a:spcBef>
              <a:spcAft>
                <a:spcPts val="0"/>
              </a:spcAft>
              <a:buClr>
                <a:schemeClr val="dk1"/>
              </a:buClr>
              <a:buSzPts val="1100"/>
              <a:buChar char="■"/>
            </a:pPr>
            <a:r>
              <a:rPr b="1" lang="en">
                <a:solidFill>
                  <a:schemeClr val="dk1"/>
                </a:solidFill>
              </a:rPr>
              <a:t>Also included Gaia dust map </a:t>
            </a:r>
            <a:endParaRPr b="1">
              <a:solidFill>
                <a:schemeClr val="dk1"/>
              </a:solidFill>
            </a:endParaRPr>
          </a:p>
          <a:p>
            <a:pPr indent="-298450" lvl="5" marL="2743200" rtl="0" algn="l">
              <a:lnSpc>
                <a:spcPct val="115000"/>
              </a:lnSpc>
              <a:spcBef>
                <a:spcPts val="0"/>
              </a:spcBef>
              <a:spcAft>
                <a:spcPts val="0"/>
              </a:spcAft>
              <a:buClr>
                <a:schemeClr val="dk1"/>
              </a:buClr>
              <a:buSzPts val="1100"/>
              <a:buChar char="■"/>
            </a:pPr>
            <a:r>
              <a:rPr b="1" lang="en">
                <a:solidFill>
                  <a:schemeClr val="dk1"/>
                </a:solidFill>
              </a:rPr>
              <a:t>We already adopt a mean spectral type and see that there is a decent amount of variation between spectral classifications, so use of Teff to determine instinction brightness which is dependent on an already tentative measurement seemed </a:t>
            </a:r>
            <a:endParaRPr b="1">
              <a:solidFill>
                <a:schemeClr val="dk1"/>
              </a:solidFill>
            </a:endParaRPr>
          </a:p>
          <a:p>
            <a:pPr indent="-298450" lvl="5" marL="2743200" rtl="0" algn="l">
              <a:lnSpc>
                <a:spcPct val="115000"/>
              </a:lnSpc>
              <a:spcBef>
                <a:spcPts val="0"/>
              </a:spcBef>
              <a:spcAft>
                <a:spcPts val="0"/>
              </a:spcAft>
              <a:buClr>
                <a:schemeClr val="dk1"/>
              </a:buClr>
              <a:buSzPts val="1100"/>
              <a:buChar char="■"/>
            </a:pPr>
            <a:r>
              <a:rPr b="1" lang="en">
                <a:solidFill>
                  <a:schemeClr val="dk1"/>
                </a:solidFill>
              </a:rPr>
              <a:t>Any error will affect our luminosity calculations, where are connected major cuts</a:t>
            </a:r>
            <a:endParaRPr b="1">
              <a:solidFill>
                <a:schemeClr val="dk1"/>
              </a:solidFill>
            </a:endParaRPr>
          </a:p>
          <a:p>
            <a:pPr indent="-298450" lvl="5" marL="2743200" rtl="0" algn="l">
              <a:lnSpc>
                <a:spcPct val="115000"/>
              </a:lnSpc>
              <a:spcBef>
                <a:spcPts val="0"/>
              </a:spcBef>
              <a:spcAft>
                <a:spcPts val="0"/>
              </a:spcAft>
              <a:buClr>
                <a:schemeClr val="dk1"/>
              </a:buClr>
              <a:buSzPts val="1100"/>
              <a:buChar char="■"/>
            </a:pPr>
            <a:r>
              <a:rPr b="1" lang="en">
                <a:solidFill>
                  <a:schemeClr val="dk1"/>
                </a:solidFill>
              </a:rPr>
              <a:t>Discuss our use of 3D maps and how we feel this is better use for large samples, as well as incorporating the extinction ratios for RSGs. </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Specific bands and photometry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What do we see from this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Might be helpful to show that pick of bands and near infrared stuff</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Which are the most informative and the lease affected by dust extinction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Photometric and spectroscopic variability of RSGs complicates this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Issues with red supergiants have various amounts of excess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circumstellar dust right before explosion further affecting measurements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Optically they look similar to Red giant stars and so hard to separate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super-AGBs have (o rich and c -rich) have luminosity that overlap with starn low mass RSGs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This leads to no clear photometric diagnostic for distinguishing between luminous giant and lower-mass RSGs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316464ac03e_262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9" name="Google Shape;1219;g316464ac03e_262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316464ac03e_262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5" name="Google Shape;1235;g316464ac03e_262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153e450575_0_10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153e450575_0_10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https://science.nasa.gov/missions/chandra/the-dawn-of-a-new-era-for-supernova-1987a/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https://iopscience.iop.org/article/10.1088/0954-3899/29/11/009/pdf</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energies and arrival times of the neutrino events from SN 1987A detected in the IMB and Kamiokande detectors.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316464ac03e_262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3" name="Google Shape;1243;g316464ac03e_262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316464ac03e_262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316464ac03e_262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40020"/>
              </a:lnSpc>
              <a:spcBef>
                <a:spcPts val="0"/>
              </a:spcBef>
              <a:spcAft>
                <a:spcPts val="0"/>
              </a:spcAft>
              <a:buClr>
                <a:schemeClr val="dk1"/>
              </a:buClr>
              <a:buFont typeface="Arial"/>
              <a:buNone/>
            </a:pPr>
            <a:r>
              <a:rPr lang="en" sz="1400">
                <a:solidFill>
                  <a:schemeClr val="dk1"/>
                </a:solidFill>
                <a:latin typeface="Open Sans"/>
                <a:ea typeface="Open Sans"/>
                <a:cs typeface="Open Sans"/>
                <a:sym typeface="Open Sans"/>
              </a:rPr>
              <a:t>What are explanations for what we see?</a:t>
            </a:r>
            <a:endParaRPr sz="1400">
              <a:solidFill>
                <a:schemeClr val="dk1"/>
              </a:solidFill>
              <a:latin typeface="Open Sans"/>
              <a:ea typeface="Open Sans"/>
              <a:cs typeface="Open Sans"/>
              <a:sym typeface="Open Sans"/>
            </a:endParaRPr>
          </a:p>
          <a:p>
            <a:pPr indent="-317500" lvl="0" marL="457200" rtl="0" algn="l">
              <a:lnSpc>
                <a:spcPct val="140020"/>
              </a:lnSpc>
              <a:spcBef>
                <a:spcPts val="0"/>
              </a:spcBef>
              <a:spcAft>
                <a:spcPts val="0"/>
              </a:spcAft>
              <a:buClr>
                <a:schemeClr val="dk1"/>
              </a:buClr>
              <a:buSzPts val="1400"/>
              <a:buFont typeface="Open Sans"/>
              <a:buAutoNum type="arabicPeriod"/>
            </a:pPr>
            <a:r>
              <a:rPr lang="en" sz="1400">
                <a:solidFill>
                  <a:schemeClr val="dk1"/>
                </a:solidFill>
                <a:latin typeface="Open Sans"/>
                <a:ea typeface="Open Sans"/>
                <a:cs typeface="Open Sans"/>
                <a:sym typeface="Open Sans"/>
              </a:rPr>
              <a:t>Possible modification to stellar physics theories and models, including mass-loss rate changes</a:t>
            </a:r>
            <a:endParaRPr sz="1400">
              <a:solidFill>
                <a:schemeClr val="dk1"/>
              </a:solidFill>
              <a:latin typeface="Open Sans"/>
              <a:ea typeface="Open Sans"/>
              <a:cs typeface="Open Sans"/>
              <a:sym typeface="Open Sans"/>
            </a:endParaRPr>
          </a:p>
          <a:p>
            <a:pPr indent="-317500" lvl="0" marL="457200" rtl="0" algn="l">
              <a:lnSpc>
                <a:spcPct val="140020"/>
              </a:lnSpc>
              <a:spcBef>
                <a:spcPts val="0"/>
              </a:spcBef>
              <a:spcAft>
                <a:spcPts val="0"/>
              </a:spcAft>
              <a:buClr>
                <a:schemeClr val="dk1"/>
              </a:buClr>
              <a:buSzPts val="1400"/>
              <a:buFont typeface="Open Sans"/>
              <a:buAutoNum type="arabicPeriod"/>
            </a:pPr>
            <a:r>
              <a:rPr lang="en" sz="1400">
                <a:solidFill>
                  <a:schemeClr val="dk1"/>
                </a:solidFill>
                <a:latin typeface="Open Sans"/>
                <a:ea typeface="Open Sans"/>
                <a:cs typeface="Open Sans"/>
                <a:sym typeface="Open Sans"/>
              </a:rPr>
              <a:t>Incorrect about the mass threshold at which black-holes (BH) form</a:t>
            </a:r>
            <a:endParaRPr sz="1400">
              <a:solidFill>
                <a:schemeClr val="dk1"/>
              </a:solidFill>
              <a:latin typeface="Open Sans"/>
              <a:ea typeface="Open Sans"/>
              <a:cs typeface="Open Sans"/>
              <a:sym typeface="Open Sans"/>
            </a:endParaRPr>
          </a:p>
          <a:p>
            <a:pPr indent="-317500" lvl="0" marL="457200" rtl="0" algn="l">
              <a:lnSpc>
                <a:spcPct val="140020"/>
              </a:lnSpc>
              <a:spcBef>
                <a:spcPts val="0"/>
              </a:spcBef>
              <a:spcAft>
                <a:spcPts val="0"/>
              </a:spcAft>
              <a:buClr>
                <a:schemeClr val="dk1"/>
              </a:buClr>
              <a:buSzPts val="1400"/>
              <a:buFont typeface="Open Sans"/>
              <a:buAutoNum type="arabicPeriod"/>
            </a:pPr>
            <a:r>
              <a:rPr lang="en" sz="1400">
                <a:solidFill>
                  <a:schemeClr val="dk1"/>
                </a:solidFill>
                <a:latin typeface="Open Sans"/>
                <a:ea typeface="Open Sans"/>
                <a:cs typeface="Open Sans"/>
                <a:sym typeface="Open Sans"/>
              </a:rPr>
              <a:t>Issue in the derivation of progenitor mass,</a:t>
            </a:r>
            <a:endParaRPr sz="1400">
              <a:solidFill>
                <a:schemeClr val="dk1"/>
              </a:solidFill>
              <a:latin typeface="Open Sans"/>
              <a:ea typeface="Open Sans"/>
              <a:cs typeface="Open Sans"/>
              <a:sym typeface="Open Sans"/>
            </a:endParaRPr>
          </a:p>
          <a:p>
            <a:pPr indent="457200" lvl="0" marL="457200" rtl="0" algn="l">
              <a:lnSpc>
                <a:spcPct val="140020"/>
              </a:lnSpc>
              <a:spcBef>
                <a:spcPts val="0"/>
              </a:spcBef>
              <a:spcAft>
                <a:spcPts val="0"/>
              </a:spcAft>
              <a:buClr>
                <a:schemeClr val="dk1"/>
              </a:buClr>
              <a:buFont typeface="Arial"/>
              <a:buNone/>
            </a:pPr>
            <a:r>
              <a:rPr lang="en" sz="1400">
                <a:solidFill>
                  <a:schemeClr val="dk1"/>
                </a:solidFill>
                <a:latin typeface="Open Sans"/>
                <a:ea typeface="Open Sans"/>
                <a:cs typeface="Open Sans"/>
                <a:sym typeface="Open Sans"/>
              </a:rPr>
              <a:t>Circumstellar dust extinction?</a:t>
            </a:r>
            <a:endParaRPr sz="1400">
              <a:solidFill>
                <a:schemeClr val="dk1"/>
              </a:solidFill>
              <a:latin typeface="Open Sans"/>
              <a:ea typeface="Open Sans"/>
              <a:cs typeface="Open Sans"/>
              <a:sym typeface="Open Sans"/>
            </a:endParaRPr>
          </a:p>
          <a:p>
            <a:pPr indent="457200" lvl="0" marL="457200" rtl="0" algn="l">
              <a:lnSpc>
                <a:spcPct val="140020"/>
              </a:lnSpc>
              <a:spcBef>
                <a:spcPts val="0"/>
              </a:spcBef>
              <a:spcAft>
                <a:spcPts val="0"/>
              </a:spcAft>
              <a:buClr>
                <a:schemeClr val="dk1"/>
              </a:buClr>
              <a:buFont typeface="Arial"/>
              <a:buNone/>
            </a:pPr>
            <a:r>
              <a:rPr lang="en" sz="1400">
                <a:solidFill>
                  <a:schemeClr val="dk1"/>
                </a:solidFill>
                <a:latin typeface="Open Sans"/>
                <a:ea typeface="Open Sans"/>
                <a:cs typeface="Open Sans"/>
                <a:sym typeface="Open Sans"/>
              </a:rPr>
              <a:t>Bolometric correction?</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316464ac03e_262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1" name="Google Shape;1261;g316464ac03e_262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transformative radio telescope that can study cosmic light that straddles the boundary between radio and infrared</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SN1987A as a great example of multi-messenger. in sn1987A the progenitor was a blue supergiant, which was not expected to be a supernova progenitor</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 These are the only known CCSNe neutrino events measured</a:t>
            </a:r>
            <a:endParaRPr sz="105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3150f9b9262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9" name="Google Shape;1269;g3150f9b9262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Observations using the Atacama Large Millimeter/submillimeter Array (ALMA) have revealed an unexpected spiral structure in the material around the old star R Sculptoris. This feature has never been seen before and is probably caused by a hidden companion star orbiting the star. This slice through the new ALMA data reveals the shell around the star, which shows up as the outer circular ring, as well as a very clear spiral structure in the inner material.</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Credit:</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ALMA (ESO/NAOJ/NRAO)/M. Maercker et al.</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3153e450575_0_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0" name="Google Shape;1280;g3153e450575_0_7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g3150f9b92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6" name="Google Shape;1286;g3150f9b92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Ysg : </a:t>
            </a:r>
            <a:r>
              <a:rPr lang="en" u="sng">
                <a:solidFill>
                  <a:schemeClr val="hlink"/>
                </a:solidFill>
                <a:hlinkClick r:id="rId2"/>
              </a:rPr>
              <a:t>http://arxiv.org/pdf/1401.2628v2.pdf</a:t>
            </a:r>
            <a:endParaRPr/>
          </a:p>
          <a:p>
            <a:pPr indent="0" lvl="0" marL="0" rtl="0" algn="l">
              <a:spcBef>
                <a:spcPts val="0"/>
              </a:spcBef>
              <a:spcAft>
                <a:spcPts val="0"/>
              </a:spcAft>
              <a:buNone/>
            </a:pPr>
            <a:r>
              <a:rPr lang="en"/>
              <a:t>https://earthsky.org/brightest-stars/polaris-the-present-day-north-star/</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g315e066cd60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7" name="Google Shape;1297;g315e066cd60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3150f9b9262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0" name="Google Shape;1310;g3150f9b9262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3150f9b926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6" name="Google Shape;1316;g3150f9b926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3150f9b926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3" name="Google Shape;1323;g3150f9b926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153e450575_0_10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153e450575_0_1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Marcellus"/>
                <a:ea typeface="Marcellus"/>
                <a:cs typeface="Marcellus"/>
                <a:sym typeface="Marcellus"/>
              </a:rPr>
              <a:t>Time sequence for neutrino (red lines for νe and ¯νe and magenta line for νx; νx represents heavy lepton neutrino νµ, ντ , ¯νµ, or ν¯τ ), GW (blue line), and electromagnetic (EM, black line) signals based on our neutrino-driven core-collapse simulation of a non-rotating 17 M⊙ progenitor. The solid lines are direct or indirect results of our CCSN simulation, whereas the dashed lines are from literatures or rough speculations. The left (right) panel x-axis shows time before (after) core bounce. Emissions of pre-CCSN neutrinos as well as the core-collapse neutrino burst are shown as labeled. For the EM signal, the optical output of the progenitor, the SBO emission, the optical plateau, and the decay tail are shown as labeled. The GW luminosity is highly fluctuating during our simulation and the blue shaded area presents the region between the two straight lines fitting the high and low peaks during 3 – 5 seconds postbounce. The hight of the curves does not reflect the energy output in each messenger; total energy emitted after bounce in the form of anti-electron neutrino, photons, and GW is ∼ 6 × 1052 erg, ∼ 4 × 1049 erg, and ∼ 7 × 1046 erg, respectively. See the text for details.</a:t>
            </a:r>
            <a:endParaRPr>
              <a:solidFill>
                <a:schemeClr val="dk1"/>
              </a:solidFill>
            </a:endParaRPr>
          </a:p>
          <a:p>
            <a:pPr indent="0" lvl="0" marL="0" rtl="0" algn="l">
              <a:lnSpc>
                <a:spcPct val="115000"/>
              </a:lnSpc>
              <a:spcBef>
                <a:spcPts val="1200"/>
              </a:spcBef>
              <a:spcAft>
                <a:spcPts val="0"/>
              </a:spcAft>
              <a:buNone/>
            </a:pPr>
            <a:r>
              <a:t/>
            </a:r>
            <a:endParaRPr sz="1500">
              <a:solidFill>
                <a:srgbClr val="5E4B44"/>
              </a:solidFill>
              <a:latin typeface="Inria Serif Light"/>
              <a:ea typeface="Inria Serif Light"/>
              <a:cs typeface="Inria Serif Light"/>
              <a:sym typeface="Inria Serif Light"/>
            </a:endParaRPr>
          </a:p>
          <a:p>
            <a:pPr indent="0" lvl="0" marL="0" rtl="0" algn="l">
              <a:lnSpc>
                <a:spcPct val="115000"/>
              </a:lnSpc>
              <a:spcBef>
                <a:spcPts val="600"/>
              </a:spcBef>
              <a:spcAft>
                <a:spcPts val="0"/>
              </a:spcAft>
              <a:buClr>
                <a:schemeClr val="dk1"/>
              </a:buClr>
              <a:buSzPts val="1100"/>
              <a:buFont typeface="Arial"/>
              <a:buNone/>
            </a:pPr>
            <a:r>
              <a:rPr lang="en" sz="1500">
                <a:solidFill>
                  <a:srgbClr val="5E4B44"/>
                </a:solidFill>
                <a:latin typeface="Inria Serif Light"/>
                <a:ea typeface="Inria Serif Light"/>
                <a:cs typeface="Inria Serif Light"/>
                <a:sym typeface="Inria Serif Light"/>
              </a:rPr>
              <a:t>Early Warning using Neutrinos</a:t>
            </a:r>
            <a:endParaRPr sz="1500">
              <a:solidFill>
                <a:srgbClr val="5E4B44"/>
              </a:solidFill>
              <a:latin typeface="Inria Serif Light"/>
              <a:ea typeface="Inria Serif Light"/>
              <a:cs typeface="Inria Serif Light"/>
              <a:sym typeface="Inria Serif Light"/>
            </a:endParaRPr>
          </a:p>
          <a:p>
            <a:pPr indent="-323850" lvl="0" marL="457200" rtl="0" algn="l">
              <a:lnSpc>
                <a:spcPct val="115000"/>
              </a:lnSpc>
              <a:spcBef>
                <a:spcPts val="600"/>
              </a:spcBef>
              <a:spcAft>
                <a:spcPts val="0"/>
              </a:spcAft>
              <a:buClr>
                <a:srgbClr val="5E4B44"/>
              </a:buClr>
              <a:buSzPts val="1500"/>
              <a:buFont typeface="Inria Serif Light"/>
              <a:buChar char="●"/>
            </a:pPr>
            <a:r>
              <a:rPr lang="en" sz="1500">
                <a:solidFill>
                  <a:srgbClr val="5E4B44"/>
                </a:solidFill>
                <a:latin typeface="Inria Serif Light"/>
                <a:ea typeface="Inria Serif Light"/>
                <a:cs typeface="Inria Serif Light"/>
                <a:sym typeface="Inria Serif Light"/>
              </a:rPr>
              <a:t>Helps find unexpected behaviors</a:t>
            </a:r>
            <a:endParaRPr sz="1500">
              <a:solidFill>
                <a:srgbClr val="5E4B44"/>
              </a:solidFill>
              <a:latin typeface="Inria Serif Light"/>
              <a:ea typeface="Inria Serif Light"/>
              <a:cs typeface="Inria Serif Light"/>
              <a:sym typeface="Inria Serif Light"/>
            </a:endParaRPr>
          </a:p>
          <a:p>
            <a:pPr indent="-323850" lvl="0" marL="457200" rtl="0" algn="l">
              <a:lnSpc>
                <a:spcPct val="115000"/>
              </a:lnSpc>
              <a:spcBef>
                <a:spcPts val="0"/>
              </a:spcBef>
              <a:spcAft>
                <a:spcPts val="0"/>
              </a:spcAft>
              <a:buClr>
                <a:srgbClr val="5E4B44"/>
              </a:buClr>
              <a:buSzPts val="1500"/>
              <a:buFont typeface="Inria Serif Light"/>
              <a:buChar char="●"/>
            </a:pPr>
            <a:r>
              <a:rPr lang="en" sz="1500">
                <a:solidFill>
                  <a:srgbClr val="5E4B44"/>
                </a:solidFill>
                <a:latin typeface="Inria Serif Light"/>
                <a:ea typeface="Inria Serif Light"/>
                <a:cs typeface="Inria Serif Light"/>
                <a:sym typeface="Inria Serif Light"/>
              </a:rPr>
              <a:t>Detect even in areas of the Milky Way with excess dust </a:t>
            </a:r>
            <a:endParaRPr sz="1500">
              <a:solidFill>
                <a:srgbClr val="5E4B44"/>
              </a:solidFill>
              <a:latin typeface="Inria Serif Light"/>
              <a:ea typeface="Inria Serif Light"/>
              <a:cs typeface="Inria Serif Light"/>
              <a:sym typeface="Inria Serif Light"/>
            </a:endParaRPr>
          </a:p>
          <a:p>
            <a:pPr indent="0" lvl="0" marL="0" rtl="0" algn="l">
              <a:lnSpc>
                <a:spcPct val="115000"/>
              </a:lnSpc>
              <a:spcBef>
                <a:spcPts val="600"/>
              </a:spcBef>
              <a:spcAft>
                <a:spcPts val="0"/>
              </a:spcAft>
              <a:buClr>
                <a:schemeClr val="dk1"/>
              </a:buClr>
              <a:buSzPts val="1100"/>
              <a:buFont typeface="Arial"/>
              <a:buNone/>
            </a:pPr>
            <a:r>
              <a:t/>
            </a:r>
            <a:endParaRPr sz="1500">
              <a:solidFill>
                <a:srgbClr val="5E4B44"/>
              </a:solidFill>
              <a:latin typeface="Inria Serif Light"/>
              <a:ea typeface="Inria Serif Light"/>
              <a:cs typeface="Inria Serif Light"/>
              <a:sym typeface="Inria Serif Light"/>
            </a:endParaRPr>
          </a:p>
          <a:p>
            <a:pPr indent="0" lvl="0" marL="0" rtl="0" algn="l">
              <a:lnSpc>
                <a:spcPct val="115000"/>
              </a:lnSpc>
              <a:spcBef>
                <a:spcPts val="600"/>
              </a:spcBef>
              <a:spcAft>
                <a:spcPts val="0"/>
              </a:spcAft>
              <a:buClr>
                <a:schemeClr val="dk1"/>
              </a:buClr>
              <a:buSzPts val="1100"/>
              <a:buFont typeface="Arial"/>
              <a:buNone/>
            </a:pPr>
            <a:r>
              <a:rPr lang="en" sz="1500">
                <a:solidFill>
                  <a:srgbClr val="5E4B44"/>
                </a:solidFill>
                <a:latin typeface="Inria Serif Light"/>
                <a:ea typeface="Inria Serif Light"/>
                <a:cs typeface="Inria Serif Light"/>
                <a:sym typeface="Inria Serif Light"/>
              </a:rPr>
              <a:t>Shock Breakout (SBO)</a:t>
            </a:r>
            <a:endParaRPr sz="1500">
              <a:solidFill>
                <a:srgbClr val="5E4B44"/>
              </a:solidFill>
              <a:latin typeface="Inria Serif Light"/>
              <a:ea typeface="Inria Serif Light"/>
              <a:cs typeface="Inria Serif Light"/>
              <a:sym typeface="Inria Serif Light"/>
            </a:endParaRPr>
          </a:p>
          <a:p>
            <a:pPr indent="-323850" lvl="0" marL="457200" rtl="0" algn="l">
              <a:lnSpc>
                <a:spcPct val="115000"/>
              </a:lnSpc>
              <a:spcBef>
                <a:spcPts val="600"/>
              </a:spcBef>
              <a:spcAft>
                <a:spcPts val="0"/>
              </a:spcAft>
              <a:buClr>
                <a:srgbClr val="5E4B44"/>
              </a:buClr>
              <a:buSzPts val="1500"/>
              <a:buFont typeface="Inria Serif Light"/>
              <a:buChar char="●"/>
            </a:pPr>
            <a:r>
              <a:rPr lang="en" sz="1500">
                <a:solidFill>
                  <a:srgbClr val="5E4B44"/>
                </a:solidFill>
                <a:latin typeface="Inria Serif Light"/>
                <a:ea typeface="Inria Serif Light"/>
                <a:cs typeface="Inria Serif Light"/>
                <a:sym typeface="Inria Serif Light"/>
              </a:rPr>
              <a:t>First detectable photon signal to arrive from a SN</a:t>
            </a:r>
            <a:endParaRPr sz="1500">
              <a:solidFill>
                <a:srgbClr val="5E4B44"/>
              </a:solidFill>
              <a:latin typeface="Inria Serif Light"/>
              <a:ea typeface="Inria Serif Light"/>
              <a:cs typeface="Inria Serif Light"/>
              <a:sym typeface="Inria Serif Light"/>
            </a:endParaRPr>
          </a:p>
          <a:p>
            <a:pPr indent="0" lvl="0" marL="0" rtl="0" algn="l">
              <a:lnSpc>
                <a:spcPct val="115000"/>
              </a:lnSpc>
              <a:spcBef>
                <a:spcPts val="600"/>
              </a:spcBef>
              <a:spcAft>
                <a:spcPts val="0"/>
              </a:spcAft>
              <a:buClr>
                <a:schemeClr val="dk1"/>
              </a:buClr>
              <a:buSzPts val="1100"/>
              <a:buFont typeface="Arial"/>
              <a:buNone/>
            </a:pPr>
            <a:r>
              <a:t/>
            </a:r>
            <a:endParaRPr sz="1500">
              <a:solidFill>
                <a:srgbClr val="5E4B44"/>
              </a:solidFill>
              <a:latin typeface="Inria Serif Light"/>
              <a:ea typeface="Inria Serif Light"/>
              <a:cs typeface="Inria Serif Light"/>
              <a:sym typeface="Inria Serif Light"/>
            </a:endParaRPr>
          </a:p>
          <a:p>
            <a:pPr indent="0" lvl="0" marL="0" rtl="0" algn="l">
              <a:lnSpc>
                <a:spcPct val="115000"/>
              </a:lnSpc>
              <a:spcBef>
                <a:spcPts val="600"/>
              </a:spcBef>
              <a:spcAft>
                <a:spcPts val="0"/>
              </a:spcAft>
              <a:buClr>
                <a:schemeClr val="dk1"/>
              </a:buClr>
              <a:buSzPts val="1100"/>
              <a:buFont typeface="Arial"/>
              <a:buNone/>
            </a:pPr>
            <a:r>
              <a:rPr lang="en" sz="1500">
                <a:solidFill>
                  <a:srgbClr val="5E4B44"/>
                </a:solidFill>
                <a:latin typeface="Inria Serif Light"/>
                <a:ea typeface="Inria Serif Light"/>
                <a:cs typeface="Inria Serif Light"/>
                <a:sym typeface="Inria Serif Light"/>
              </a:rPr>
              <a:t>Shock propagation time</a:t>
            </a:r>
            <a:endParaRPr sz="1500">
              <a:solidFill>
                <a:srgbClr val="5E4B44"/>
              </a:solidFill>
              <a:latin typeface="Inria Serif Light"/>
              <a:ea typeface="Inria Serif Light"/>
              <a:cs typeface="Inria Serif Light"/>
              <a:sym typeface="Inria Serif Light"/>
            </a:endParaRPr>
          </a:p>
          <a:p>
            <a:pPr indent="-323850" lvl="0" marL="457200" rtl="0" algn="l">
              <a:lnSpc>
                <a:spcPct val="115000"/>
              </a:lnSpc>
              <a:spcBef>
                <a:spcPts val="600"/>
              </a:spcBef>
              <a:spcAft>
                <a:spcPts val="0"/>
              </a:spcAft>
              <a:buClr>
                <a:srgbClr val="5E4B44"/>
              </a:buClr>
              <a:buSzPts val="1500"/>
              <a:buFont typeface="Inria Serif Light"/>
              <a:buChar char="●"/>
            </a:pPr>
            <a:r>
              <a:rPr lang="en" sz="1500">
                <a:solidFill>
                  <a:srgbClr val="5E4B44"/>
                </a:solidFill>
                <a:latin typeface="Inria Serif Light"/>
                <a:ea typeface="Inria Serif Light"/>
                <a:cs typeface="Inria Serif Light"/>
                <a:sym typeface="Inria Serif Light"/>
              </a:rPr>
              <a:t>Is the amount of time between the neutrino burst and the first instance of SB0</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3150f9b9262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3150f9b926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3150f9b926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0" name="Google Shape;1340;g3150f9b926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3150f9b9262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3150f9b9262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Talking Points">
  <p:cSld name="CUSTOM_2">
    <p:spTree>
      <p:nvGrpSpPr>
        <p:cNvPr id="50" name="Shape 50"/>
        <p:cNvGrpSpPr/>
        <p:nvPr/>
      </p:nvGrpSpPr>
      <p:grpSpPr>
        <a:xfrm>
          <a:off x="0" y="0"/>
          <a:ext cx="0" cy="0"/>
          <a:chOff x="0" y="0"/>
          <a:chExt cx="0" cy="0"/>
        </a:xfrm>
      </p:grpSpPr>
      <p:sp>
        <p:nvSpPr>
          <p:cNvPr id="51" name="Google Shape;51;p13"/>
          <p:cNvSpPr txBox="1"/>
          <p:nvPr>
            <p:ph type="title"/>
          </p:nvPr>
        </p:nvSpPr>
        <p:spPr>
          <a:xfrm>
            <a:off x="540300" y="502181"/>
            <a:ext cx="8292000" cy="572700"/>
          </a:xfrm>
          <a:prstGeom prst="rect">
            <a:avLst/>
          </a:prstGeom>
        </p:spPr>
        <p:txBody>
          <a:bodyPr anchorCtr="0" anchor="t" bIns="91425" lIns="91425" spcFirstLastPara="1" rIns="91425" wrap="square" tIns="91425">
            <a:normAutofit/>
          </a:bodyPr>
          <a:lstStyle>
            <a:lvl1pPr indent="0" lvl="0" marL="0" marR="0" algn="l">
              <a:lnSpc>
                <a:spcPct val="100000"/>
              </a:lnSpc>
              <a:spcBef>
                <a:spcPts val="0"/>
              </a:spcBef>
              <a:spcAft>
                <a:spcPts val="0"/>
              </a:spcAft>
              <a:buClr>
                <a:schemeClr val="dk1"/>
              </a:buClr>
              <a:buSzPts val="3000"/>
              <a:buFont typeface="Aldrich"/>
              <a:buNone/>
              <a:defRPr/>
            </a:lvl1pPr>
            <a:lvl2pPr lvl="1">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52" name="Google Shape;52;p13"/>
          <p:cNvSpPr txBox="1"/>
          <p:nvPr>
            <p:ph idx="1" type="body"/>
          </p:nvPr>
        </p:nvSpPr>
        <p:spPr>
          <a:xfrm>
            <a:off x="540300" y="1500469"/>
            <a:ext cx="7412100" cy="30273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3" name="Google Shape;53;p1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a:latin typeface="Times"/>
                <a:ea typeface="Times"/>
                <a:cs typeface="Times"/>
                <a:sym typeface="Times"/>
              </a:defRPr>
            </a:lvl1pPr>
            <a:lvl2pPr lvl="1">
              <a:buNone/>
              <a:defRPr>
                <a:latin typeface="Times"/>
                <a:ea typeface="Times"/>
                <a:cs typeface="Times"/>
                <a:sym typeface="Times"/>
              </a:defRPr>
            </a:lvl2pPr>
            <a:lvl3pPr lvl="2">
              <a:buNone/>
              <a:defRPr>
                <a:latin typeface="Times"/>
                <a:ea typeface="Times"/>
                <a:cs typeface="Times"/>
                <a:sym typeface="Times"/>
              </a:defRPr>
            </a:lvl3pPr>
            <a:lvl4pPr lvl="3">
              <a:buNone/>
              <a:defRPr>
                <a:latin typeface="Times"/>
                <a:ea typeface="Times"/>
                <a:cs typeface="Times"/>
                <a:sym typeface="Times"/>
              </a:defRPr>
            </a:lvl4pPr>
            <a:lvl5pPr lvl="4">
              <a:buNone/>
              <a:defRPr>
                <a:latin typeface="Times"/>
                <a:ea typeface="Times"/>
                <a:cs typeface="Times"/>
                <a:sym typeface="Times"/>
              </a:defRPr>
            </a:lvl5pPr>
            <a:lvl6pPr lvl="5">
              <a:buNone/>
              <a:defRPr>
                <a:latin typeface="Times"/>
                <a:ea typeface="Times"/>
                <a:cs typeface="Times"/>
                <a:sym typeface="Times"/>
              </a:defRPr>
            </a:lvl6pPr>
            <a:lvl7pPr lvl="6">
              <a:buNone/>
              <a:defRPr>
                <a:latin typeface="Times"/>
                <a:ea typeface="Times"/>
                <a:cs typeface="Times"/>
                <a:sym typeface="Times"/>
              </a:defRPr>
            </a:lvl7pPr>
            <a:lvl8pPr lvl="7">
              <a:buNone/>
              <a:defRPr>
                <a:latin typeface="Times"/>
                <a:ea typeface="Times"/>
                <a:cs typeface="Times"/>
                <a:sym typeface="Times"/>
              </a:defRPr>
            </a:lvl8pPr>
            <a:lvl9pPr lvl="8">
              <a:buNone/>
              <a:defRPr>
                <a:latin typeface="Times"/>
                <a:ea typeface="Times"/>
                <a:cs typeface="Times"/>
                <a:sym typeface="Time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CUSTOM_1">
    <p:spTree>
      <p:nvGrpSpPr>
        <p:cNvPr id="54" name="Shape 54"/>
        <p:cNvGrpSpPr/>
        <p:nvPr/>
      </p:nvGrpSpPr>
      <p:grpSpPr>
        <a:xfrm>
          <a:off x="0" y="0"/>
          <a:ext cx="0" cy="0"/>
          <a:chOff x="0" y="0"/>
          <a:chExt cx="0" cy="0"/>
        </a:xfrm>
      </p:grpSpPr>
      <p:sp>
        <p:nvSpPr>
          <p:cNvPr id="55" name="Google Shape;55;p14"/>
          <p:cNvSpPr txBox="1"/>
          <p:nvPr>
            <p:ph type="title"/>
          </p:nvPr>
        </p:nvSpPr>
        <p:spPr>
          <a:xfrm>
            <a:off x="4554544" y="1187981"/>
            <a:ext cx="3991800" cy="993600"/>
          </a:xfrm>
          <a:prstGeom prst="rect">
            <a:avLst/>
          </a:prstGeom>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chemeClr val="dk1"/>
              </a:buClr>
              <a:buSzPts val="5300"/>
              <a:buFont typeface="Aldrich"/>
              <a:buNone/>
              <a:defRPr sz="5300"/>
            </a:lvl1pPr>
            <a:lvl2pPr lvl="1"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2pPr>
            <a:lvl3pPr lvl="2"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3pPr>
            <a:lvl4pPr lvl="3"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4pPr>
            <a:lvl5pPr lvl="4"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5pPr>
            <a:lvl6pPr lvl="5"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6pPr>
            <a:lvl7pPr lvl="6"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7pPr>
            <a:lvl8pPr lvl="7"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8pPr>
            <a:lvl9pPr lvl="8" algn="r">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9pPr>
          </a:lstStyle>
          <a:p/>
        </p:txBody>
      </p:sp>
      <p:sp>
        <p:nvSpPr>
          <p:cNvPr id="56" name="Google Shape;56;p14"/>
          <p:cNvSpPr txBox="1"/>
          <p:nvPr>
            <p:ph idx="1" type="body"/>
          </p:nvPr>
        </p:nvSpPr>
        <p:spPr>
          <a:xfrm>
            <a:off x="4554525" y="2241206"/>
            <a:ext cx="3991800" cy="1677000"/>
          </a:xfrm>
          <a:prstGeom prst="rect">
            <a:avLst/>
          </a:prstGeom>
        </p:spPr>
        <p:txBody>
          <a:bodyPr anchorCtr="0" anchor="t" bIns="91425" lIns="91425" spcFirstLastPara="1" rIns="91425" wrap="square" tIns="91425">
            <a:normAutofit/>
          </a:bodyPr>
          <a:lstStyle>
            <a:lvl1pPr indent="-342900" lvl="0" marL="457200" algn="r">
              <a:spcBef>
                <a:spcPts val="0"/>
              </a:spcBef>
              <a:spcAft>
                <a:spcPts val="0"/>
              </a:spcAft>
              <a:buSzPts val="1800"/>
              <a:buChar char="●"/>
              <a:defRPr/>
            </a:lvl1pPr>
            <a:lvl2pPr indent="-317500" lvl="1" marL="914400" algn="r">
              <a:spcBef>
                <a:spcPts val="0"/>
              </a:spcBef>
              <a:spcAft>
                <a:spcPts val="0"/>
              </a:spcAft>
              <a:buSzPts val="1400"/>
              <a:buChar char="○"/>
              <a:defRPr/>
            </a:lvl2pPr>
            <a:lvl3pPr indent="-317500" lvl="2" marL="1371600" algn="r">
              <a:spcBef>
                <a:spcPts val="0"/>
              </a:spcBef>
              <a:spcAft>
                <a:spcPts val="0"/>
              </a:spcAft>
              <a:buSzPts val="1400"/>
              <a:buChar char="■"/>
              <a:defRPr/>
            </a:lvl3pPr>
            <a:lvl4pPr indent="-317500" lvl="3" marL="1828800" algn="r">
              <a:spcBef>
                <a:spcPts val="0"/>
              </a:spcBef>
              <a:spcAft>
                <a:spcPts val="0"/>
              </a:spcAft>
              <a:buSzPts val="1400"/>
              <a:buChar char="●"/>
              <a:defRPr/>
            </a:lvl4pPr>
            <a:lvl5pPr indent="-317500" lvl="4" marL="2286000" algn="r">
              <a:spcBef>
                <a:spcPts val="0"/>
              </a:spcBef>
              <a:spcAft>
                <a:spcPts val="0"/>
              </a:spcAft>
              <a:buSzPts val="1400"/>
              <a:buChar char="○"/>
              <a:defRPr/>
            </a:lvl5pPr>
            <a:lvl6pPr indent="-317500" lvl="5" marL="2743200" algn="r">
              <a:spcBef>
                <a:spcPts val="0"/>
              </a:spcBef>
              <a:spcAft>
                <a:spcPts val="0"/>
              </a:spcAft>
              <a:buSzPts val="1400"/>
              <a:buChar char="■"/>
              <a:defRPr/>
            </a:lvl6pPr>
            <a:lvl7pPr indent="-317500" lvl="6" marL="3200400" algn="r">
              <a:spcBef>
                <a:spcPts val="0"/>
              </a:spcBef>
              <a:spcAft>
                <a:spcPts val="0"/>
              </a:spcAft>
              <a:buSzPts val="1400"/>
              <a:buChar char="●"/>
              <a:defRPr/>
            </a:lvl7pPr>
            <a:lvl8pPr indent="-317500" lvl="7" marL="3657600" algn="r">
              <a:spcBef>
                <a:spcPts val="0"/>
              </a:spcBef>
              <a:spcAft>
                <a:spcPts val="0"/>
              </a:spcAft>
              <a:buSzPts val="1400"/>
              <a:buChar char="○"/>
              <a:defRPr/>
            </a:lvl8pPr>
            <a:lvl9pPr indent="-317500" lvl="8" marL="4114800" algn="r">
              <a:spcBef>
                <a:spcPts val="0"/>
              </a:spcBef>
              <a:spcAft>
                <a:spcPts val="0"/>
              </a:spcAft>
              <a:buSzPts val="1400"/>
              <a:buChar char="■"/>
              <a:defRPr/>
            </a:lvl9pPr>
          </a:lstStyle>
          <a:p/>
        </p:txBody>
      </p:sp>
      <p:sp>
        <p:nvSpPr>
          <p:cNvPr id="57" name="Google Shape;57;p1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a:latin typeface="Times"/>
                <a:ea typeface="Times"/>
                <a:cs typeface="Times"/>
                <a:sym typeface="Times"/>
              </a:defRPr>
            </a:lvl1pPr>
            <a:lvl2pPr lvl="1">
              <a:buNone/>
              <a:defRPr>
                <a:latin typeface="Times"/>
                <a:ea typeface="Times"/>
                <a:cs typeface="Times"/>
                <a:sym typeface="Times"/>
              </a:defRPr>
            </a:lvl2pPr>
            <a:lvl3pPr lvl="2">
              <a:buNone/>
              <a:defRPr>
                <a:latin typeface="Times"/>
                <a:ea typeface="Times"/>
                <a:cs typeface="Times"/>
                <a:sym typeface="Times"/>
              </a:defRPr>
            </a:lvl3pPr>
            <a:lvl4pPr lvl="3">
              <a:buNone/>
              <a:defRPr>
                <a:latin typeface="Times"/>
                <a:ea typeface="Times"/>
                <a:cs typeface="Times"/>
                <a:sym typeface="Times"/>
              </a:defRPr>
            </a:lvl4pPr>
            <a:lvl5pPr lvl="4">
              <a:buNone/>
              <a:defRPr>
                <a:latin typeface="Times"/>
                <a:ea typeface="Times"/>
                <a:cs typeface="Times"/>
                <a:sym typeface="Times"/>
              </a:defRPr>
            </a:lvl5pPr>
            <a:lvl6pPr lvl="5">
              <a:buNone/>
              <a:defRPr>
                <a:latin typeface="Times"/>
                <a:ea typeface="Times"/>
                <a:cs typeface="Times"/>
                <a:sym typeface="Times"/>
              </a:defRPr>
            </a:lvl6pPr>
            <a:lvl7pPr lvl="6">
              <a:buNone/>
              <a:defRPr>
                <a:latin typeface="Times"/>
                <a:ea typeface="Times"/>
                <a:cs typeface="Times"/>
                <a:sym typeface="Times"/>
              </a:defRPr>
            </a:lvl7pPr>
            <a:lvl8pPr lvl="7">
              <a:buNone/>
              <a:defRPr>
                <a:latin typeface="Times"/>
                <a:ea typeface="Times"/>
                <a:cs typeface="Times"/>
                <a:sym typeface="Times"/>
              </a:defRPr>
            </a:lvl8pPr>
            <a:lvl9pPr lvl="8">
              <a:buNone/>
              <a:defRPr>
                <a:latin typeface="Times"/>
                <a:ea typeface="Times"/>
                <a:cs typeface="Times"/>
                <a:sym typeface="Times"/>
              </a:defRPr>
            </a:lvl9pPr>
          </a:lstStyle>
          <a:p>
            <a:pPr indent="0" lvl="0" marL="0" rtl="0" algn="r">
              <a:spcBef>
                <a:spcPts val="0"/>
              </a:spcBef>
              <a:spcAft>
                <a:spcPts val="0"/>
              </a:spcAft>
              <a:buNone/>
            </a:pPr>
            <a:fld id="{00000000-1234-1234-1234-123412341234}" type="slidenum">
              <a:rPr lang="en"/>
              <a:t>‹#›</a:t>
            </a:fld>
            <a:endParaRPr/>
          </a:p>
        </p:txBody>
      </p:sp>
      <p:grpSp>
        <p:nvGrpSpPr>
          <p:cNvPr id="58" name="Google Shape;58;p14"/>
          <p:cNvGrpSpPr/>
          <p:nvPr/>
        </p:nvGrpSpPr>
        <p:grpSpPr>
          <a:xfrm>
            <a:off x="0" y="1"/>
            <a:ext cx="8832291" cy="4765074"/>
            <a:chOff x="-12" y="-20554"/>
            <a:chExt cx="10012800" cy="5456400"/>
          </a:xfrm>
        </p:grpSpPr>
        <p:cxnSp>
          <p:nvCxnSpPr>
            <p:cNvPr id="59" name="Google Shape;59;p14"/>
            <p:cNvCxnSpPr/>
            <p:nvPr/>
          </p:nvCxnSpPr>
          <p:spPr>
            <a:xfrm>
              <a:off x="-12" y="5435846"/>
              <a:ext cx="10012800" cy="0"/>
            </a:xfrm>
            <a:prstGeom prst="straightConnector1">
              <a:avLst/>
            </a:prstGeom>
            <a:noFill/>
            <a:ln cap="flat" cmpd="sng" w="9525">
              <a:solidFill>
                <a:schemeClr val="dk1"/>
              </a:solidFill>
              <a:prstDash val="solid"/>
              <a:round/>
              <a:headEnd len="sm" w="sm" type="none"/>
              <a:tailEnd len="sm" w="sm" type="none"/>
            </a:ln>
          </p:spPr>
        </p:cxnSp>
        <p:cxnSp>
          <p:nvCxnSpPr>
            <p:cNvPr id="60" name="Google Shape;60;p14"/>
            <p:cNvCxnSpPr/>
            <p:nvPr/>
          </p:nvCxnSpPr>
          <p:spPr>
            <a:xfrm rot="10800000">
              <a:off x="10012788" y="-20554"/>
              <a:ext cx="0" cy="5456400"/>
            </a:xfrm>
            <a:prstGeom prst="straightConnector1">
              <a:avLst/>
            </a:prstGeom>
            <a:noFill/>
            <a:ln cap="flat" cmpd="sng" w="9525">
              <a:solidFill>
                <a:schemeClr val="dk1"/>
              </a:solidFill>
              <a:prstDash val="solid"/>
              <a:round/>
              <a:headEnd len="sm" w="sm" type="none"/>
              <a:tailEnd len="sm" w="sm" type="none"/>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4 Map">
  <p:cSld name="CUSTOM_13">
    <p:spTree>
      <p:nvGrpSpPr>
        <p:cNvPr id="61" name="Shape 61"/>
        <p:cNvGrpSpPr/>
        <p:nvPr/>
      </p:nvGrpSpPr>
      <p:grpSpPr>
        <a:xfrm>
          <a:off x="0" y="0"/>
          <a:ext cx="0" cy="0"/>
          <a:chOff x="0" y="0"/>
          <a:chExt cx="0" cy="0"/>
        </a:xfrm>
      </p:grpSpPr>
      <p:sp>
        <p:nvSpPr>
          <p:cNvPr id="62" name="Google Shape;62;p15"/>
          <p:cNvSpPr txBox="1"/>
          <p:nvPr>
            <p:ph idx="1" type="subTitle"/>
          </p:nvPr>
        </p:nvSpPr>
        <p:spPr>
          <a:xfrm>
            <a:off x="6283875" y="1411781"/>
            <a:ext cx="2548500" cy="455100"/>
          </a:xfrm>
          <a:prstGeom prst="rect">
            <a:avLst/>
          </a:prstGeom>
        </p:spPr>
        <p:txBody>
          <a:bodyPr anchorCtr="0" anchor="t" bIns="91425" lIns="91425" spcFirstLastPara="1" rIns="91425" wrap="square" tIns="91425">
            <a:normAutofit/>
          </a:bodyPr>
          <a:lstStyle>
            <a:lvl1pPr lvl="0">
              <a:spcBef>
                <a:spcPts val="0"/>
              </a:spcBef>
              <a:spcAft>
                <a:spcPts val="0"/>
              </a:spcAft>
              <a:buSzPts val="1400"/>
              <a:buNone/>
              <a:defRPr b="1" sz="1400"/>
            </a:lvl1pPr>
            <a:lvl2pPr lvl="1">
              <a:spcBef>
                <a:spcPts val="0"/>
              </a:spcBef>
              <a:spcAft>
                <a:spcPts val="0"/>
              </a:spcAft>
              <a:buSzPts val="1400"/>
              <a:buNone/>
              <a:defRPr b="1" sz="1400"/>
            </a:lvl2pPr>
            <a:lvl3pPr lvl="2">
              <a:spcBef>
                <a:spcPts val="0"/>
              </a:spcBef>
              <a:spcAft>
                <a:spcPts val="0"/>
              </a:spcAft>
              <a:buSzPts val="1400"/>
              <a:buNone/>
              <a:defRPr b="1" sz="1400"/>
            </a:lvl3pPr>
            <a:lvl4pPr lvl="3">
              <a:spcBef>
                <a:spcPts val="0"/>
              </a:spcBef>
              <a:spcAft>
                <a:spcPts val="0"/>
              </a:spcAft>
              <a:buSzPts val="1400"/>
              <a:buNone/>
              <a:defRPr b="1" sz="1400"/>
            </a:lvl4pPr>
            <a:lvl5pPr lvl="4">
              <a:spcBef>
                <a:spcPts val="0"/>
              </a:spcBef>
              <a:spcAft>
                <a:spcPts val="0"/>
              </a:spcAft>
              <a:buSzPts val="1400"/>
              <a:buNone/>
              <a:defRPr b="1" sz="1400"/>
            </a:lvl5pPr>
            <a:lvl6pPr lvl="5">
              <a:spcBef>
                <a:spcPts val="0"/>
              </a:spcBef>
              <a:spcAft>
                <a:spcPts val="0"/>
              </a:spcAft>
              <a:buSzPts val="1400"/>
              <a:buNone/>
              <a:defRPr b="1" sz="1400"/>
            </a:lvl6pPr>
            <a:lvl7pPr lvl="6">
              <a:spcBef>
                <a:spcPts val="0"/>
              </a:spcBef>
              <a:spcAft>
                <a:spcPts val="0"/>
              </a:spcAft>
              <a:buSzPts val="1400"/>
              <a:buNone/>
              <a:defRPr b="1" sz="1400"/>
            </a:lvl7pPr>
            <a:lvl8pPr lvl="7">
              <a:spcBef>
                <a:spcPts val="0"/>
              </a:spcBef>
              <a:spcAft>
                <a:spcPts val="0"/>
              </a:spcAft>
              <a:buSzPts val="1400"/>
              <a:buNone/>
              <a:defRPr b="1" sz="1400"/>
            </a:lvl8pPr>
            <a:lvl9pPr lvl="8">
              <a:spcBef>
                <a:spcPts val="0"/>
              </a:spcBef>
              <a:spcAft>
                <a:spcPts val="0"/>
              </a:spcAft>
              <a:buSzPts val="1400"/>
              <a:buNone/>
              <a:defRPr b="1" sz="1400"/>
            </a:lvl9pPr>
          </a:lstStyle>
          <a:p/>
        </p:txBody>
      </p:sp>
      <p:sp>
        <p:nvSpPr>
          <p:cNvPr id="63" name="Google Shape;63;p15"/>
          <p:cNvSpPr txBox="1"/>
          <p:nvPr>
            <p:ph idx="2" type="subTitle"/>
          </p:nvPr>
        </p:nvSpPr>
        <p:spPr>
          <a:xfrm>
            <a:off x="6283875" y="3077068"/>
            <a:ext cx="2548500" cy="455100"/>
          </a:xfrm>
          <a:prstGeom prst="rect">
            <a:avLst/>
          </a:prstGeom>
        </p:spPr>
        <p:txBody>
          <a:bodyPr anchorCtr="0" anchor="t" bIns="91425" lIns="91425" spcFirstLastPara="1" rIns="91425" wrap="square" tIns="91425">
            <a:normAutofit/>
          </a:bodyPr>
          <a:lstStyle>
            <a:lvl1pPr lvl="0">
              <a:spcBef>
                <a:spcPts val="0"/>
              </a:spcBef>
              <a:spcAft>
                <a:spcPts val="0"/>
              </a:spcAft>
              <a:buSzPts val="1400"/>
              <a:buNone/>
              <a:defRPr b="1" sz="1400"/>
            </a:lvl1pPr>
            <a:lvl2pPr lvl="1">
              <a:spcBef>
                <a:spcPts val="0"/>
              </a:spcBef>
              <a:spcAft>
                <a:spcPts val="0"/>
              </a:spcAft>
              <a:buSzPts val="1400"/>
              <a:buNone/>
              <a:defRPr b="1" sz="1400"/>
            </a:lvl2pPr>
            <a:lvl3pPr lvl="2">
              <a:spcBef>
                <a:spcPts val="0"/>
              </a:spcBef>
              <a:spcAft>
                <a:spcPts val="0"/>
              </a:spcAft>
              <a:buSzPts val="1400"/>
              <a:buNone/>
              <a:defRPr b="1" sz="1400"/>
            </a:lvl3pPr>
            <a:lvl4pPr lvl="3">
              <a:spcBef>
                <a:spcPts val="0"/>
              </a:spcBef>
              <a:spcAft>
                <a:spcPts val="0"/>
              </a:spcAft>
              <a:buSzPts val="1400"/>
              <a:buNone/>
              <a:defRPr b="1" sz="1400"/>
            </a:lvl4pPr>
            <a:lvl5pPr lvl="4">
              <a:spcBef>
                <a:spcPts val="0"/>
              </a:spcBef>
              <a:spcAft>
                <a:spcPts val="0"/>
              </a:spcAft>
              <a:buSzPts val="1400"/>
              <a:buNone/>
              <a:defRPr b="1" sz="1400"/>
            </a:lvl5pPr>
            <a:lvl6pPr lvl="5">
              <a:spcBef>
                <a:spcPts val="0"/>
              </a:spcBef>
              <a:spcAft>
                <a:spcPts val="0"/>
              </a:spcAft>
              <a:buSzPts val="1400"/>
              <a:buNone/>
              <a:defRPr b="1" sz="1400"/>
            </a:lvl6pPr>
            <a:lvl7pPr lvl="6">
              <a:spcBef>
                <a:spcPts val="0"/>
              </a:spcBef>
              <a:spcAft>
                <a:spcPts val="0"/>
              </a:spcAft>
              <a:buSzPts val="1400"/>
              <a:buNone/>
              <a:defRPr b="1" sz="1400"/>
            </a:lvl7pPr>
            <a:lvl8pPr lvl="7">
              <a:spcBef>
                <a:spcPts val="0"/>
              </a:spcBef>
              <a:spcAft>
                <a:spcPts val="0"/>
              </a:spcAft>
              <a:buSzPts val="1400"/>
              <a:buNone/>
              <a:defRPr b="1" sz="1400"/>
            </a:lvl8pPr>
            <a:lvl9pPr lvl="8">
              <a:spcBef>
                <a:spcPts val="0"/>
              </a:spcBef>
              <a:spcAft>
                <a:spcPts val="0"/>
              </a:spcAft>
              <a:buSzPts val="1400"/>
              <a:buNone/>
              <a:defRPr b="1" sz="1400"/>
            </a:lvl9pPr>
          </a:lstStyle>
          <a:p/>
        </p:txBody>
      </p:sp>
      <p:sp>
        <p:nvSpPr>
          <p:cNvPr id="64" name="Google Shape;64;p1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indent="0" lvl="0" marL="0" marR="0" algn="l">
              <a:lnSpc>
                <a:spcPct val="100000"/>
              </a:lnSpc>
              <a:spcBef>
                <a:spcPts val="0"/>
              </a:spcBef>
              <a:spcAft>
                <a:spcPts val="0"/>
              </a:spcAft>
              <a:buClr>
                <a:schemeClr val="dk1"/>
              </a:buClr>
              <a:buSzPts val="3000"/>
              <a:buFont typeface="Aldrich"/>
              <a:buNone/>
              <a:defRPr/>
            </a:lvl1pPr>
            <a:lvl2pPr lvl="1">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65" name="Google Shape;65;p15"/>
          <p:cNvSpPr txBox="1"/>
          <p:nvPr>
            <p:ph idx="3" type="body"/>
          </p:nvPr>
        </p:nvSpPr>
        <p:spPr>
          <a:xfrm>
            <a:off x="6283875" y="1738781"/>
            <a:ext cx="2548500" cy="1165200"/>
          </a:xfrm>
          <a:prstGeom prst="rect">
            <a:avLst/>
          </a:prstGeom>
        </p:spPr>
        <p:txBody>
          <a:bodyPr anchorCtr="0" anchor="t" bIns="91425" lIns="91425" spcFirstLastPara="1" rIns="91425" wrap="square" tIns="91425">
            <a:normAutofit/>
          </a:bodyPr>
          <a:lstStyle>
            <a:lvl1pPr indent="-298450" lvl="0" marL="457200">
              <a:lnSpc>
                <a:spcPct val="100000"/>
              </a:lnSpc>
              <a:spcBef>
                <a:spcPts val="0"/>
              </a:spcBef>
              <a:spcAft>
                <a:spcPts val="0"/>
              </a:spcAft>
              <a:buSzPts val="1100"/>
              <a:buChar char="●"/>
              <a:defRPr sz="1100"/>
            </a:lvl1pPr>
            <a:lvl2pPr indent="-298450" lvl="1" marL="914400">
              <a:lnSpc>
                <a:spcPct val="100000"/>
              </a:lnSpc>
              <a:spcBef>
                <a:spcPts val="0"/>
              </a:spcBef>
              <a:spcAft>
                <a:spcPts val="0"/>
              </a:spcAft>
              <a:buSzPts val="1100"/>
              <a:buChar char="○"/>
              <a:defRPr sz="1100"/>
            </a:lvl2pPr>
            <a:lvl3pPr indent="-298450" lvl="2" marL="1371600">
              <a:lnSpc>
                <a:spcPct val="100000"/>
              </a:lnSpc>
              <a:spcBef>
                <a:spcPts val="0"/>
              </a:spcBef>
              <a:spcAft>
                <a:spcPts val="0"/>
              </a:spcAft>
              <a:buSzPts val="1100"/>
              <a:buChar char="■"/>
              <a:defRPr sz="1100"/>
            </a:lvl3pPr>
            <a:lvl4pPr indent="-298450" lvl="3" marL="1828800">
              <a:lnSpc>
                <a:spcPct val="100000"/>
              </a:lnSpc>
              <a:spcBef>
                <a:spcPts val="0"/>
              </a:spcBef>
              <a:spcAft>
                <a:spcPts val="0"/>
              </a:spcAft>
              <a:buSzPts val="1100"/>
              <a:buChar char="●"/>
              <a:defRPr sz="1100"/>
            </a:lvl4pPr>
            <a:lvl5pPr indent="-298450" lvl="4" marL="2286000">
              <a:lnSpc>
                <a:spcPct val="100000"/>
              </a:lnSpc>
              <a:spcBef>
                <a:spcPts val="0"/>
              </a:spcBef>
              <a:spcAft>
                <a:spcPts val="0"/>
              </a:spcAft>
              <a:buSzPts val="1100"/>
              <a:buChar char="○"/>
              <a:defRPr sz="1100"/>
            </a:lvl5pPr>
            <a:lvl6pPr indent="-298450" lvl="5" marL="2743200">
              <a:lnSpc>
                <a:spcPct val="100000"/>
              </a:lnSpc>
              <a:spcBef>
                <a:spcPts val="0"/>
              </a:spcBef>
              <a:spcAft>
                <a:spcPts val="0"/>
              </a:spcAft>
              <a:buSzPts val="1100"/>
              <a:buChar char="■"/>
              <a:defRPr sz="1100"/>
            </a:lvl6pPr>
            <a:lvl7pPr indent="-298450" lvl="6" marL="3200400">
              <a:lnSpc>
                <a:spcPct val="100000"/>
              </a:lnSpc>
              <a:spcBef>
                <a:spcPts val="0"/>
              </a:spcBef>
              <a:spcAft>
                <a:spcPts val="0"/>
              </a:spcAft>
              <a:buSzPts val="1100"/>
              <a:buChar char="●"/>
              <a:defRPr sz="1100"/>
            </a:lvl7pPr>
            <a:lvl8pPr indent="-298450" lvl="7" marL="3657600">
              <a:lnSpc>
                <a:spcPct val="100000"/>
              </a:lnSpc>
              <a:spcBef>
                <a:spcPts val="0"/>
              </a:spcBef>
              <a:spcAft>
                <a:spcPts val="0"/>
              </a:spcAft>
              <a:buSzPts val="1100"/>
              <a:buChar char="○"/>
              <a:defRPr sz="1100"/>
            </a:lvl8pPr>
            <a:lvl9pPr indent="-298450" lvl="8" marL="4114800">
              <a:lnSpc>
                <a:spcPct val="100000"/>
              </a:lnSpc>
              <a:spcBef>
                <a:spcPts val="0"/>
              </a:spcBef>
              <a:spcAft>
                <a:spcPts val="0"/>
              </a:spcAft>
              <a:buSzPts val="1100"/>
              <a:buChar char="■"/>
              <a:defRPr sz="1100"/>
            </a:lvl9pPr>
          </a:lstStyle>
          <a:p/>
        </p:txBody>
      </p:sp>
      <p:sp>
        <p:nvSpPr>
          <p:cNvPr id="66" name="Google Shape;66;p15"/>
          <p:cNvSpPr txBox="1"/>
          <p:nvPr>
            <p:ph idx="4" type="body"/>
          </p:nvPr>
        </p:nvSpPr>
        <p:spPr>
          <a:xfrm>
            <a:off x="6283875" y="3380025"/>
            <a:ext cx="2548500" cy="1165200"/>
          </a:xfrm>
          <a:prstGeom prst="rect">
            <a:avLst/>
          </a:prstGeom>
        </p:spPr>
        <p:txBody>
          <a:bodyPr anchorCtr="0" anchor="t" bIns="91425" lIns="91425" spcFirstLastPara="1" rIns="91425" wrap="square" tIns="91425">
            <a:normAutofit/>
          </a:bodyPr>
          <a:lstStyle>
            <a:lvl1pPr indent="-298450" lvl="0" marL="457200">
              <a:lnSpc>
                <a:spcPct val="100000"/>
              </a:lnSpc>
              <a:spcBef>
                <a:spcPts val="0"/>
              </a:spcBef>
              <a:spcAft>
                <a:spcPts val="0"/>
              </a:spcAft>
              <a:buSzPts val="1100"/>
              <a:buChar char="●"/>
              <a:defRPr sz="1100"/>
            </a:lvl1pPr>
            <a:lvl2pPr indent="-298450" lvl="1" marL="914400">
              <a:lnSpc>
                <a:spcPct val="100000"/>
              </a:lnSpc>
              <a:spcBef>
                <a:spcPts val="0"/>
              </a:spcBef>
              <a:spcAft>
                <a:spcPts val="0"/>
              </a:spcAft>
              <a:buSzPts val="1100"/>
              <a:buChar char="○"/>
              <a:defRPr sz="1100"/>
            </a:lvl2pPr>
            <a:lvl3pPr indent="-298450" lvl="2" marL="1371600">
              <a:lnSpc>
                <a:spcPct val="100000"/>
              </a:lnSpc>
              <a:spcBef>
                <a:spcPts val="0"/>
              </a:spcBef>
              <a:spcAft>
                <a:spcPts val="0"/>
              </a:spcAft>
              <a:buSzPts val="1100"/>
              <a:buChar char="■"/>
              <a:defRPr sz="1100"/>
            </a:lvl3pPr>
            <a:lvl4pPr indent="-298450" lvl="3" marL="1828800">
              <a:lnSpc>
                <a:spcPct val="100000"/>
              </a:lnSpc>
              <a:spcBef>
                <a:spcPts val="0"/>
              </a:spcBef>
              <a:spcAft>
                <a:spcPts val="0"/>
              </a:spcAft>
              <a:buSzPts val="1100"/>
              <a:buChar char="●"/>
              <a:defRPr sz="1100"/>
            </a:lvl4pPr>
            <a:lvl5pPr indent="-298450" lvl="4" marL="2286000">
              <a:lnSpc>
                <a:spcPct val="100000"/>
              </a:lnSpc>
              <a:spcBef>
                <a:spcPts val="0"/>
              </a:spcBef>
              <a:spcAft>
                <a:spcPts val="0"/>
              </a:spcAft>
              <a:buSzPts val="1100"/>
              <a:buChar char="○"/>
              <a:defRPr sz="1100"/>
            </a:lvl5pPr>
            <a:lvl6pPr indent="-298450" lvl="5" marL="2743200">
              <a:lnSpc>
                <a:spcPct val="100000"/>
              </a:lnSpc>
              <a:spcBef>
                <a:spcPts val="0"/>
              </a:spcBef>
              <a:spcAft>
                <a:spcPts val="0"/>
              </a:spcAft>
              <a:buSzPts val="1100"/>
              <a:buChar char="■"/>
              <a:defRPr sz="1100"/>
            </a:lvl6pPr>
            <a:lvl7pPr indent="-298450" lvl="6" marL="3200400">
              <a:lnSpc>
                <a:spcPct val="100000"/>
              </a:lnSpc>
              <a:spcBef>
                <a:spcPts val="0"/>
              </a:spcBef>
              <a:spcAft>
                <a:spcPts val="0"/>
              </a:spcAft>
              <a:buSzPts val="1100"/>
              <a:buChar char="●"/>
              <a:defRPr sz="1100"/>
            </a:lvl7pPr>
            <a:lvl8pPr indent="-298450" lvl="7" marL="3657600">
              <a:lnSpc>
                <a:spcPct val="100000"/>
              </a:lnSpc>
              <a:spcBef>
                <a:spcPts val="0"/>
              </a:spcBef>
              <a:spcAft>
                <a:spcPts val="0"/>
              </a:spcAft>
              <a:buSzPts val="1100"/>
              <a:buChar char="○"/>
              <a:defRPr sz="1100"/>
            </a:lvl8pPr>
            <a:lvl9pPr indent="-298450" lvl="8" marL="4114800">
              <a:lnSpc>
                <a:spcPct val="100000"/>
              </a:lnSpc>
              <a:spcBef>
                <a:spcPts val="0"/>
              </a:spcBef>
              <a:spcAft>
                <a:spcPts val="0"/>
              </a:spcAft>
              <a:buSzPts val="1100"/>
              <a:buChar char="■"/>
              <a:defRPr sz="1100"/>
            </a:lvl9pPr>
          </a:lstStyle>
          <a:p/>
        </p:txBody>
      </p:sp>
      <p:sp>
        <p:nvSpPr>
          <p:cNvPr id="67" name="Google Shape;67;p1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a:latin typeface="Times"/>
                <a:ea typeface="Times"/>
                <a:cs typeface="Times"/>
                <a:sym typeface="Times"/>
              </a:defRPr>
            </a:lvl1pPr>
            <a:lvl2pPr lvl="1">
              <a:buNone/>
              <a:defRPr>
                <a:latin typeface="Times"/>
                <a:ea typeface="Times"/>
                <a:cs typeface="Times"/>
                <a:sym typeface="Times"/>
              </a:defRPr>
            </a:lvl2pPr>
            <a:lvl3pPr lvl="2">
              <a:buNone/>
              <a:defRPr>
                <a:latin typeface="Times"/>
                <a:ea typeface="Times"/>
                <a:cs typeface="Times"/>
                <a:sym typeface="Times"/>
              </a:defRPr>
            </a:lvl3pPr>
            <a:lvl4pPr lvl="3">
              <a:buNone/>
              <a:defRPr>
                <a:latin typeface="Times"/>
                <a:ea typeface="Times"/>
                <a:cs typeface="Times"/>
                <a:sym typeface="Times"/>
              </a:defRPr>
            </a:lvl4pPr>
            <a:lvl5pPr lvl="4">
              <a:buNone/>
              <a:defRPr>
                <a:latin typeface="Times"/>
                <a:ea typeface="Times"/>
                <a:cs typeface="Times"/>
                <a:sym typeface="Times"/>
              </a:defRPr>
            </a:lvl5pPr>
            <a:lvl6pPr lvl="5">
              <a:buNone/>
              <a:defRPr>
                <a:latin typeface="Times"/>
                <a:ea typeface="Times"/>
                <a:cs typeface="Times"/>
                <a:sym typeface="Times"/>
              </a:defRPr>
            </a:lvl6pPr>
            <a:lvl7pPr lvl="6">
              <a:buNone/>
              <a:defRPr>
                <a:latin typeface="Times"/>
                <a:ea typeface="Times"/>
                <a:cs typeface="Times"/>
                <a:sym typeface="Times"/>
              </a:defRPr>
            </a:lvl7pPr>
            <a:lvl8pPr lvl="7">
              <a:buNone/>
              <a:defRPr>
                <a:latin typeface="Times"/>
                <a:ea typeface="Times"/>
                <a:cs typeface="Times"/>
                <a:sym typeface="Times"/>
              </a:defRPr>
            </a:lvl8pPr>
            <a:lvl9pPr lvl="8">
              <a:buNone/>
              <a:defRPr>
                <a:latin typeface="Times"/>
                <a:ea typeface="Times"/>
                <a:cs typeface="Times"/>
                <a:sym typeface="Time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68" name="Shape 68"/>
        <p:cNvGrpSpPr/>
        <p:nvPr/>
      </p:nvGrpSpPr>
      <p:grpSpPr>
        <a:xfrm>
          <a:off x="0" y="0"/>
          <a:ext cx="0" cy="0"/>
          <a:chOff x="0" y="0"/>
          <a:chExt cx="0" cy="0"/>
        </a:xfrm>
      </p:grpSpPr>
      <p:sp>
        <p:nvSpPr>
          <p:cNvPr id="69" name="Google Shape;69;p16"/>
          <p:cNvSpPr txBox="1"/>
          <p:nvPr>
            <p:ph idx="1" type="body"/>
          </p:nvPr>
        </p:nvSpPr>
        <p:spPr>
          <a:xfrm>
            <a:off x="271650" y="3088744"/>
            <a:ext cx="7830900" cy="155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0" name="Google Shape;70;p16"/>
          <p:cNvSpPr txBox="1"/>
          <p:nvPr>
            <p:ph type="title"/>
          </p:nvPr>
        </p:nvSpPr>
        <p:spPr>
          <a:xfrm>
            <a:off x="271650" y="2281106"/>
            <a:ext cx="7830900" cy="572700"/>
          </a:xfrm>
          <a:prstGeom prst="rect">
            <a:avLst/>
          </a:prstGeom>
        </p:spPr>
        <p:txBody>
          <a:bodyPr anchorCtr="0" anchor="t" bIns="91425" lIns="91425" spcFirstLastPara="1" rIns="91425" wrap="square" tIns="91425">
            <a:normAutofit/>
          </a:bodyPr>
          <a:lstStyle>
            <a:lvl1pPr indent="0" lvl="0" marL="0" marR="0" algn="l">
              <a:lnSpc>
                <a:spcPct val="80000"/>
              </a:lnSpc>
              <a:spcBef>
                <a:spcPts val="0"/>
              </a:spcBef>
              <a:spcAft>
                <a:spcPts val="0"/>
              </a:spcAft>
              <a:buClr>
                <a:schemeClr val="dk1"/>
              </a:buClr>
              <a:buSzPts val="5400"/>
              <a:buFont typeface="Aldrich"/>
              <a:buNone/>
              <a:defRPr sz="5400"/>
            </a:lvl1pPr>
            <a:lvl2pPr lvl="1">
              <a:lnSpc>
                <a:spcPct val="80000"/>
              </a:lnSpc>
              <a:spcBef>
                <a:spcPts val="0"/>
              </a:spcBef>
              <a:spcAft>
                <a:spcPts val="0"/>
              </a:spcAft>
              <a:buClr>
                <a:schemeClr val="dk1"/>
              </a:buClr>
              <a:buSzPts val="5400"/>
              <a:buFont typeface="Abril Fatface"/>
              <a:buNone/>
              <a:defRPr sz="5400">
                <a:solidFill>
                  <a:schemeClr val="dk1"/>
                </a:solidFill>
                <a:latin typeface="Abril Fatface"/>
                <a:ea typeface="Abril Fatface"/>
                <a:cs typeface="Abril Fatface"/>
                <a:sym typeface="Abril Fatface"/>
              </a:defRPr>
            </a:lvl2pPr>
            <a:lvl3pPr lvl="2">
              <a:lnSpc>
                <a:spcPct val="80000"/>
              </a:lnSpc>
              <a:spcBef>
                <a:spcPts val="0"/>
              </a:spcBef>
              <a:spcAft>
                <a:spcPts val="0"/>
              </a:spcAft>
              <a:buClr>
                <a:schemeClr val="dk1"/>
              </a:buClr>
              <a:buSzPts val="5400"/>
              <a:buFont typeface="Abril Fatface"/>
              <a:buNone/>
              <a:defRPr sz="5400">
                <a:solidFill>
                  <a:schemeClr val="dk1"/>
                </a:solidFill>
                <a:latin typeface="Abril Fatface"/>
                <a:ea typeface="Abril Fatface"/>
                <a:cs typeface="Abril Fatface"/>
                <a:sym typeface="Abril Fatface"/>
              </a:defRPr>
            </a:lvl3pPr>
            <a:lvl4pPr lvl="3">
              <a:lnSpc>
                <a:spcPct val="80000"/>
              </a:lnSpc>
              <a:spcBef>
                <a:spcPts val="0"/>
              </a:spcBef>
              <a:spcAft>
                <a:spcPts val="0"/>
              </a:spcAft>
              <a:buClr>
                <a:schemeClr val="dk1"/>
              </a:buClr>
              <a:buSzPts val="5400"/>
              <a:buFont typeface="Abril Fatface"/>
              <a:buNone/>
              <a:defRPr sz="5400">
                <a:solidFill>
                  <a:schemeClr val="dk1"/>
                </a:solidFill>
                <a:latin typeface="Abril Fatface"/>
                <a:ea typeface="Abril Fatface"/>
                <a:cs typeface="Abril Fatface"/>
                <a:sym typeface="Abril Fatface"/>
              </a:defRPr>
            </a:lvl4pPr>
            <a:lvl5pPr lvl="4">
              <a:lnSpc>
                <a:spcPct val="80000"/>
              </a:lnSpc>
              <a:spcBef>
                <a:spcPts val="0"/>
              </a:spcBef>
              <a:spcAft>
                <a:spcPts val="0"/>
              </a:spcAft>
              <a:buClr>
                <a:schemeClr val="dk1"/>
              </a:buClr>
              <a:buSzPts val="5400"/>
              <a:buFont typeface="Abril Fatface"/>
              <a:buNone/>
              <a:defRPr sz="5400">
                <a:solidFill>
                  <a:schemeClr val="dk1"/>
                </a:solidFill>
                <a:latin typeface="Abril Fatface"/>
                <a:ea typeface="Abril Fatface"/>
                <a:cs typeface="Abril Fatface"/>
                <a:sym typeface="Abril Fatface"/>
              </a:defRPr>
            </a:lvl5pPr>
            <a:lvl6pPr lvl="5">
              <a:lnSpc>
                <a:spcPct val="80000"/>
              </a:lnSpc>
              <a:spcBef>
                <a:spcPts val="0"/>
              </a:spcBef>
              <a:spcAft>
                <a:spcPts val="0"/>
              </a:spcAft>
              <a:buClr>
                <a:schemeClr val="dk1"/>
              </a:buClr>
              <a:buSzPts val="5400"/>
              <a:buFont typeface="Abril Fatface"/>
              <a:buNone/>
              <a:defRPr sz="5400">
                <a:solidFill>
                  <a:schemeClr val="dk1"/>
                </a:solidFill>
                <a:latin typeface="Abril Fatface"/>
                <a:ea typeface="Abril Fatface"/>
                <a:cs typeface="Abril Fatface"/>
                <a:sym typeface="Abril Fatface"/>
              </a:defRPr>
            </a:lvl6pPr>
            <a:lvl7pPr lvl="6">
              <a:lnSpc>
                <a:spcPct val="80000"/>
              </a:lnSpc>
              <a:spcBef>
                <a:spcPts val="0"/>
              </a:spcBef>
              <a:spcAft>
                <a:spcPts val="0"/>
              </a:spcAft>
              <a:buClr>
                <a:schemeClr val="dk1"/>
              </a:buClr>
              <a:buSzPts val="5400"/>
              <a:buFont typeface="Abril Fatface"/>
              <a:buNone/>
              <a:defRPr sz="5400">
                <a:solidFill>
                  <a:schemeClr val="dk1"/>
                </a:solidFill>
                <a:latin typeface="Abril Fatface"/>
                <a:ea typeface="Abril Fatface"/>
                <a:cs typeface="Abril Fatface"/>
                <a:sym typeface="Abril Fatface"/>
              </a:defRPr>
            </a:lvl7pPr>
            <a:lvl8pPr lvl="7">
              <a:lnSpc>
                <a:spcPct val="80000"/>
              </a:lnSpc>
              <a:spcBef>
                <a:spcPts val="0"/>
              </a:spcBef>
              <a:spcAft>
                <a:spcPts val="0"/>
              </a:spcAft>
              <a:buClr>
                <a:schemeClr val="dk1"/>
              </a:buClr>
              <a:buSzPts val="5400"/>
              <a:buFont typeface="Abril Fatface"/>
              <a:buNone/>
              <a:defRPr sz="5400">
                <a:solidFill>
                  <a:schemeClr val="dk1"/>
                </a:solidFill>
                <a:latin typeface="Abril Fatface"/>
                <a:ea typeface="Abril Fatface"/>
                <a:cs typeface="Abril Fatface"/>
                <a:sym typeface="Abril Fatface"/>
              </a:defRPr>
            </a:lvl8pPr>
            <a:lvl9pPr lvl="8">
              <a:lnSpc>
                <a:spcPct val="80000"/>
              </a:lnSpc>
              <a:spcBef>
                <a:spcPts val="0"/>
              </a:spcBef>
              <a:spcAft>
                <a:spcPts val="0"/>
              </a:spcAft>
              <a:buClr>
                <a:schemeClr val="dk1"/>
              </a:buClr>
              <a:buSzPts val="5400"/>
              <a:buFont typeface="Abril Fatface"/>
              <a:buNone/>
              <a:defRPr sz="5400">
                <a:solidFill>
                  <a:schemeClr val="dk1"/>
                </a:solidFill>
                <a:latin typeface="Abril Fatface"/>
                <a:ea typeface="Abril Fatface"/>
                <a:cs typeface="Abril Fatface"/>
                <a:sym typeface="Abril Fatface"/>
              </a:defRPr>
            </a:lvl9pPr>
          </a:lstStyle>
          <a:p/>
        </p:txBody>
      </p:sp>
      <p:sp>
        <p:nvSpPr>
          <p:cNvPr id="71" name="Google Shape;71;p1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a:latin typeface="Times"/>
                <a:ea typeface="Times"/>
                <a:cs typeface="Times"/>
                <a:sym typeface="Times"/>
              </a:defRPr>
            </a:lvl1pPr>
            <a:lvl2pPr lvl="1">
              <a:buNone/>
              <a:defRPr>
                <a:latin typeface="Times"/>
                <a:ea typeface="Times"/>
                <a:cs typeface="Times"/>
                <a:sym typeface="Times"/>
              </a:defRPr>
            </a:lvl2pPr>
            <a:lvl3pPr lvl="2">
              <a:buNone/>
              <a:defRPr>
                <a:latin typeface="Times"/>
                <a:ea typeface="Times"/>
                <a:cs typeface="Times"/>
                <a:sym typeface="Times"/>
              </a:defRPr>
            </a:lvl3pPr>
            <a:lvl4pPr lvl="3">
              <a:buNone/>
              <a:defRPr>
                <a:latin typeface="Times"/>
                <a:ea typeface="Times"/>
                <a:cs typeface="Times"/>
                <a:sym typeface="Times"/>
              </a:defRPr>
            </a:lvl4pPr>
            <a:lvl5pPr lvl="4">
              <a:buNone/>
              <a:defRPr>
                <a:latin typeface="Times"/>
                <a:ea typeface="Times"/>
                <a:cs typeface="Times"/>
                <a:sym typeface="Times"/>
              </a:defRPr>
            </a:lvl5pPr>
            <a:lvl6pPr lvl="5">
              <a:buNone/>
              <a:defRPr>
                <a:latin typeface="Times"/>
                <a:ea typeface="Times"/>
                <a:cs typeface="Times"/>
                <a:sym typeface="Times"/>
              </a:defRPr>
            </a:lvl6pPr>
            <a:lvl7pPr lvl="6">
              <a:buNone/>
              <a:defRPr>
                <a:latin typeface="Times"/>
                <a:ea typeface="Times"/>
                <a:cs typeface="Times"/>
                <a:sym typeface="Times"/>
              </a:defRPr>
            </a:lvl7pPr>
            <a:lvl8pPr lvl="7">
              <a:buNone/>
              <a:defRPr>
                <a:latin typeface="Times"/>
                <a:ea typeface="Times"/>
                <a:cs typeface="Times"/>
                <a:sym typeface="Times"/>
              </a:defRPr>
            </a:lvl8pPr>
            <a:lvl9pPr lvl="8">
              <a:buNone/>
              <a:defRPr>
                <a:latin typeface="Times"/>
                <a:ea typeface="Times"/>
                <a:cs typeface="Times"/>
                <a:sym typeface="Times"/>
              </a:defRPr>
            </a:lvl9pPr>
          </a:lstStyle>
          <a:p>
            <a:pPr indent="0" lvl="0" marL="0" rtl="0" algn="r">
              <a:spcBef>
                <a:spcPts val="0"/>
              </a:spcBef>
              <a:spcAft>
                <a:spcPts val="0"/>
              </a:spcAft>
              <a:buNone/>
            </a:pPr>
            <a:fld id="{00000000-1234-1234-1234-123412341234}" type="slidenum">
              <a:rPr lang="en"/>
              <a:t>‹#›</a:t>
            </a:fld>
            <a:endParaRPr/>
          </a:p>
        </p:txBody>
      </p:sp>
      <p:grpSp>
        <p:nvGrpSpPr>
          <p:cNvPr id="72" name="Google Shape;72;p16"/>
          <p:cNvGrpSpPr/>
          <p:nvPr/>
        </p:nvGrpSpPr>
        <p:grpSpPr>
          <a:xfrm>
            <a:off x="0" y="3"/>
            <a:ext cx="8514885" cy="3756186"/>
            <a:chOff x="-12" y="-20554"/>
            <a:chExt cx="10012800" cy="5456400"/>
          </a:xfrm>
        </p:grpSpPr>
        <p:cxnSp>
          <p:nvCxnSpPr>
            <p:cNvPr id="73" name="Google Shape;73;p16"/>
            <p:cNvCxnSpPr/>
            <p:nvPr/>
          </p:nvCxnSpPr>
          <p:spPr>
            <a:xfrm>
              <a:off x="-12" y="5435846"/>
              <a:ext cx="10012800" cy="0"/>
            </a:xfrm>
            <a:prstGeom prst="straightConnector1">
              <a:avLst/>
            </a:prstGeom>
            <a:noFill/>
            <a:ln cap="flat" cmpd="sng" w="9525">
              <a:solidFill>
                <a:schemeClr val="dk1"/>
              </a:solidFill>
              <a:prstDash val="solid"/>
              <a:round/>
              <a:headEnd len="sm" w="sm" type="none"/>
              <a:tailEnd len="sm" w="sm" type="none"/>
            </a:ln>
          </p:spPr>
        </p:cxnSp>
        <p:cxnSp>
          <p:nvCxnSpPr>
            <p:cNvPr id="74" name="Google Shape;74;p16"/>
            <p:cNvCxnSpPr/>
            <p:nvPr/>
          </p:nvCxnSpPr>
          <p:spPr>
            <a:xfrm rot="10800000">
              <a:off x="10012788" y="-20554"/>
              <a:ext cx="0" cy="5456400"/>
            </a:xfrm>
            <a:prstGeom prst="straightConnector1">
              <a:avLst/>
            </a:prstGeom>
            <a:noFill/>
            <a:ln cap="flat" cmpd="sng" w="9525">
              <a:solidFill>
                <a:schemeClr val="dk1"/>
              </a:solidFill>
              <a:prstDash val="solid"/>
              <a:round/>
              <a:headEnd len="sm" w="sm" type="none"/>
              <a:tailEnd len="sm" w="sm" type="none"/>
            </a:ln>
          </p:spPr>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7 Title and text right">
  <p:cSld name="CUSTOM_16">
    <p:spTree>
      <p:nvGrpSpPr>
        <p:cNvPr id="75" name="Shape 75"/>
        <p:cNvGrpSpPr/>
        <p:nvPr/>
      </p:nvGrpSpPr>
      <p:grpSpPr>
        <a:xfrm>
          <a:off x="0" y="0"/>
          <a:ext cx="0" cy="0"/>
          <a:chOff x="0" y="0"/>
          <a:chExt cx="0" cy="0"/>
        </a:xfrm>
      </p:grpSpPr>
      <p:grpSp>
        <p:nvGrpSpPr>
          <p:cNvPr id="76" name="Google Shape;76;p17"/>
          <p:cNvGrpSpPr/>
          <p:nvPr/>
        </p:nvGrpSpPr>
        <p:grpSpPr>
          <a:xfrm flipH="1">
            <a:off x="343150" y="0"/>
            <a:ext cx="8782227" cy="3714171"/>
            <a:chOff x="-12" y="-20554"/>
            <a:chExt cx="10012800" cy="5456400"/>
          </a:xfrm>
        </p:grpSpPr>
        <p:cxnSp>
          <p:nvCxnSpPr>
            <p:cNvPr id="77" name="Google Shape;77;p17"/>
            <p:cNvCxnSpPr/>
            <p:nvPr/>
          </p:nvCxnSpPr>
          <p:spPr>
            <a:xfrm>
              <a:off x="-12" y="5435846"/>
              <a:ext cx="10012800" cy="0"/>
            </a:xfrm>
            <a:prstGeom prst="straightConnector1">
              <a:avLst/>
            </a:prstGeom>
            <a:noFill/>
            <a:ln cap="flat" cmpd="sng" w="9525">
              <a:solidFill>
                <a:schemeClr val="dk1"/>
              </a:solidFill>
              <a:prstDash val="solid"/>
              <a:round/>
              <a:headEnd len="sm" w="sm" type="none"/>
              <a:tailEnd len="sm" w="sm" type="none"/>
            </a:ln>
          </p:spPr>
        </p:cxnSp>
        <p:cxnSp>
          <p:nvCxnSpPr>
            <p:cNvPr id="78" name="Google Shape;78;p17"/>
            <p:cNvCxnSpPr/>
            <p:nvPr/>
          </p:nvCxnSpPr>
          <p:spPr>
            <a:xfrm rot="10800000">
              <a:off x="10012788" y="-20554"/>
              <a:ext cx="0" cy="5456400"/>
            </a:xfrm>
            <a:prstGeom prst="straightConnector1">
              <a:avLst/>
            </a:prstGeom>
            <a:noFill/>
            <a:ln cap="flat" cmpd="sng" w="9525">
              <a:solidFill>
                <a:schemeClr val="dk1"/>
              </a:solidFill>
              <a:prstDash val="solid"/>
              <a:round/>
              <a:headEnd len="sm" w="sm" type="none"/>
              <a:tailEnd len="sm" w="sm" type="none"/>
            </a:ln>
          </p:spPr>
        </p:cxnSp>
      </p:grpSp>
      <p:sp>
        <p:nvSpPr>
          <p:cNvPr id="79" name="Google Shape;79;p17"/>
          <p:cNvSpPr txBox="1"/>
          <p:nvPr>
            <p:ph type="title"/>
          </p:nvPr>
        </p:nvSpPr>
        <p:spPr>
          <a:xfrm>
            <a:off x="4483650" y="730781"/>
            <a:ext cx="4186200" cy="572700"/>
          </a:xfrm>
          <a:prstGeom prst="rect">
            <a:avLst/>
          </a:prstGeom>
        </p:spPr>
        <p:txBody>
          <a:bodyPr anchorCtr="0" anchor="t" bIns="91425" lIns="91425" spcFirstLastPara="1" rIns="91425" wrap="square" tIns="91425">
            <a:normAutofit/>
          </a:bodyPr>
          <a:lstStyle>
            <a:lvl1pPr indent="0" lvl="0" marL="0" marR="0" algn="l">
              <a:lnSpc>
                <a:spcPct val="100000"/>
              </a:lnSpc>
              <a:spcBef>
                <a:spcPts val="0"/>
              </a:spcBef>
              <a:spcAft>
                <a:spcPts val="0"/>
              </a:spcAft>
              <a:buClr>
                <a:schemeClr val="dk1"/>
              </a:buClr>
              <a:buSzPts val="3000"/>
              <a:buFont typeface="Aldrich"/>
              <a:buNone/>
              <a:defRPr/>
            </a:lvl1pPr>
            <a:lvl2pPr lvl="1">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80" name="Google Shape;80;p17"/>
          <p:cNvSpPr txBox="1"/>
          <p:nvPr>
            <p:ph idx="1" type="body"/>
          </p:nvPr>
        </p:nvSpPr>
        <p:spPr>
          <a:xfrm>
            <a:off x="4483725" y="1881319"/>
            <a:ext cx="4186200" cy="23301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1" name="Google Shape;81;p1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a:latin typeface="Times"/>
                <a:ea typeface="Times"/>
                <a:cs typeface="Times"/>
                <a:sym typeface="Times"/>
              </a:defRPr>
            </a:lvl1pPr>
            <a:lvl2pPr lvl="1">
              <a:buNone/>
              <a:defRPr>
                <a:latin typeface="Times"/>
                <a:ea typeface="Times"/>
                <a:cs typeface="Times"/>
                <a:sym typeface="Times"/>
              </a:defRPr>
            </a:lvl2pPr>
            <a:lvl3pPr lvl="2">
              <a:buNone/>
              <a:defRPr>
                <a:latin typeface="Times"/>
                <a:ea typeface="Times"/>
                <a:cs typeface="Times"/>
                <a:sym typeface="Times"/>
              </a:defRPr>
            </a:lvl3pPr>
            <a:lvl4pPr lvl="3">
              <a:buNone/>
              <a:defRPr>
                <a:latin typeface="Times"/>
                <a:ea typeface="Times"/>
                <a:cs typeface="Times"/>
                <a:sym typeface="Times"/>
              </a:defRPr>
            </a:lvl4pPr>
            <a:lvl5pPr lvl="4">
              <a:buNone/>
              <a:defRPr>
                <a:latin typeface="Times"/>
                <a:ea typeface="Times"/>
                <a:cs typeface="Times"/>
                <a:sym typeface="Times"/>
              </a:defRPr>
            </a:lvl5pPr>
            <a:lvl6pPr lvl="5">
              <a:buNone/>
              <a:defRPr>
                <a:latin typeface="Times"/>
                <a:ea typeface="Times"/>
                <a:cs typeface="Times"/>
                <a:sym typeface="Times"/>
              </a:defRPr>
            </a:lvl6pPr>
            <a:lvl7pPr lvl="6">
              <a:buNone/>
              <a:defRPr>
                <a:latin typeface="Times"/>
                <a:ea typeface="Times"/>
                <a:cs typeface="Times"/>
                <a:sym typeface="Times"/>
              </a:defRPr>
            </a:lvl7pPr>
            <a:lvl8pPr lvl="7">
              <a:buNone/>
              <a:defRPr>
                <a:latin typeface="Times"/>
                <a:ea typeface="Times"/>
                <a:cs typeface="Times"/>
                <a:sym typeface="Times"/>
              </a:defRPr>
            </a:lvl8pPr>
            <a:lvl9pPr lvl="8">
              <a:buNone/>
              <a:defRPr>
                <a:latin typeface="Times"/>
                <a:ea typeface="Times"/>
                <a:cs typeface="Times"/>
                <a:sym typeface="Time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st title">
  <p:cSld name="CUSTOM_18">
    <p:spTree>
      <p:nvGrpSpPr>
        <p:cNvPr id="82" name="Shape 82"/>
        <p:cNvGrpSpPr/>
        <p:nvPr/>
      </p:nvGrpSpPr>
      <p:grpSpPr>
        <a:xfrm>
          <a:off x="0" y="0"/>
          <a:ext cx="0" cy="0"/>
          <a:chOff x="0" y="0"/>
          <a:chExt cx="0" cy="0"/>
        </a:xfrm>
      </p:grpSpPr>
      <p:sp>
        <p:nvSpPr>
          <p:cNvPr id="83" name="Google Shape;83;p18"/>
          <p:cNvSpPr/>
          <p:nvPr/>
        </p:nvSpPr>
        <p:spPr>
          <a:xfrm>
            <a:off x="304538" y="247500"/>
            <a:ext cx="8535000" cy="4648500"/>
          </a:xfrm>
          <a:prstGeom prst="rect">
            <a:avLst/>
          </a:prstGeom>
          <a:no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4" name="Google Shape;84;p18"/>
          <p:cNvSpPr txBox="1"/>
          <p:nvPr>
            <p:ph type="title"/>
          </p:nvPr>
        </p:nvSpPr>
        <p:spPr>
          <a:xfrm>
            <a:off x="311738" y="315829"/>
            <a:ext cx="8520600" cy="923100"/>
          </a:xfrm>
          <a:prstGeom prst="rect">
            <a:avLst/>
          </a:prstGeom>
        </p:spPr>
        <p:txBody>
          <a:bodyPr anchorCtr="0" anchor="t"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p:txBody>
      </p:sp>
      <p:sp>
        <p:nvSpPr>
          <p:cNvPr id="85" name="Google Shape;85;p1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a:latin typeface="Times"/>
                <a:ea typeface="Times"/>
                <a:cs typeface="Times"/>
                <a:sym typeface="Times"/>
              </a:defRPr>
            </a:lvl1pPr>
            <a:lvl2pPr lvl="1">
              <a:buNone/>
              <a:defRPr>
                <a:latin typeface="Times"/>
                <a:ea typeface="Times"/>
                <a:cs typeface="Times"/>
                <a:sym typeface="Times"/>
              </a:defRPr>
            </a:lvl2pPr>
            <a:lvl3pPr lvl="2">
              <a:buNone/>
              <a:defRPr>
                <a:latin typeface="Times"/>
                <a:ea typeface="Times"/>
                <a:cs typeface="Times"/>
                <a:sym typeface="Times"/>
              </a:defRPr>
            </a:lvl3pPr>
            <a:lvl4pPr lvl="3">
              <a:buNone/>
              <a:defRPr>
                <a:latin typeface="Times"/>
                <a:ea typeface="Times"/>
                <a:cs typeface="Times"/>
                <a:sym typeface="Times"/>
              </a:defRPr>
            </a:lvl4pPr>
            <a:lvl5pPr lvl="4">
              <a:buNone/>
              <a:defRPr>
                <a:latin typeface="Times"/>
                <a:ea typeface="Times"/>
                <a:cs typeface="Times"/>
                <a:sym typeface="Times"/>
              </a:defRPr>
            </a:lvl5pPr>
            <a:lvl6pPr lvl="5">
              <a:buNone/>
              <a:defRPr>
                <a:latin typeface="Times"/>
                <a:ea typeface="Times"/>
                <a:cs typeface="Times"/>
                <a:sym typeface="Times"/>
              </a:defRPr>
            </a:lvl6pPr>
            <a:lvl7pPr lvl="6">
              <a:buNone/>
              <a:defRPr>
                <a:latin typeface="Times"/>
                <a:ea typeface="Times"/>
                <a:cs typeface="Times"/>
                <a:sym typeface="Times"/>
              </a:defRPr>
            </a:lvl7pPr>
            <a:lvl8pPr lvl="7">
              <a:buNone/>
              <a:defRPr>
                <a:latin typeface="Times"/>
                <a:ea typeface="Times"/>
                <a:cs typeface="Times"/>
                <a:sym typeface="Times"/>
              </a:defRPr>
            </a:lvl8pPr>
            <a:lvl9pPr lvl="8">
              <a:buNone/>
              <a:defRPr>
                <a:latin typeface="Times"/>
                <a:ea typeface="Times"/>
                <a:cs typeface="Times"/>
                <a:sym typeface="Time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bg>
      <p:bgPr>
        <a:solidFill>
          <a:schemeClr val="dk1"/>
        </a:solidFill>
      </p:bgPr>
    </p:bg>
    <p:spTree>
      <p:nvGrpSpPr>
        <p:cNvPr id="86" name="Shape 86"/>
        <p:cNvGrpSpPr/>
        <p:nvPr/>
      </p:nvGrpSpPr>
      <p:grpSpPr>
        <a:xfrm>
          <a:off x="0" y="0"/>
          <a:ext cx="0" cy="0"/>
          <a:chOff x="0" y="0"/>
          <a:chExt cx="0" cy="0"/>
        </a:xfrm>
      </p:grpSpPr>
      <p:sp>
        <p:nvSpPr>
          <p:cNvPr id="87" name="Google Shape;87;p19"/>
          <p:cNvSpPr/>
          <p:nvPr/>
        </p:nvSpPr>
        <p:spPr>
          <a:xfrm>
            <a:off x="0" y="0"/>
            <a:ext cx="9144000" cy="5143500"/>
          </a:xfrm>
          <a:prstGeom prst="rect">
            <a:avLst/>
          </a:prstGeom>
          <a:solidFill>
            <a:srgbClr val="161616">
              <a:alpha val="48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9"/>
          <p:cNvSpPr txBox="1"/>
          <p:nvPr>
            <p:ph type="title"/>
          </p:nvPr>
        </p:nvSpPr>
        <p:spPr>
          <a:xfrm>
            <a:off x="1476700" y="3222000"/>
            <a:ext cx="6190500" cy="1381500"/>
          </a:xfrm>
          <a:prstGeom prst="rect">
            <a:avLst/>
          </a:prstGeom>
          <a:noFill/>
          <a:ln>
            <a:noFill/>
          </a:ln>
        </p:spPr>
        <p:txBody>
          <a:bodyPr anchorCtr="0" anchor="t" bIns="91425" lIns="91425" spcFirstLastPara="1" rIns="91425" wrap="square" tIns="91425">
            <a:normAutofit/>
          </a:bodyPr>
          <a:lstStyle>
            <a:lvl1pPr lvl="0" algn="ctr">
              <a:spcBef>
                <a:spcPts val="0"/>
              </a:spcBef>
              <a:spcAft>
                <a:spcPts val="0"/>
              </a:spcAft>
              <a:buSzPts val="2800"/>
              <a:buNone/>
              <a:defRPr sz="3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9" name="Google Shape;89;p1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eam">
  <p:cSld name="CUSTOM_8_1">
    <p:spTree>
      <p:nvGrpSpPr>
        <p:cNvPr id="90" name="Shape 90"/>
        <p:cNvGrpSpPr/>
        <p:nvPr/>
      </p:nvGrpSpPr>
      <p:grpSpPr>
        <a:xfrm>
          <a:off x="0" y="0"/>
          <a:ext cx="0" cy="0"/>
          <a:chOff x="0" y="0"/>
          <a:chExt cx="0" cy="0"/>
        </a:xfrm>
      </p:grpSpPr>
      <p:grpSp>
        <p:nvGrpSpPr>
          <p:cNvPr id="91" name="Google Shape;91;p20"/>
          <p:cNvGrpSpPr/>
          <p:nvPr/>
        </p:nvGrpSpPr>
        <p:grpSpPr>
          <a:xfrm>
            <a:off x="0" y="0"/>
            <a:ext cx="8388724" cy="4702871"/>
            <a:chOff x="-12" y="-20554"/>
            <a:chExt cx="10012800" cy="5456400"/>
          </a:xfrm>
        </p:grpSpPr>
        <p:cxnSp>
          <p:nvCxnSpPr>
            <p:cNvPr id="92" name="Google Shape;92;p20"/>
            <p:cNvCxnSpPr/>
            <p:nvPr/>
          </p:nvCxnSpPr>
          <p:spPr>
            <a:xfrm>
              <a:off x="-12" y="5435846"/>
              <a:ext cx="10012800" cy="0"/>
            </a:xfrm>
            <a:prstGeom prst="straightConnector1">
              <a:avLst/>
            </a:prstGeom>
            <a:noFill/>
            <a:ln cap="flat" cmpd="sng" w="9525">
              <a:solidFill>
                <a:schemeClr val="dk1"/>
              </a:solidFill>
              <a:prstDash val="solid"/>
              <a:round/>
              <a:headEnd len="sm" w="sm" type="none"/>
              <a:tailEnd len="sm" w="sm" type="none"/>
            </a:ln>
          </p:spPr>
        </p:cxnSp>
        <p:cxnSp>
          <p:nvCxnSpPr>
            <p:cNvPr id="93" name="Google Shape;93;p20"/>
            <p:cNvCxnSpPr/>
            <p:nvPr/>
          </p:nvCxnSpPr>
          <p:spPr>
            <a:xfrm rot="10800000">
              <a:off x="10012788" y="-20554"/>
              <a:ext cx="0" cy="5456400"/>
            </a:xfrm>
            <a:prstGeom prst="straightConnector1">
              <a:avLst/>
            </a:prstGeom>
            <a:noFill/>
            <a:ln cap="flat" cmpd="sng" w="9525">
              <a:solidFill>
                <a:schemeClr val="dk1"/>
              </a:solidFill>
              <a:prstDash val="solid"/>
              <a:round/>
              <a:headEnd len="sm" w="sm" type="none"/>
              <a:tailEnd len="sm" w="sm" type="none"/>
            </a:ln>
          </p:spPr>
        </p:cxnSp>
      </p:grpSp>
      <p:sp>
        <p:nvSpPr>
          <p:cNvPr id="94" name="Google Shape;94;p20"/>
          <p:cNvSpPr txBox="1"/>
          <p:nvPr>
            <p:ph idx="1" type="subTitle"/>
          </p:nvPr>
        </p:nvSpPr>
        <p:spPr>
          <a:xfrm>
            <a:off x="891789" y="3015506"/>
            <a:ext cx="1994100" cy="455100"/>
          </a:xfrm>
          <a:prstGeom prst="rect">
            <a:avLst/>
          </a:prstGeom>
        </p:spPr>
        <p:txBody>
          <a:bodyPr anchorCtr="0" anchor="t" bIns="91425" lIns="91425" spcFirstLastPara="1" rIns="91425" wrap="square" tIns="91425">
            <a:normAutofit/>
          </a:bodyPr>
          <a:lstStyle>
            <a:lvl1pPr lvl="0">
              <a:spcBef>
                <a:spcPts val="0"/>
              </a:spcBef>
              <a:spcAft>
                <a:spcPts val="0"/>
              </a:spcAft>
              <a:buSzPts val="1600"/>
              <a:buNone/>
              <a:defRPr b="1" sz="1600"/>
            </a:lvl1pPr>
            <a:lvl2pPr lvl="1">
              <a:spcBef>
                <a:spcPts val="0"/>
              </a:spcBef>
              <a:spcAft>
                <a:spcPts val="0"/>
              </a:spcAft>
              <a:buSzPts val="1600"/>
              <a:buNone/>
              <a:defRPr b="1" sz="1600"/>
            </a:lvl2pPr>
            <a:lvl3pPr lvl="2">
              <a:spcBef>
                <a:spcPts val="0"/>
              </a:spcBef>
              <a:spcAft>
                <a:spcPts val="0"/>
              </a:spcAft>
              <a:buSzPts val="1600"/>
              <a:buNone/>
              <a:defRPr b="1" sz="1600"/>
            </a:lvl3pPr>
            <a:lvl4pPr lvl="3">
              <a:spcBef>
                <a:spcPts val="0"/>
              </a:spcBef>
              <a:spcAft>
                <a:spcPts val="0"/>
              </a:spcAft>
              <a:buSzPts val="1600"/>
              <a:buNone/>
              <a:defRPr b="1" sz="1600"/>
            </a:lvl4pPr>
            <a:lvl5pPr lvl="4">
              <a:spcBef>
                <a:spcPts val="0"/>
              </a:spcBef>
              <a:spcAft>
                <a:spcPts val="0"/>
              </a:spcAft>
              <a:buSzPts val="1600"/>
              <a:buNone/>
              <a:defRPr b="1" sz="1600"/>
            </a:lvl5pPr>
            <a:lvl6pPr lvl="5">
              <a:spcBef>
                <a:spcPts val="0"/>
              </a:spcBef>
              <a:spcAft>
                <a:spcPts val="0"/>
              </a:spcAft>
              <a:buSzPts val="1600"/>
              <a:buNone/>
              <a:defRPr b="1" sz="1600"/>
            </a:lvl6pPr>
            <a:lvl7pPr lvl="6">
              <a:spcBef>
                <a:spcPts val="0"/>
              </a:spcBef>
              <a:spcAft>
                <a:spcPts val="0"/>
              </a:spcAft>
              <a:buSzPts val="1600"/>
              <a:buNone/>
              <a:defRPr b="1" sz="1600"/>
            </a:lvl7pPr>
            <a:lvl8pPr lvl="7">
              <a:spcBef>
                <a:spcPts val="0"/>
              </a:spcBef>
              <a:spcAft>
                <a:spcPts val="0"/>
              </a:spcAft>
              <a:buSzPts val="1600"/>
              <a:buNone/>
              <a:defRPr b="1" sz="1600"/>
            </a:lvl8pPr>
            <a:lvl9pPr lvl="8">
              <a:spcBef>
                <a:spcPts val="0"/>
              </a:spcBef>
              <a:spcAft>
                <a:spcPts val="0"/>
              </a:spcAft>
              <a:buSzPts val="1600"/>
              <a:buNone/>
              <a:defRPr b="1" sz="1600"/>
            </a:lvl9pPr>
          </a:lstStyle>
          <a:p/>
        </p:txBody>
      </p:sp>
      <p:sp>
        <p:nvSpPr>
          <p:cNvPr id="95" name="Google Shape;95;p20"/>
          <p:cNvSpPr txBox="1"/>
          <p:nvPr>
            <p:ph idx="2" type="subTitle"/>
          </p:nvPr>
        </p:nvSpPr>
        <p:spPr>
          <a:xfrm>
            <a:off x="3534977" y="3015506"/>
            <a:ext cx="1994100" cy="455100"/>
          </a:xfrm>
          <a:prstGeom prst="rect">
            <a:avLst/>
          </a:prstGeom>
        </p:spPr>
        <p:txBody>
          <a:bodyPr anchorCtr="0" anchor="t" bIns="91425" lIns="91425" spcFirstLastPara="1" rIns="91425" wrap="square" tIns="91425">
            <a:normAutofit/>
          </a:bodyPr>
          <a:lstStyle>
            <a:lvl1pPr lvl="0">
              <a:spcBef>
                <a:spcPts val="0"/>
              </a:spcBef>
              <a:spcAft>
                <a:spcPts val="0"/>
              </a:spcAft>
              <a:buSzPts val="1600"/>
              <a:buNone/>
              <a:defRPr b="1" sz="1600"/>
            </a:lvl1pPr>
            <a:lvl2pPr lvl="1">
              <a:spcBef>
                <a:spcPts val="0"/>
              </a:spcBef>
              <a:spcAft>
                <a:spcPts val="0"/>
              </a:spcAft>
              <a:buSzPts val="1600"/>
              <a:buNone/>
              <a:defRPr b="1" sz="1600"/>
            </a:lvl2pPr>
            <a:lvl3pPr lvl="2">
              <a:spcBef>
                <a:spcPts val="0"/>
              </a:spcBef>
              <a:spcAft>
                <a:spcPts val="0"/>
              </a:spcAft>
              <a:buSzPts val="1600"/>
              <a:buNone/>
              <a:defRPr b="1" sz="1600"/>
            </a:lvl3pPr>
            <a:lvl4pPr lvl="3">
              <a:spcBef>
                <a:spcPts val="0"/>
              </a:spcBef>
              <a:spcAft>
                <a:spcPts val="0"/>
              </a:spcAft>
              <a:buSzPts val="1600"/>
              <a:buNone/>
              <a:defRPr b="1" sz="1600"/>
            </a:lvl4pPr>
            <a:lvl5pPr lvl="4">
              <a:spcBef>
                <a:spcPts val="0"/>
              </a:spcBef>
              <a:spcAft>
                <a:spcPts val="0"/>
              </a:spcAft>
              <a:buSzPts val="1600"/>
              <a:buNone/>
              <a:defRPr b="1" sz="1600"/>
            </a:lvl5pPr>
            <a:lvl6pPr lvl="5">
              <a:spcBef>
                <a:spcPts val="0"/>
              </a:spcBef>
              <a:spcAft>
                <a:spcPts val="0"/>
              </a:spcAft>
              <a:buSzPts val="1600"/>
              <a:buNone/>
              <a:defRPr b="1" sz="1600"/>
            </a:lvl6pPr>
            <a:lvl7pPr lvl="6">
              <a:spcBef>
                <a:spcPts val="0"/>
              </a:spcBef>
              <a:spcAft>
                <a:spcPts val="0"/>
              </a:spcAft>
              <a:buSzPts val="1600"/>
              <a:buNone/>
              <a:defRPr b="1" sz="1600"/>
            </a:lvl7pPr>
            <a:lvl8pPr lvl="7">
              <a:spcBef>
                <a:spcPts val="0"/>
              </a:spcBef>
              <a:spcAft>
                <a:spcPts val="0"/>
              </a:spcAft>
              <a:buSzPts val="1600"/>
              <a:buNone/>
              <a:defRPr b="1" sz="1600"/>
            </a:lvl8pPr>
            <a:lvl9pPr lvl="8">
              <a:spcBef>
                <a:spcPts val="0"/>
              </a:spcBef>
              <a:spcAft>
                <a:spcPts val="0"/>
              </a:spcAft>
              <a:buSzPts val="1600"/>
              <a:buNone/>
              <a:defRPr b="1" sz="1600"/>
            </a:lvl9pPr>
          </a:lstStyle>
          <a:p/>
        </p:txBody>
      </p:sp>
      <p:sp>
        <p:nvSpPr>
          <p:cNvPr id="96" name="Google Shape;96;p20"/>
          <p:cNvSpPr txBox="1"/>
          <p:nvPr>
            <p:ph idx="3" type="subTitle"/>
          </p:nvPr>
        </p:nvSpPr>
        <p:spPr>
          <a:xfrm>
            <a:off x="6178164" y="3015506"/>
            <a:ext cx="1994100" cy="455100"/>
          </a:xfrm>
          <a:prstGeom prst="rect">
            <a:avLst/>
          </a:prstGeom>
        </p:spPr>
        <p:txBody>
          <a:bodyPr anchorCtr="0" anchor="t" bIns="91425" lIns="91425" spcFirstLastPara="1" rIns="91425" wrap="square" tIns="91425">
            <a:normAutofit/>
          </a:bodyPr>
          <a:lstStyle>
            <a:lvl1pPr lvl="0">
              <a:spcBef>
                <a:spcPts val="0"/>
              </a:spcBef>
              <a:spcAft>
                <a:spcPts val="0"/>
              </a:spcAft>
              <a:buSzPts val="1600"/>
              <a:buNone/>
              <a:defRPr b="1" sz="1600"/>
            </a:lvl1pPr>
            <a:lvl2pPr lvl="1">
              <a:spcBef>
                <a:spcPts val="0"/>
              </a:spcBef>
              <a:spcAft>
                <a:spcPts val="0"/>
              </a:spcAft>
              <a:buSzPts val="1600"/>
              <a:buNone/>
              <a:defRPr b="1" sz="1600"/>
            </a:lvl2pPr>
            <a:lvl3pPr lvl="2">
              <a:spcBef>
                <a:spcPts val="0"/>
              </a:spcBef>
              <a:spcAft>
                <a:spcPts val="0"/>
              </a:spcAft>
              <a:buSzPts val="1600"/>
              <a:buNone/>
              <a:defRPr b="1" sz="1600"/>
            </a:lvl3pPr>
            <a:lvl4pPr lvl="3">
              <a:spcBef>
                <a:spcPts val="0"/>
              </a:spcBef>
              <a:spcAft>
                <a:spcPts val="0"/>
              </a:spcAft>
              <a:buSzPts val="1600"/>
              <a:buNone/>
              <a:defRPr b="1" sz="1600"/>
            </a:lvl4pPr>
            <a:lvl5pPr lvl="4">
              <a:spcBef>
                <a:spcPts val="0"/>
              </a:spcBef>
              <a:spcAft>
                <a:spcPts val="0"/>
              </a:spcAft>
              <a:buSzPts val="1600"/>
              <a:buNone/>
              <a:defRPr b="1" sz="1600"/>
            </a:lvl5pPr>
            <a:lvl6pPr lvl="5">
              <a:spcBef>
                <a:spcPts val="0"/>
              </a:spcBef>
              <a:spcAft>
                <a:spcPts val="0"/>
              </a:spcAft>
              <a:buSzPts val="1600"/>
              <a:buNone/>
              <a:defRPr b="1" sz="1600"/>
            </a:lvl6pPr>
            <a:lvl7pPr lvl="6">
              <a:spcBef>
                <a:spcPts val="0"/>
              </a:spcBef>
              <a:spcAft>
                <a:spcPts val="0"/>
              </a:spcAft>
              <a:buSzPts val="1600"/>
              <a:buNone/>
              <a:defRPr b="1" sz="1600"/>
            </a:lvl7pPr>
            <a:lvl8pPr lvl="7">
              <a:spcBef>
                <a:spcPts val="0"/>
              </a:spcBef>
              <a:spcAft>
                <a:spcPts val="0"/>
              </a:spcAft>
              <a:buSzPts val="1600"/>
              <a:buNone/>
              <a:defRPr b="1" sz="1600"/>
            </a:lvl8pPr>
            <a:lvl9pPr lvl="8">
              <a:spcBef>
                <a:spcPts val="0"/>
              </a:spcBef>
              <a:spcAft>
                <a:spcPts val="0"/>
              </a:spcAft>
              <a:buSzPts val="1600"/>
              <a:buNone/>
              <a:defRPr b="1" sz="1600"/>
            </a:lvl9pPr>
          </a:lstStyle>
          <a:p/>
        </p:txBody>
      </p:sp>
      <p:sp>
        <p:nvSpPr>
          <p:cNvPr id="97" name="Google Shape;97;p20"/>
          <p:cNvSpPr txBox="1"/>
          <p:nvPr>
            <p:ph type="title"/>
          </p:nvPr>
        </p:nvSpPr>
        <p:spPr>
          <a:xfrm>
            <a:off x="891788" y="502181"/>
            <a:ext cx="7280700" cy="572700"/>
          </a:xfrm>
          <a:prstGeom prst="rect">
            <a:avLst/>
          </a:prstGeom>
        </p:spPr>
        <p:txBody>
          <a:bodyPr anchorCtr="0" anchor="t" bIns="91425" lIns="91425" spcFirstLastPara="1" rIns="91425" wrap="square" tIns="91425">
            <a:normAutofit/>
          </a:bodyPr>
          <a:lstStyle>
            <a:lvl1pPr indent="0" lvl="0" marL="0" marR="0" algn="ctr">
              <a:lnSpc>
                <a:spcPct val="100000"/>
              </a:lnSpc>
              <a:spcBef>
                <a:spcPts val="0"/>
              </a:spcBef>
              <a:spcAft>
                <a:spcPts val="0"/>
              </a:spcAft>
              <a:buClr>
                <a:schemeClr val="dk1"/>
              </a:buClr>
              <a:buSzPts val="3000"/>
              <a:buFont typeface="Aldrich"/>
              <a:buNone/>
              <a:defRPr/>
            </a:lvl1pPr>
            <a:lvl2pPr lvl="1"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98" name="Google Shape;98;p20"/>
          <p:cNvSpPr txBox="1"/>
          <p:nvPr>
            <p:ph idx="4" type="body"/>
          </p:nvPr>
        </p:nvSpPr>
        <p:spPr>
          <a:xfrm>
            <a:off x="891788" y="3343969"/>
            <a:ext cx="1994100" cy="693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sz="1300"/>
            </a:lvl1pPr>
            <a:lvl2pPr indent="-311150" lvl="1" marL="914400">
              <a:spcBef>
                <a:spcPts val="0"/>
              </a:spcBef>
              <a:spcAft>
                <a:spcPts val="0"/>
              </a:spcAft>
              <a:buSzPts val="1300"/>
              <a:buChar char="○"/>
              <a:defRPr sz="1300"/>
            </a:lvl2pPr>
            <a:lvl3pPr indent="-311150" lvl="2" marL="1371600">
              <a:spcBef>
                <a:spcPts val="0"/>
              </a:spcBef>
              <a:spcAft>
                <a:spcPts val="0"/>
              </a:spcAft>
              <a:buSzPts val="1300"/>
              <a:buChar char="■"/>
              <a:defRPr sz="1300"/>
            </a:lvl3pPr>
            <a:lvl4pPr indent="-311150" lvl="3" marL="1828800">
              <a:spcBef>
                <a:spcPts val="0"/>
              </a:spcBef>
              <a:spcAft>
                <a:spcPts val="0"/>
              </a:spcAft>
              <a:buSzPts val="1300"/>
              <a:buChar char="●"/>
              <a:defRPr sz="1300"/>
            </a:lvl4pPr>
            <a:lvl5pPr indent="-311150" lvl="4" marL="2286000">
              <a:spcBef>
                <a:spcPts val="0"/>
              </a:spcBef>
              <a:spcAft>
                <a:spcPts val="0"/>
              </a:spcAft>
              <a:buSzPts val="1300"/>
              <a:buChar char="○"/>
              <a:defRPr sz="1300"/>
            </a:lvl5pPr>
            <a:lvl6pPr indent="-311150" lvl="5" marL="2743200">
              <a:spcBef>
                <a:spcPts val="0"/>
              </a:spcBef>
              <a:spcAft>
                <a:spcPts val="0"/>
              </a:spcAft>
              <a:buSzPts val="1300"/>
              <a:buChar char="■"/>
              <a:defRPr sz="1300"/>
            </a:lvl6pPr>
            <a:lvl7pPr indent="-311150" lvl="6" marL="3200400">
              <a:spcBef>
                <a:spcPts val="0"/>
              </a:spcBef>
              <a:spcAft>
                <a:spcPts val="0"/>
              </a:spcAft>
              <a:buSzPts val="1300"/>
              <a:buChar char="●"/>
              <a:defRPr sz="1300"/>
            </a:lvl7pPr>
            <a:lvl8pPr indent="-311150" lvl="7" marL="3657600">
              <a:spcBef>
                <a:spcPts val="0"/>
              </a:spcBef>
              <a:spcAft>
                <a:spcPts val="0"/>
              </a:spcAft>
              <a:buSzPts val="1300"/>
              <a:buChar char="○"/>
              <a:defRPr sz="1300"/>
            </a:lvl8pPr>
            <a:lvl9pPr indent="-311150" lvl="8" marL="4114800">
              <a:spcBef>
                <a:spcPts val="0"/>
              </a:spcBef>
              <a:spcAft>
                <a:spcPts val="0"/>
              </a:spcAft>
              <a:buSzPts val="1300"/>
              <a:buChar char="■"/>
              <a:defRPr sz="1300"/>
            </a:lvl9pPr>
          </a:lstStyle>
          <a:p/>
        </p:txBody>
      </p:sp>
      <p:sp>
        <p:nvSpPr>
          <p:cNvPr id="99" name="Google Shape;99;p20"/>
          <p:cNvSpPr txBox="1"/>
          <p:nvPr>
            <p:ph idx="5" type="body"/>
          </p:nvPr>
        </p:nvSpPr>
        <p:spPr>
          <a:xfrm>
            <a:off x="3534975" y="3335397"/>
            <a:ext cx="1994100" cy="6927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sz="1300"/>
            </a:lvl1pPr>
            <a:lvl2pPr indent="-311150" lvl="1" marL="914400">
              <a:spcBef>
                <a:spcPts val="0"/>
              </a:spcBef>
              <a:spcAft>
                <a:spcPts val="0"/>
              </a:spcAft>
              <a:buSzPts val="1300"/>
              <a:buChar char="○"/>
              <a:defRPr sz="1300"/>
            </a:lvl2pPr>
            <a:lvl3pPr indent="-311150" lvl="2" marL="1371600">
              <a:spcBef>
                <a:spcPts val="0"/>
              </a:spcBef>
              <a:spcAft>
                <a:spcPts val="0"/>
              </a:spcAft>
              <a:buSzPts val="1300"/>
              <a:buChar char="■"/>
              <a:defRPr sz="1300"/>
            </a:lvl3pPr>
            <a:lvl4pPr indent="-311150" lvl="3" marL="1828800">
              <a:spcBef>
                <a:spcPts val="0"/>
              </a:spcBef>
              <a:spcAft>
                <a:spcPts val="0"/>
              </a:spcAft>
              <a:buSzPts val="1300"/>
              <a:buChar char="●"/>
              <a:defRPr sz="1300"/>
            </a:lvl4pPr>
            <a:lvl5pPr indent="-311150" lvl="4" marL="2286000">
              <a:spcBef>
                <a:spcPts val="0"/>
              </a:spcBef>
              <a:spcAft>
                <a:spcPts val="0"/>
              </a:spcAft>
              <a:buSzPts val="1300"/>
              <a:buChar char="○"/>
              <a:defRPr sz="1300"/>
            </a:lvl5pPr>
            <a:lvl6pPr indent="-311150" lvl="5" marL="2743200">
              <a:spcBef>
                <a:spcPts val="0"/>
              </a:spcBef>
              <a:spcAft>
                <a:spcPts val="0"/>
              </a:spcAft>
              <a:buSzPts val="1300"/>
              <a:buChar char="■"/>
              <a:defRPr sz="1300"/>
            </a:lvl6pPr>
            <a:lvl7pPr indent="-311150" lvl="6" marL="3200400">
              <a:spcBef>
                <a:spcPts val="0"/>
              </a:spcBef>
              <a:spcAft>
                <a:spcPts val="0"/>
              </a:spcAft>
              <a:buSzPts val="1300"/>
              <a:buChar char="●"/>
              <a:defRPr sz="1300"/>
            </a:lvl7pPr>
            <a:lvl8pPr indent="-311150" lvl="7" marL="3657600">
              <a:spcBef>
                <a:spcPts val="0"/>
              </a:spcBef>
              <a:spcAft>
                <a:spcPts val="0"/>
              </a:spcAft>
              <a:buSzPts val="1300"/>
              <a:buChar char="○"/>
              <a:defRPr sz="1300"/>
            </a:lvl8pPr>
            <a:lvl9pPr indent="-311150" lvl="8" marL="4114800">
              <a:spcBef>
                <a:spcPts val="0"/>
              </a:spcBef>
              <a:spcAft>
                <a:spcPts val="0"/>
              </a:spcAft>
              <a:buSzPts val="1300"/>
              <a:buChar char="■"/>
              <a:defRPr sz="1300"/>
            </a:lvl9pPr>
          </a:lstStyle>
          <a:p/>
        </p:txBody>
      </p:sp>
      <p:sp>
        <p:nvSpPr>
          <p:cNvPr id="100" name="Google Shape;100;p20"/>
          <p:cNvSpPr txBox="1"/>
          <p:nvPr>
            <p:ph idx="6" type="body"/>
          </p:nvPr>
        </p:nvSpPr>
        <p:spPr>
          <a:xfrm>
            <a:off x="6178163" y="3325475"/>
            <a:ext cx="1994100" cy="6927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sz="1300"/>
            </a:lvl1pPr>
            <a:lvl2pPr indent="-311150" lvl="1" marL="914400">
              <a:spcBef>
                <a:spcPts val="0"/>
              </a:spcBef>
              <a:spcAft>
                <a:spcPts val="0"/>
              </a:spcAft>
              <a:buSzPts val="1300"/>
              <a:buChar char="○"/>
              <a:defRPr sz="1300"/>
            </a:lvl2pPr>
            <a:lvl3pPr indent="-311150" lvl="2" marL="1371600">
              <a:spcBef>
                <a:spcPts val="0"/>
              </a:spcBef>
              <a:spcAft>
                <a:spcPts val="0"/>
              </a:spcAft>
              <a:buSzPts val="1300"/>
              <a:buChar char="■"/>
              <a:defRPr sz="1300"/>
            </a:lvl3pPr>
            <a:lvl4pPr indent="-311150" lvl="3" marL="1828800">
              <a:spcBef>
                <a:spcPts val="0"/>
              </a:spcBef>
              <a:spcAft>
                <a:spcPts val="0"/>
              </a:spcAft>
              <a:buSzPts val="1300"/>
              <a:buChar char="●"/>
              <a:defRPr sz="1300"/>
            </a:lvl4pPr>
            <a:lvl5pPr indent="-311150" lvl="4" marL="2286000">
              <a:spcBef>
                <a:spcPts val="0"/>
              </a:spcBef>
              <a:spcAft>
                <a:spcPts val="0"/>
              </a:spcAft>
              <a:buSzPts val="1300"/>
              <a:buChar char="○"/>
              <a:defRPr sz="1300"/>
            </a:lvl5pPr>
            <a:lvl6pPr indent="-311150" lvl="5" marL="2743200">
              <a:spcBef>
                <a:spcPts val="0"/>
              </a:spcBef>
              <a:spcAft>
                <a:spcPts val="0"/>
              </a:spcAft>
              <a:buSzPts val="1300"/>
              <a:buChar char="■"/>
              <a:defRPr sz="1300"/>
            </a:lvl6pPr>
            <a:lvl7pPr indent="-311150" lvl="6" marL="3200400">
              <a:spcBef>
                <a:spcPts val="0"/>
              </a:spcBef>
              <a:spcAft>
                <a:spcPts val="0"/>
              </a:spcAft>
              <a:buSzPts val="1300"/>
              <a:buChar char="●"/>
              <a:defRPr sz="1300"/>
            </a:lvl7pPr>
            <a:lvl8pPr indent="-311150" lvl="7" marL="3657600">
              <a:spcBef>
                <a:spcPts val="0"/>
              </a:spcBef>
              <a:spcAft>
                <a:spcPts val="0"/>
              </a:spcAft>
              <a:buSzPts val="1300"/>
              <a:buChar char="○"/>
              <a:defRPr sz="1300"/>
            </a:lvl8pPr>
            <a:lvl9pPr indent="-311150" lvl="8" marL="4114800">
              <a:spcBef>
                <a:spcPts val="0"/>
              </a:spcBef>
              <a:spcAft>
                <a:spcPts val="0"/>
              </a:spcAft>
              <a:buSzPts val="1300"/>
              <a:buChar char="■"/>
              <a:defRPr sz="1300"/>
            </a:lvl9pPr>
          </a:lstStyle>
          <a:p/>
        </p:txBody>
      </p:sp>
      <p:sp>
        <p:nvSpPr>
          <p:cNvPr id="101" name="Google Shape;101;p2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a:latin typeface="Times"/>
                <a:ea typeface="Times"/>
                <a:cs typeface="Times"/>
                <a:sym typeface="Times"/>
              </a:defRPr>
            </a:lvl1pPr>
            <a:lvl2pPr lvl="1">
              <a:buNone/>
              <a:defRPr>
                <a:latin typeface="Times"/>
                <a:ea typeface="Times"/>
                <a:cs typeface="Times"/>
                <a:sym typeface="Times"/>
              </a:defRPr>
            </a:lvl2pPr>
            <a:lvl3pPr lvl="2">
              <a:buNone/>
              <a:defRPr>
                <a:latin typeface="Times"/>
                <a:ea typeface="Times"/>
                <a:cs typeface="Times"/>
                <a:sym typeface="Times"/>
              </a:defRPr>
            </a:lvl3pPr>
            <a:lvl4pPr lvl="3">
              <a:buNone/>
              <a:defRPr>
                <a:latin typeface="Times"/>
                <a:ea typeface="Times"/>
                <a:cs typeface="Times"/>
                <a:sym typeface="Times"/>
              </a:defRPr>
            </a:lvl4pPr>
            <a:lvl5pPr lvl="4">
              <a:buNone/>
              <a:defRPr>
                <a:latin typeface="Times"/>
                <a:ea typeface="Times"/>
                <a:cs typeface="Times"/>
                <a:sym typeface="Times"/>
              </a:defRPr>
            </a:lvl5pPr>
            <a:lvl6pPr lvl="5">
              <a:buNone/>
              <a:defRPr>
                <a:latin typeface="Times"/>
                <a:ea typeface="Times"/>
                <a:cs typeface="Times"/>
                <a:sym typeface="Times"/>
              </a:defRPr>
            </a:lvl6pPr>
            <a:lvl7pPr lvl="6">
              <a:buNone/>
              <a:defRPr>
                <a:latin typeface="Times"/>
                <a:ea typeface="Times"/>
                <a:cs typeface="Times"/>
                <a:sym typeface="Times"/>
              </a:defRPr>
            </a:lvl7pPr>
            <a:lvl8pPr lvl="7">
              <a:buNone/>
              <a:defRPr>
                <a:latin typeface="Times"/>
                <a:ea typeface="Times"/>
                <a:cs typeface="Times"/>
                <a:sym typeface="Times"/>
              </a:defRPr>
            </a:lvl8pPr>
            <a:lvl9pPr lvl="8">
              <a:buNone/>
              <a:defRPr>
                <a:latin typeface="Times"/>
                <a:ea typeface="Times"/>
                <a:cs typeface="Times"/>
                <a:sym typeface="Time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One column">
  <p:cSld name="CUSTOM_5">
    <p:spTree>
      <p:nvGrpSpPr>
        <p:cNvPr id="102" name="Shape 102"/>
        <p:cNvGrpSpPr/>
        <p:nvPr/>
      </p:nvGrpSpPr>
      <p:grpSpPr>
        <a:xfrm>
          <a:off x="0" y="0"/>
          <a:ext cx="0" cy="0"/>
          <a:chOff x="0" y="0"/>
          <a:chExt cx="0" cy="0"/>
        </a:xfrm>
      </p:grpSpPr>
      <p:grpSp>
        <p:nvGrpSpPr>
          <p:cNvPr id="103" name="Google Shape;103;p21"/>
          <p:cNvGrpSpPr/>
          <p:nvPr/>
        </p:nvGrpSpPr>
        <p:grpSpPr>
          <a:xfrm>
            <a:off x="0" y="1"/>
            <a:ext cx="6121826" cy="4702871"/>
            <a:chOff x="-12" y="-20554"/>
            <a:chExt cx="10012800" cy="5456400"/>
          </a:xfrm>
        </p:grpSpPr>
        <p:cxnSp>
          <p:nvCxnSpPr>
            <p:cNvPr id="104" name="Google Shape;104;p21"/>
            <p:cNvCxnSpPr/>
            <p:nvPr/>
          </p:nvCxnSpPr>
          <p:spPr>
            <a:xfrm>
              <a:off x="-12" y="5435846"/>
              <a:ext cx="10012800" cy="0"/>
            </a:xfrm>
            <a:prstGeom prst="straightConnector1">
              <a:avLst/>
            </a:prstGeom>
            <a:noFill/>
            <a:ln cap="flat" cmpd="sng" w="9525">
              <a:solidFill>
                <a:schemeClr val="dk1"/>
              </a:solidFill>
              <a:prstDash val="solid"/>
              <a:round/>
              <a:headEnd len="sm" w="sm" type="none"/>
              <a:tailEnd len="sm" w="sm" type="none"/>
            </a:ln>
          </p:spPr>
        </p:cxnSp>
        <p:cxnSp>
          <p:nvCxnSpPr>
            <p:cNvPr id="105" name="Google Shape;105;p21"/>
            <p:cNvCxnSpPr/>
            <p:nvPr/>
          </p:nvCxnSpPr>
          <p:spPr>
            <a:xfrm rot="10800000">
              <a:off x="10012788" y="-20554"/>
              <a:ext cx="0" cy="5456400"/>
            </a:xfrm>
            <a:prstGeom prst="straightConnector1">
              <a:avLst/>
            </a:prstGeom>
            <a:noFill/>
            <a:ln cap="flat" cmpd="sng" w="9525">
              <a:solidFill>
                <a:schemeClr val="dk1"/>
              </a:solidFill>
              <a:prstDash val="solid"/>
              <a:round/>
              <a:headEnd len="sm" w="sm" type="none"/>
              <a:tailEnd len="sm" w="sm" type="none"/>
            </a:ln>
          </p:spPr>
        </p:cxnSp>
      </p:grpSp>
      <p:sp>
        <p:nvSpPr>
          <p:cNvPr id="106" name="Google Shape;106;p21"/>
          <p:cNvSpPr txBox="1"/>
          <p:nvPr>
            <p:ph idx="1" type="subTitle"/>
          </p:nvPr>
        </p:nvSpPr>
        <p:spPr>
          <a:xfrm>
            <a:off x="565256" y="1518131"/>
            <a:ext cx="3680700" cy="538500"/>
          </a:xfrm>
          <a:prstGeom prst="rect">
            <a:avLst/>
          </a:prstGeom>
        </p:spPr>
        <p:txBody>
          <a:bodyPr anchorCtr="0" anchor="t" bIns="91425" lIns="91425" spcFirstLastPara="1" rIns="91425" wrap="square" tIns="91425">
            <a:normAutofit/>
          </a:bodyPr>
          <a:lstStyle>
            <a:lvl1pPr lvl="0">
              <a:spcBef>
                <a:spcPts val="0"/>
              </a:spcBef>
              <a:spcAft>
                <a:spcPts val="0"/>
              </a:spcAft>
              <a:buSzPts val="1600"/>
              <a:buNone/>
              <a:defRPr b="1" sz="1600"/>
            </a:lvl1pPr>
            <a:lvl2pPr lvl="1">
              <a:spcBef>
                <a:spcPts val="0"/>
              </a:spcBef>
              <a:spcAft>
                <a:spcPts val="0"/>
              </a:spcAft>
              <a:buSzPts val="1600"/>
              <a:buNone/>
              <a:defRPr b="1" sz="1600"/>
            </a:lvl2pPr>
            <a:lvl3pPr lvl="2">
              <a:spcBef>
                <a:spcPts val="0"/>
              </a:spcBef>
              <a:spcAft>
                <a:spcPts val="0"/>
              </a:spcAft>
              <a:buSzPts val="1600"/>
              <a:buNone/>
              <a:defRPr b="1" sz="1600"/>
            </a:lvl3pPr>
            <a:lvl4pPr lvl="3">
              <a:spcBef>
                <a:spcPts val="0"/>
              </a:spcBef>
              <a:spcAft>
                <a:spcPts val="0"/>
              </a:spcAft>
              <a:buSzPts val="1600"/>
              <a:buNone/>
              <a:defRPr b="1" sz="1600"/>
            </a:lvl4pPr>
            <a:lvl5pPr lvl="4">
              <a:spcBef>
                <a:spcPts val="0"/>
              </a:spcBef>
              <a:spcAft>
                <a:spcPts val="0"/>
              </a:spcAft>
              <a:buSzPts val="1600"/>
              <a:buNone/>
              <a:defRPr b="1" sz="1600"/>
            </a:lvl5pPr>
            <a:lvl6pPr lvl="5">
              <a:spcBef>
                <a:spcPts val="0"/>
              </a:spcBef>
              <a:spcAft>
                <a:spcPts val="0"/>
              </a:spcAft>
              <a:buSzPts val="1600"/>
              <a:buNone/>
              <a:defRPr b="1" sz="1600"/>
            </a:lvl6pPr>
            <a:lvl7pPr lvl="6">
              <a:spcBef>
                <a:spcPts val="0"/>
              </a:spcBef>
              <a:spcAft>
                <a:spcPts val="0"/>
              </a:spcAft>
              <a:buSzPts val="1600"/>
              <a:buNone/>
              <a:defRPr b="1" sz="1600"/>
            </a:lvl7pPr>
            <a:lvl8pPr lvl="7">
              <a:spcBef>
                <a:spcPts val="0"/>
              </a:spcBef>
              <a:spcAft>
                <a:spcPts val="0"/>
              </a:spcAft>
              <a:buSzPts val="1600"/>
              <a:buNone/>
              <a:defRPr b="1" sz="1600"/>
            </a:lvl8pPr>
            <a:lvl9pPr lvl="8">
              <a:spcBef>
                <a:spcPts val="0"/>
              </a:spcBef>
              <a:spcAft>
                <a:spcPts val="0"/>
              </a:spcAft>
              <a:buSzPts val="1600"/>
              <a:buNone/>
              <a:defRPr b="1" sz="1600"/>
            </a:lvl9pPr>
          </a:lstStyle>
          <a:p/>
        </p:txBody>
      </p:sp>
      <p:sp>
        <p:nvSpPr>
          <p:cNvPr id="107" name="Google Shape;107;p21"/>
          <p:cNvSpPr txBox="1"/>
          <p:nvPr>
            <p:ph type="title"/>
          </p:nvPr>
        </p:nvSpPr>
        <p:spPr>
          <a:xfrm>
            <a:off x="540300" y="445031"/>
            <a:ext cx="3680700" cy="572700"/>
          </a:xfrm>
          <a:prstGeom prst="rect">
            <a:avLst/>
          </a:prstGeom>
        </p:spPr>
        <p:txBody>
          <a:bodyPr anchorCtr="0" anchor="t" bIns="91425" lIns="91425" spcFirstLastPara="1" rIns="91425" wrap="square" tIns="91425">
            <a:normAutofit/>
          </a:bodyPr>
          <a:lstStyle>
            <a:lvl1pPr indent="0" lvl="0" marL="0" marR="0" algn="l">
              <a:lnSpc>
                <a:spcPct val="100000"/>
              </a:lnSpc>
              <a:spcBef>
                <a:spcPts val="0"/>
              </a:spcBef>
              <a:spcAft>
                <a:spcPts val="0"/>
              </a:spcAft>
              <a:buClr>
                <a:schemeClr val="dk1"/>
              </a:buClr>
              <a:buSzPts val="3000"/>
              <a:buFont typeface="Aldrich"/>
              <a:buNone/>
              <a:defRPr/>
            </a:lvl1pPr>
            <a:lvl2pPr lvl="1">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108" name="Google Shape;108;p21"/>
          <p:cNvSpPr txBox="1"/>
          <p:nvPr>
            <p:ph idx="2" type="body"/>
          </p:nvPr>
        </p:nvSpPr>
        <p:spPr>
          <a:xfrm>
            <a:off x="565258" y="2013263"/>
            <a:ext cx="3680700" cy="25773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9" name="Google Shape;109;p2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a:latin typeface="Times"/>
                <a:ea typeface="Times"/>
                <a:cs typeface="Times"/>
                <a:sym typeface="Times"/>
              </a:defRPr>
            </a:lvl1pPr>
            <a:lvl2pPr lvl="1">
              <a:buNone/>
              <a:defRPr>
                <a:latin typeface="Times"/>
                <a:ea typeface="Times"/>
                <a:cs typeface="Times"/>
                <a:sym typeface="Times"/>
              </a:defRPr>
            </a:lvl2pPr>
            <a:lvl3pPr lvl="2">
              <a:buNone/>
              <a:defRPr>
                <a:latin typeface="Times"/>
                <a:ea typeface="Times"/>
                <a:cs typeface="Times"/>
                <a:sym typeface="Times"/>
              </a:defRPr>
            </a:lvl3pPr>
            <a:lvl4pPr lvl="3">
              <a:buNone/>
              <a:defRPr>
                <a:latin typeface="Times"/>
                <a:ea typeface="Times"/>
                <a:cs typeface="Times"/>
                <a:sym typeface="Times"/>
              </a:defRPr>
            </a:lvl4pPr>
            <a:lvl5pPr lvl="4">
              <a:buNone/>
              <a:defRPr>
                <a:latin typeface="Times"/>
                <a:ea typeface="Times"/>
                <a:cs typeface="Times"/>
                <a:sym typeface="Times"/>
              </a:defRPr>
            </a:lvl5pPr>
            <a:lvl6pPr lvl="5">
              <a:buNone/>
              <a:defRPr>
                <a:latin typeface="Times"/>
                <a:ea typeface="Times"/>
                <a:cs typeface="Times"/>
                <a:sym typeface="Times"/>
              </a:defRPr>
            </a:lvl6pPr>
            <a:lvl7pPr lvl="6">
              <a:buNone/>
              <a:defRPr>
                <a:latin typeface="Times"/>
                <a:ea typeface="Times"/>
                <a:cs typeface="Times"/>
                <a:sym typeface="Times"/>
              </a:defRPr>
            </a:lvl7pPr>
            <a:lvl8pPr lvl="7">
              <a:buNone/>
              <a:defRPr>
                <a:latin typeface="Times"/>
                <a:ea typeface="Times"/>
                <a:cs typeface="Times"/>
                <a:sym typeface="Times"/>
              </a:defRPr>
            </a:lvl8pPr>
            <a:lvl9pPr lvl="8">
              <a:buNone/>
              <a:defRPr>
                <a:latin typeface="Times"/>
                <a:ea typeface="Times"/>
                <a:cs typeface="Times"/>
                <a:sym typeface="Time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Two columns">
  <p:cSld name="CUSTOM_4">
    <p:spTree>
      <p:nvGrpSpPr>
        <p:cNvPr id="110" name="Shape 110"/>
        <p:cNvGrpSpPr/>
        <p:nvPr/>
      </p:nvGrpSpPr>
      <p:grpSpPr>
        <a:xfrm>
          <a:off x="0" y="0"/>
          <a:ext cx="0" cy="0"/>
          <a:chOff x="0" y="0"/>
          <a:chExt cx="0" cy="0"/>
        </a:xfrm>
      </p:grpSpPr>
      <p:grpSp>
        <p:nvGrpSpPr>
          <p:cNvPr id="111" name="Google Shape;111;p22"/>
          <p:cNvGrpSpPr/>
          <p:nvPr/>
        </p:nvGrpSpPr>
        <p:grpSpPr>
          <a:xfrm>
            <a:off x="0" y="0"/>
            <a:ext cx="8751187" cy="4702871"/>
            <a:chOff x="-12" y="-20554"/>
            <a:chExt cx="10012800" cy="5456400"/>
          </a:xfrm>
        </p:grpSpPr>
        <p:cxnSp>
          <p:nvCxnSpPr>
            <p:cNvPr id="112" name="Google Shape;112;p22"/>
            <p:cNvCxnSpPr/>
            <p:nvPr/>
          </p:nvCxnSpPr>
          <p:spPr>
            <a:xfrm>
              <a:off x="-12" y="5435846"/>
              <a:ext cx="10012800" cy="0"/>
            </a:xfrm>
            <a:prstGeom prst="straightConnector1">
              <a:avLst/>
            </a:prstGeom>
            <a:noFill/>
            <a:ln cap="flat" cmpd="sng" w="9525">
              <a:solidFill>
                <a:schemeClr val="dk1"/>
              </a:solidFill>
              <a:prstDash val="solid"/>
              <a:round/>
              <a:headEnd len="sm" w="sm" type="none"/>
              <a:tailEnd len="sm" w="sm" type="none"/>
            </a:ln>
          </p:spPr>
        </p:cxnSp>
        <p:cxnSp>
          <p:nvCxnSpPr>
            <p:cNvPr id="113" name="Google Shape;113;p22"/>
            <p:cNvCxnSpPr/>
            <p:nvPr/>
          </p:nvCxnSpPr>
          <p:spPr>
            <a:xfrm rot="10800000">
              <a:off x="10012788" y="-20554"/>
              <a:ext cx="0" cy="5456400"/>
            </a:xfrm>
            <a:prstGeom prst="straightConnector1">
              <a:avLst/>
            </a:prstGeom>
            <a:noFill/>
            <a:ln cap="flat" cmpd="sng" w="9525">
              <a:solidFill>
                <a:schemeClr val="dk1"/>
              </a:solidFill>
              <a:prstDash val="solid"/>
              <a:round/>
              <a:headEnd len="sm" w="sm" type="none"/>
              <a:tailEnd len="sm" w="sm" type="none"/>
            </a:ln>
          </p:spPr>
        </p:cxnSp>
      </p:grpSp>
      <p:sp>
        <p:nvSpPr>
          <p:cNvPr id="114" name="Google Shape;114;p22"/>
          <p:cNvSpPr txBox="1"/>
          <p:nvPr>
            <p:ph idx="1" type="subTitle"/>
          </p:nvPr>
        </p:nvSpPr>
        <p:spPr>
          <a:xfrm>
            <a:off x="655020" y="1360331"/>
            <a:ext cx="3720900" cy="538500"/>
          </a:xfrm>
          <a:prstGeom prst="rect">
            <a:avLst/>
          </a:prstGeom>
        </p:spPr>
        <p:txBody>
          <a:bodyPr anchorCtr="0" anchor="t" bIns="91425" lIns="91425" spcFirstLastPara="1" rIns="91425" wrap="square" tIns="91425">
            <a:normAutofit/>
          </a:bodyPr>
          <a:lstStyle>
            <a:lvl1pPr lvl="0">
              <a:spcBef>
                <a:spcPts val="0"/>
              </a:spcBef>
              <a:spcAft>
                <a:spcPts val="0"/>
              </a:spcAft>
              <a:buSzPts val="1600"/>
              <a:buNone/>
              <a:defRPr b="1" sz="1600"/>
            </a:lvl1pPr>
            <a:lvl2pPr lvl="1">
              <a:spcBef>
                <a:spcPts val="0"/>
              </a:spcBef>
              <a:spcAft>
                <a:spcPts val="0"/>
              </a:spcAft>
              <a:buSzPts val="1600"/>
              <a:buNone/>
              <a:defRPr b="1" sz="1600"/>
            </a:lvl2pPr>
            <a:lvl3pPr lvl="2">
              <a:spcBef>
                <a:spcPts val="0"/>
              </a:spcBef>
              <a:spcAft>
                <a:spcPts val="0"/>
              </a:spcAft>
              <a:buSzPts val="1600"/>
              <a:buNone/>
              <a:defRPr b="1" sz="1600"/>
            </a:lvl3pPr>
            <a:lvl4pPr lvl="3">
              <a:spcBef>
                <a:spcPts val="0"/>
              </a:spcBef>
              <a:spcAft>
                <a:spcPts val="0"/>
              </a:spcAft>
              <a:buSzPts val="1600"/>
              <a:buNone/>
              <a:defRPr b="1" sz="1600"/>
            </a:lvl4pPr>
            <a:lvl5pPr lvl="4">
              <a:spcBef>
                <a:spcPts val="0"/>
              </a:spcBef>
              <a:spcAft>
                <a:spcPts val="0"/>
              </a:spcAft>
              <a:buSzPts val="1600"/>
              <a:buNone/>
              <a:defRPr b="1" sz="1600"/>
            </a:lvl5pPr>
            <a:lvl6pPr lvl="5">
              <a:spcBef>
                <a:spcPts val="0"/>
              </a:spcBef>
              <a:spcAft>
                <a:spcPts val="0"/>
              </a:spcAft>
              <a:buSzPts val="1600"/>
              <a:buNone/>
              <a:defRPr b="1" sz="1600"/>
            </a:lvl6pPr>
            <a:lvl7pPr lvl="6">
              <a:spcBef>
                <a:spcPts val="0"/>
              </a:spcBef>
              <a:spcAft>
                <a:spcPts val="0"/>
              </a:spcAft>
              <a:buSzPts val="1600"/>
              <a:buNone/>
              <a:defRPr b="1" sz="1600"/>
            </a:lvl7pPr>
            <a:lvl8pPr lvl="7">
              <a:spcBef>
                <a:spcPts val="0"/>
              </a:spcBef>
              <a:spcAft>
                <a:spcPts val="0"/>
              </a:spcAft>
              <a:buSzPts val="1600"/>
              <a:buNone/>
              <a:defRPr b="1" sz="1600"/>
            </a:lvl8pPr>
            <a:lvl9pPr lvl="8">
              <a:spcBef>
                <a:spcPts val="0"/>
              </a:spcBef>
              <a:spcAft>
                <a:spcPts val="0"/>
              </a:spcAft>
              <a:buSzPts val="1600"/>
              <a:buNone/>
              <a:defRPr b="1" sz="1600"/>
            </a:lvl9pPr>
          </a:lstStyle>
          <a:p/>
        </p:txBody>
      </p:sp>
      <p:sp>
        <p:nvSpPr>
          <p:cNvPr id="115" name="Google Shape;115;p22"/>
          <p:cNvSpPr txBox="1"/>
          <p:nvPr>
            <p:ph idx="2" type="subTitle"/>
          </p:nvPr>
        </p:nvSpPr>
        <p:spPr>
          <a:xfrm>
            <a:off x="4848116" y="1360331"/>
            <a:ext cx="3720600" cy="538500"/>
          </a:xfrm>
          <a:prstGeom prst="rect">
            <a:avLst/>
          </a:prstGeom>
        </p:spPr>
        <p:txBody>
          <a:bodyPr anchorCtr="0" anchor="t" bIns="91425" lIns="91425" spcFirstLastPara="1" rIns="91425" wrap="square" tIns="91425">
            <a:normAutofit/>
          </a:bodyPr>
          <a:lstStyle>
            <a:lvl1pPr lvl="0">
              <a:spcBef>
                <a:spcPts val="0"/>
              </a:spcBef>
              <a:spcAft>
                <a:spcPts val="0"/>
              </a:spcAft>
              <a:buSzPts val="1600"/>
              <a:buNone/>
              <a:defRPr b="1" sz="1600"/>
            </a:lvl1pPr>
            <a:lvl2pPr lvl="1">
              <a:spcBef>
                <a:spcPts val="0"/>
              </a:spcBef>
              <a:spcAft>
                <a:spcPts val="0"/>
              </a:spcAft>
              <a:buSzPts val="1600"/>
              <a:buNone/>
              <a:defRPr b="1" sz="1600"/>
            </a:lvl2pPr>
            <a:lvl3pPr lvl="2">
              <a:spcBef>
                <a:spcPts val="0"/>
              </a:spcBef>
              <a:spcAft>
                <a:spcPts val="0"/>
              </a:spcAft>
              <a:buSzPts val="1600"/>
              <a:buNone/>
              <a:defRPr b="1" sz="1600"/>
            </a:lvl3pPr>
            <a:lvl4pPr lvl="3">
              <a:spcBef>
                <a:spcPts val="0"/>
              </a:spcBef>
              <a:spcAft>
                <a:spcPts val="0"/>
              </a:spcAft>
              <a:buSzPts val="1600"/>
              <a:buNone/>
              <a:defRPr b="1" sz="1600"/>
            </a:lvl4pPr>
            <a:lvl5pPr lvl="4">
              <a:spcBef>
                <a:spcPts val="0"/>
              </a:spcBef>
              <a:spcAft>
                <a:spcPts val="0"/>
              </a:spcAft>
              <a:buSzPts val="1600"/>
              <a:buNone/>
              <a:defRPr b="1" sz="1600"/>
            </a:lvl5pPr>
            <a:lvl6pPr lvl="5">
              <a:spcBef>
                <a:spcPts val="0"/>
              </a:spcBef>
              <a:spcAft>
                <a:spcPts val="0"/>
              </a:spcAft>
              <a:buSzPts val="1600"/>
              <a:buNone/>
              <a:defRPr b="1" sz="1600"/>
            </a:lvl6pPr>
            <a:lvl7pPr lvl="6">
              <a:spcBef>
                <a:spcPts val="0"/>
              </a:spcBef>
              <a:spcAft>
                <a:spcPts val="0"/>
              </a:spcAft>
              <a:buSzPts val="1600"/>
              <a:buNone/>
              <a:defRPr b="1" sz="1600"/>
            </a:lvl7pPr>
            <a:lvl8pPr lvl="7">
              <a:spcBef>
                <a:spcPts val="0"/>
              </a:spcBef>
              <a:spcAft>
                <a:spcPts val="0"/>
              </a:spcAft>
              <a:buSzPts val="1600"/>
              <a:buNone/>
              <a:defRPr b="1" sz="1600"/>
            </a:lvl8pPr>
            <a:lvl9pPr lvl="8">
              <a:spcBef>
                <a:spcPts val="0"/>
              </a:spcBef>
              <a:spcAft>
                <a:spcPts val="0"/>
              </a:spcAft>
              <a:buSzPts val="1600"/>
              <a:buNone/>
              <a:defRPr b="1" sz="1600"/>
            </a:lvl9pPr>
          </a:lstStyle>
          <a:p/>
        </p:txBody>
      </p:sp>
      <p:sp>
        <p:nvSpPr>
          <p:cNvPr id="116" name="Google Shape;116;p22"/>
          <p:cNvSpPr txBox="1"/>
          <p:nvPr>
            <p:ph type="title"/>
          </p:nvPr>
        </p:nvSpPr>
        <p:spPr>
          <a:xfrm>
            <a:off x="655013" y="627225"/>
            <a:ext cx="7914000" cy="572700"/>
          </a:xfrm>
          <a:prstGeom prst="rect">
            <a:avLst/>
          </a:prstGeom>
        </p:spPr>
        <p:txBody>
          <a:bodyPr anchorCtr="0" anchor="t" bIns="91425" lIns="91425" spcFirstLastPara="1" rIns="91425" wrap="square" tIns="91425">
            <a:normAutofit/>
          </a:bodyPr>
          <a:lstStyle>
            <a:lvl1pPr indent="0" lvl="0" marL="0" marR="0" algn="l">
              <a:lnSpc>
                <a:spcPct val="100000"/>
              </a:lnSpc>
              <a:spcBef>
                <a:spcPts val="0"/>
              </a:spcBef>
              <a:spcAft>
                <a:spcPts val="0"/>
              </a:spcAft>
              <a:buClr>
                <a:schemeClr val="dk1"/>
              </a:buClr>
              <a:buSzPts val="3000"/>
              <a:buFont typeface="Aldrich"/>
              <a:buNone/>
              <a:defRPr/>
            </a:lvl1pPr>
            <a:lvl2pPr lvl="1">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117" name="Google Shape;117;p22"/>
          <p:cNvSpPr txBox="1"/>
          <p:nvPr>
            <p:ph idx="3" type="body"/>
          </p:nvPr>
        </p:nvSpPr>
        <p:spPr>
          <a:xfrm>
            <a:off x="655012" y="2063100"/>
            <a:ext cx="3720600" cy="2338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18" name="Google Shape;118;p22"/>
          <p:cNvSpPr txBox="1"/>
          <p:nvPr>
            <p:ph idx="4" type="body"/>
          </p:nvPr>
        </p:nvSpPr>
        <p:spPr>
          <a:xfrm>
            <a:off x="4848109" y="2054288"/>
            <a:ext cx="3720900" cy="23388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19" name="Google Shape;119;p2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a:latin typeface="Times"/>
                <a:ea typeface="Times"/>
                <a:cs typeface="Times"/>
                <a:sym typeface="Times"/>
              </a:defRPr>
            </a:lvl1pPr>
            <a:lvl2pPr lvl="1">
              <a:buNone/>
              <a:defRPr>
                <a:latin typeface="Times"/>
                <a:ea typeface="Times"/>
                <a:cs typeface="Times"/>
                <a:sym typeface="Times"/>
              </a:defRPr>
            </a:lvl2pPr>
            <a:lvl3pPr lvl="2">
              <a:buNone/>
              <a:defRPr>
                <a:latin typeface="Times"/>
                <a:ea typeface="Times"/>
                <a:cs typeface="Times"/>
                <a:sym typeface="Times"/>
              </a:defRPr>
            </a:lvl3pPr>
            <a:lvl4pPr lvl="3">
              <a:buNone/>
              <a:defRPr>
                <a:latin typeface="Times"/>
                <a:ea typeface="Times"/>
                <a:cs typeface="Times"/>
                <a:sym typeface="Times"/>
              </a:defRPr>
            </a:lvl4pPr>
            <a:lvl5pPr lvl="4">
              <a:buNone/>
              <a:defRPr>
                <a:latin typeface="Times"/>
                <a:ea typeface="Times"/>
                <a:cs typeface="Times"/>
                <a:sym typeface="Times"/>
              </a:defRPr>
            </a:lvl5pPr>
            <a:lvl6pPr lvl="5">
              <a:buNone/>
              <a:defRPr>
                <a:latin typeface="Times"/>
                <a:ea typeface="Times"/>
                <a:cs typeface="Times"/>
                <a:sym typeface="Times"/>
              </a:defRPr>
            </a:lvl6pPr>
            <a:lvl7pPr lvl="6">
              <a:buNone/>
              <a:defRPr>
                <a:latin typeface="Times"/>
                <a:ea typeface="Times"/>
                <a:cs typeface="Times"/>
                <a:sym typeface="Times"/>
              </a:defRPr>
            </a:lvl7pPr>
            <a:lvl8pPr lvl="7">
              <a:buNone/>
              <a:defRPr>
                <a:latin typeface="Times"/>
                <a:ea typeface="Times"/>
                <a:cs typeface="Times"/>
                <a:sym typeface="Times"/>
              </a:defRPr>
            </a:lvl8pPr>
            <a:lvl9pPr lvl="8">
              <a:buNone/>
              <a:defRPr>
                <a:latin typeface="Times"/>
                <a:ea typeface="Times"/>
                <a:cs typeface="Times"/>
                <a:sym typeface="Time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ext and Image">
  <p:cSld name="CUSTOM_9">
    <p:spTree>
      <p:nvGrpSpPr>
        <p:cNvPr id="120" name="Shape 120"/>
        <p:cNvGrpSpPr/>
        <p:nvPr/>
      </p:nvGrpSpPr>
      <p:grpSpPr>
        <a:xfrm>
          <a:off x="0" y="0"/>
          <a:ext cx="0" cy="0"/>
          <a:chOff x="0" y="0"/>
          <a:chExt cx="0" cy="0"/>
        </a:xfrm>
      </p:grpSpPr>
      <p:sp>
        <p:nvSpPr>
          <p:cNvPr id="121" name="Google Shape;121;p23"/>
          <p:cNvSpPr txBox="1"/>
          <p:nvPr>
            <p:ph type="title"/>
          </p:nvPr>
        </p:nvSpPr>
        <p:spPr>
          <a:xfrm>
            <a:off x="308456" y="1295250"/>
            <a:ext cx="3343800" cy="1782900"/>
          </a:xfrm>
          <a:prstGeom prst="rect">
            <a:avLst/>
          </a:prstGeom>
        </p:spPr>
        <p:txBody>
          <a:bodyPr anchorCtr="0" anchor="ctr" bIns="91425" lIns="91425" spcFirstLastPara="1" rIns="91425" wrap="square" tIns="91425">
            <a:normAutofit/>
          </a:bodyPr>
          <a:lstStyle>
            <a:lvl1pPr lvl="0">
              <a:spcBef>
                <a:spcPts val="0"/>
              </a:spcBef>
              <a:spcAft>
                <a:spcPts val="0"/>
              </a:spcAft>
              <a:buSzPts val="4500"/>
              <a:buNone/>
              <a:defRPr sz="4500"/>
            </a:lvl1pPr>
            <a:lvl2pPr lvl="1">
              <a:spcBef>
                <a:spcPts val="0"/>
              </a:spcBef>
              <a:spcAft>
                <a:spcPts val="0"/>
              </a:spcAft>
              <a:buSzPts val="11300"/>
              <a:buNone/>
              <a:defRPr sz="11300"/>
            </a:lvl2pPr>
            <a:lvl3pPr lvl="2">
              <a:spcBef>
                <a:spcPts val="0"/>
              </a:spcBef>
              <a:spcAft>
                <a:spcPts val="0"/>
              </a:spcAft>
              <a:buSzPts val="11300"/>
              <a:buNone/>
              <a:defRPr sz="11300"/>
            </a:lvl3pPr>
            <a:lvl4pPr lvl="3">
              <a:spcBef>
                <a:spcPts val="0"/>
              </a:spcBef>
              <a:spcAft>
                <a:spcPts val="0"/>
              </a:spcAft>
              <a:buSzPts val="11300"/>
              <a:buNone/>
              <a:defRPr sz="11300"/>
            </a:lvl4pPr>
            <a:lvl5pPr lvl="4">
              <a:spcBef>
                <a:spcPts val="0"/>
              </a:spcBef>
              <a:spcAft>
                <a:spcPts val="0"/>
              </a:spcAft>
              <a:buSzPts val="11300"/>
              <a:buNone/>
              <a:defRPr sz="11300"/>
            </a:lvl5pPr>
            <a:lvl6pPr lvl="5">
              <a:spcBef>
                <a:spcPts val="0"/>
              </a:spcBef>
              <a:spcAft>
                <a:spcPts val="0"/>
              </a:spcAft>
              <a:buSzPts val="11300"/>
              <a:buNone/>
              <a:defRPr sz="11300"/>
            </a:lvl6pPr>
            <a:lvl7pPr lvl="6">
              <a:spcBef>
                <a:spcPts val="0"/>
              </a:spcBef>
              <a:spcAft>
                <a:spcPts val="0"/>
              </a:spcAft>
              <a:buSzPts val="11300"/>
              <a:buNone/>
              <a:defRPr sz="11300"/>
            </a:lvl7pPr>
            <a:lvl8pPr lvl="7">
              <a:spcBef>
                <a:spcPts val="0"/>
              </a:spcBef>
              <a:spcAft>
                <a:spcPts val="0"/>
              </a:spcAft>
              <a:buSzPts val="11300"/>
              <a:buNone/>
              <a:defRPr sz="11300"/>
            </a:lvl8pPr>
            <a:lvl9pPr lvl="8">
              <a:spcBef>
                <a:spcPts val="0"/>
              </a:spcBef>
              <a:spcAft>
                <a:spcPts val="0"/>
              </a:spcAft>
              <a:buSzPts val="11300"/>
              <a:buNone/>
              <a:defRPr sz="11300"/>
            </a:lvl9pPr>
          </a:lstStyle>
          <a:p/>
        </p:txBody>
      </p:sp>
      <p:sp>
        <p:nvSpPr>
          <p:cNvPr id="122" name="Google Shape;122;p23"/>
          <p:cNvSpPr txBox="1"/>
          <p:nvPr>
            <p:ph idx="1" type="subTitle"/>
          </p:nvPr>
        </p:nvSpPr>
        <p:spPr>
          <a:xfrm>
            <a:off x="308456" y="3772331"/>
            <a:ext cx="3343800" cy="538500"/>
          </a:xfrm>
          <a:prstGeom prst="rect">
            <a:avLst/>
          </a:prstGeom>
        </p:spPr>
        <p:txBody>
          <a:bodyPr anchorCtr="0" anchor="t" bIns="91425" lIns="91425" spcFirstLastPara="1" rIns="91425" wrap="square" tIns="91425">
            <a:norm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p:txBody>
      </p:sp>
      <p:sp>
        <p:nvSpPr>
          <p:cNvPr id="123" name="Google Shape;123;p2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a:latin typeface="Times"/>
                <a:ea typeface="Times"/>
                <a:cs typeface="Times"/>
                <a:sym typeface="Times"/>
              </a:defRPr>
            </a:lvl1pPr>
            <a:lvl2pPr lvl="1">
              <a:buNone/>
              <a:defRPr>
                <a:latin typeface="Times"/>
                <a:ea typeface="Times"/>
                <a:cs typeface="Times"/>
                <a:sym typeface="Times"/>
              </a:defRPr>
            </a:lvl2pPr>
            <a:lvl3pPr lvl="2">
              <a:buNone/>
              <a:defRPr>
                <a:latin typeface="Times"/>
                <a:ea typeface="Times"/>
                <a:cs typeface="Times"/>
                <a:sym typeface="Times"/>
              </a:defRPr>
            </a:lvl3pPr>
            <a:lvl4pPr lvl="3">
              <a:buNone/>
              <a:defRPr>
                <a:latin typeface="Times"/>
                <a:ea typeface="Times"/>
                <a:cs typeface="Times"/>
                <a:sym typeface="Times"/>
              </a:defRPr>
            </a:lvl4pPr>
            <a:lvl5pPr lvl="4">
              <a:buNone/>
              <a:defRPr>
                <a:latin typeface="Times"/>
                <a:ea typeface="Times"/>
                <a:cs typeface="Times"/>
                <a:sym typeface="Times"/>
              </a:defRPr>
            </a:lvl5pPr>
            <a:lvl6pPr lvl="5">
              <a:buNone/>
              <a:defRPr>
                <a:latin typeface="Times"/>
                <a:ea typeface="Times"/>
                <a:cs typeface="Times"/>
                <a:sym typeface="Times"/>
              </a:defRPr>
            </a:lvl6pPr>
            <a:lvl7pPr lvl="6">
              <a:buNone/>
              <a:defRPr>
                <a:latin typeface="Times"/>
                <a:ea typeface="Times"/>
                <a:cs typeface="Times"/>
                <a:sym typeface="Times"/>
              </a:defRPr>
            </a:lvl7pPr>
            <a:lvl8pPr lvl="7">
              <a:buNone/>
              <a:defRPr>
                <a:latin typeface="Times"/>
                <a:ea typeface="Times"/>
                <a:cs typeface="Times"/>
                <a:sym typeface="Times"/>
              </a:defRPr>
            </a:lvl8pPr>
            <a:lvl9pPr lvl="8">
              <a:buNone/>
              <a:defRPr>
                <a:latin typeface="Times"/>
                <a:ea typeface="Times"/>
                <a:cs typeface="Times"/>
                <a:sym typeface="Time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p:cSld name="CUSTOM_19">
    <p:spTree>
      <p:nvGrpSpPr>
        <p:cNvPr id="124" name="Shape 124"/>
        <p:cNvGrpSpPr/>
        <p:nvPr/>
      </p:nvGrpSpPr>
      <p:grpSpPr>
        <a:xfrm>
          <a:off x="0" y="0"/>
          <a:ext cx="0" cy="0"/>
          <a:chOff x="0" y="0"/>
          <a:chExt cx="0" cy="0"/>
        </a:xfrm>
      </p:grpSpPr>
      <p:sp>
        <p:nvSpPr>
          <p:cNvPr id="125" name="Google Shape;125;p24"/>
          <p:cNvSpPr txBox="1"/>
          <p:nvPr>
            <p:ph type="title"/>
          </p:nvPr>
        </p:nvSpPr>
        <p:spPr>
          <a:xfrm>
            <a:off x="1237050" y="2110275"/>
            <a:ext cx="6669900" cy="923100"/>
          </a:xfrm>
          <a:prstGeom prst="rect">
            <a:avLst/>
          </a:prstGeom>
        </p:spPr>
        <p:txBody>
          <a:bodyPr anchorCtr="0" anchor="t" bIns="91425" lIns="91425" spcFirstLastPara="1" rIns="91425" wrap="square" tIns="91425">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126" name="Google Shape;126;p24"/>
          <p:cNvSpPr txBox="1"/>
          <p:nvPr>
            <p:ph idx="1" type="subTitle"/>
          </p:nvPr>
        </p:nvSpPr>
        <p:spPr>
          <a:xfrm>
            <a:off x="883875" y="4133569"/>
            <a:ext cx="7509600" cy="447000"/>
          </a:xfrm>
          <a:prstGeom prst="rect">
            <a:avLst/>
          </a:prstGeom>
        </p:spPr>
        <p:txBody>
          <a:bodyPr anchorCtr="0" anchor="t" bIns="91425" lIns="91425" spcFirstLastPara="1" rIns="91425" wrap="square" tIns="91425">
            <a:normAutofit/>
          </a:bodyPr>
          <a:lstStyle>
            <a:lvl1pPr lvl="0" algn="r">
              <a:lnSpc>
                <a:spcPct val="100000"/>
              </a:lnSpc>
              <a:spcBef>
                <a:spcPts val="0"/>
              </a:spcBef>
              <a:spcAft>
                <a:spcPts val="0"/>
              </a:spcAft>
              <a:buSzPts val="1800"/>
              <a:buNone/>
              <a:defRPr i="1"/>
            </a:lvl1pPr>
            <a:lvl2pPr lvl="1" algn="r">
              <a:lnSpc>
                <a:spcPct val="100000"/>
              </a:lnSpc>
              <a:spcBef>
                <a:spcPts val="0"/>
              </a:spcBef>
              <a:spcAft>
                <a:spcPts val="0"/>
              </a:spcAft>
              <a:buSzPts val="1400"/>
              <a:buNone/>
              <a:defRPr i="1"/>
            </a:lvl2pPr>
            <a:lvl3pPr lvl="2" algn="r">
              <a:lnSpc>
                <a:spcPct val="100000"/>
              </a:lnSpc>
              <a:spcBef>
                <a:spcPts val="0"/>
              </a:spcBef>
              <a:spcAft>
                <a:spcPts val="0"/>
              </a:spcAft>
              <a:buSzPts val="1400"/>
              <a:buNone/>
              <a:defRPr i="1"/>
            </a:lvl3pPr>
            <a:lvl4pPr lvl="3" algn="r">
              <a:lnSpc>
                <a:spcPct val="100000"/>
              </a:lnSpc>
              <a:spcBef>
                <a:spcPts val="0"/>
              </a:spcBef>
              <a:spcAft>
                <a:spcPts val="0"/>
              </a:spcAft>
              <a:buSzPts val="1400"/>
              <a:buNone/>
              <a:defRPr i="1"/>
            </a:lvl4pPr>
            <a:lvl5pPr lvl="4" algn="r">
              <a:lnSpc>
                <a:spcPct val="100000"/>
              </a:lnSpc>
              <a:spcBef>
                <a:spcPts val="0"/>
              </a:spcBef>
              <a:spcAft>
                <a:spcPts val="0"/>
              </a:spcAft>
              <a:buSzPts val="1400"/>
              <a:buNone/>
              <a:defRPr i="1"/>
            </a:lvl5pPr>
            <a:lvl6pPr lvl="5" algn="r">
              <a:lnSpc>
                <a:spcPct val="100000"/>
              </a:lnSpc>
              <a:spcBef>
                <a:spcPts val="0"/>
              </a:spcBef>
              <a:spcAft>
                <a:spcPts val="0"/>
              </a:spcAft>
              <a:buSzPts val="1400"/>
              <a:buNone/>
              <a:defRPr i="1"/>
            </a:lvl6pPr>
            <a:lvl7pPr lvl="6" algn="r">
              <a:lnSpc>
                <a:spcPct val="100000"/>
              </a:lnSpc>
              <a:spcBef>
                <a:spcPts val="0"/>
              </a:spcBef>
              <a:spcAft>
                <a:spcPts val="0"/>
              </a:spcAft>
              <a:buSzPts val="1400"/>
              <a:buNone/>
              <a:defRPr i="1"/>
            </a:lvl7pPr>
            <a:lvl8pPr lvl="7" algn="r">
              <a:lnSpc>
                <a:spcPct val="100000"/>
              </a:lnSpc>
              <a:spcBef>
                <a:spcPts val="0"/>
              </a:spcBef>
              <a:spcAft>
                <a:spcPts val="0"/>
              </a:spcAft>
              <a:buSzPts val="1400"/>
              <a:buNone/>
              <a:defRPr i="1"/>
            </a:lvl8pPr>
            <a:lvl9pPr lvl="8" algn="r">
              <a:lnSpc>
                <a:spcPct val="100000"/>
              </a:lnSpc>
              <a:spcBef>
                <a:spcPts val="0"/>
              </a:spcBef>
              <a:spcAft>
                <a:spcPts val="0"/>
              </a:spcAft>
              <a:buSzPts val="1400"/>
              <a:buNone/>
              <a:defRPr i="1"/>
            </a:lvl9pPr>
          </a:lstStyle>
          <a:p/>
        </p:txBody>
      </p:sp>
      <p:grpSp>
        <p:nvGrpSpPr>
          <p:cNvPr id="127" name="Google Shape;127;p24"/>
          <p:cNvGrpSpPr/>
          <p:nvPr/>
        </p:nvGrpSpPr>
        <p:grpSpPr>
          <a:xfrm>
            <a:off x="1" y="-15411"/>
            <a:ext cx="8393730" cy="4595926"/>
            <a:chOff x="-12" y="-20554"/>
            <a:chExt cx="10012800" cy="5456400"/>
          </a:xfrm>
        </p:grpSpPr>
        <p:cxnSp>
          <p:nvCxnSpPr>
            <p:cNvPr id="128" name="Google Shape;128;p24"/>
            <p:cNvCxnSpPr/>
            <p:nvPr/>
          </p:nvCxnSpPr>
          <p:spPr>
            <a:xfrm>
              <a:off x="-12" y="5435846"/>
              <a:ext cx="10012800" cy="0"/>
            </a:xfrm>
            <a:prstGeom prst="straightConnector1">
              <a:avLst/>
            </a:prstGeom>
            <a:noFill/>
            <a:ln cap="flat" cmpd="sng" w="9525">
              <a:solidFill>
                <a:schemeClr val="dk1"/>
              </a:solidFill>
              <a:prstDash val="solid"/>
              <a:round/>
              <a:headEnd len="sm" w="sm" type="none"/>
              <a:tailEnd len="sm" w="sm" type="none"/>
            </a:ln>
          </p:spPr>
        </p:cxnSp>
        <p:cxnSp>
          <p:nvCxnSpPr>
            <p:cNvPr id="129" name="Google Shape;129;p24"/>
            <p:cNvCxnSpPr/>
            <p:nvPr/>
          </p:nvCxnSpPr>
          <p:spPr>
            <a:xfrm rot="10800000">
              <a:off x="10012788" y="-20554"/>
              <a:ext cx="0" cy="5456400"/>
            </a:xfrm>
            <a:prstGeom prst="straightConnector1">
              <a:avLst/>
            </a:prstGeom>
            <a:noFill/>
            <a:ln cap="flat" cmpd="sng" w="9525">
              <a:solidFill>
                <a:schemeClr val="dk1"/>
              </a:solidFill>
              <a:prstDash val="solid"/>
              <a:round/>
              <a:headEnd len="sm" w="sm" type="none"/>
              <a:tailEnd len="sm" w="sm" type="none"/>
            </a:ln>
          </p:spPr>
        </p:cxnSp>
      </p:grpSp>
      <p:sp>
        <p:nvSpPr>
          <p:cNvPr id="130" name="Google Shape;130;p2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a:latin typeface="Times"/>
                <a:ea typeface="Times"/>
                <a:cs typeface="Times"/>
                <a:sym typeface="Times"/>
              </a:defRPr>
            </a:lvl1pPr>
            <a:lvl2pPr lvl="1">
              <a:buNone/>
              <a:defRPr>
                <a:latin typeface="Times"/>
                <a:ea typeface="Times"/>
                <a:cs typeface="Times"/>
                <a:sym typeface="Times"/>
              </a:defRPr>
            </a:lvl2pPr>
            <a:lvl3pPr lvl="2">
              <a:buNone/>
              <a:defRPr>
                <a:latin typeface="Times"/>
                <a:ea typeface="Times"/>
                <a:cs typeface="Times"/>
                <a:sym typeface="Times"/>
              </a:defRPr>
            </a:lvl3pPr>
            <a:lvl4pPr lvl="3">
              <a:buNone/>
              <a:defRPr>
                <a:latin typeface="Times"/>
                <a:ea typeface="Times"/>
                <a:cs typeface="Times"/>
                <a:sym typeface="Times"/>
              </a:defRPr>
            </a:lvl4pPr>
            <a:lvl5pPr lvl="4">
              <a:buNone/>
              <a:defRPr>
                <a:latin typeface="Times"/>
                <a:ea typeface="Times"/>
                <a:cs typeface="Times"/>
                <a:sym typeface="Times"/>
              </a:defRPr>
            </a:lvl5pPr>
            <a:lvl6pPr lvl="5">
              <a:buNone/>
              <a:defRPr>
                <a:latin typeface="Times"/>
                <a:ea typeface="Times"/>
                <a:cs typeface="Times"/>
                <a:sym typeface="Times"/>
              </a:defRPr>
            </a:lvl6pPr>
            <a:lvl7pPr lvl="6">
              <a:buNone/>
              <a:defRPr>
                <a:latin typeface="Times"/>
                <a:ea typeface="Times"/>
                <a:cs typeface="Times"/>
                <a:sym typeface="Times"/>
              </a:defRPr>
            </a:lvl7pPr>
            <a:lvl8pPr lvl="7">
              <a:buNone/>
              <a:defRPr>
                <a:latin typeface="Times"/>
                <a:ea typeface="Times"/>
                <a:cs typeface="Times"/>
                <a:sym typeface="Times"/>
              </a:defRPr>
            </a:lvl8pPr>
            <a:lvl9pPr lvl="8">
              <a:buNone/>
              <a:defRPr>
                <a:latin typeface="Times"/>
                <a:ea typeface="Times"/>
                <a:cs typeface="Times"/>
                <a:sym typeface="Time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2">
  <p:cSld name="CAPTION_ONLY_2">
    <p:bg>
      <p:bgPr>
        <a:solidFill>
          <a:schemeClr val="dk1"/>
        </a:solidFill>
      </p:bgPr>
    </p:bg>
    <p:spTree>
      <p:nvGrpSpPr>
        <p:cNvPr id="131" name="Shape 131"/>
        <p:cNvGrpSpPr/>
        <p:nvPr/>
      </p:nvGrpSpPr>
      <p:grpSpPr>
        <a:xfrm>
          <a:off x="0" y="0"/>
          <a:ext cx="0" cy="0"/>
          <a:chOff x="0" y="0"/>
          <a:chExt cx="0" cy="0"/>
        </a:xfrm>
      </p:grpSpPr>
      <p:sp>
        <p:nvSpPr>
          <p:cNvPr id="132" name="Google Shape;132;p25"/>
          <p:cNvSpPr/>
          <p:nvPr/>
        </p:nvSpPr>
        <p:spPr>
          <a:xfrm>
            <a:off x="0" y="0"/>
            <a:ext cx="9144000" cy="5143500"/>
          </a:xfrm>
          <a:prstGeom prst="rect">
            <a:avLst/>
          </a:prstGeom>
          <a:solidFill>
            <a:srgbClr val="161616">
              <a:alpha val="48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5"/>
          <p:cNvSpPr txBox="1"/>
          <p:nvPr>
            <p:ph type="title"/>
          </p:nvPr>
        </p:nvSpPr>
        <p:spPr>
          <a:xfrm>
            <a:off x="1476700" y="3222000"/>
            <a:ext cx="6190500" cy="1381500"/>
          </a:xfrm>
          <a:prstGeom prst="rect">
            <a:avLst/>
          </a:prstGeom>
          <a:noFill/>
          <a:ln>
            <a:noFill/>
          </a:ln>
        </p:spPr>
        <p:txBody>
          <a:bodyPr anchorCtr="0" anchor="t" bIns="91425" lIns="91425" spcFirstLastPara="1" rIns="91425" wrap="square" tIns="91425">
            <a:normAutofit/>
          </a:bodyPr>
          <a:lstStyle>
            <a:lvl1pPr lvl="0" algn="ctr">
              <a:spcBef>
                <a:spcPts val="0"/>
              </a:spcBef>
              <a:spcAft>
                <a:spcPts val="0"/>
              </a:spcAft>
              <a:buSzPts val="2800"/>
              <a:buNone/>
              <a:defRPr sz="3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4" name="Google Shape;134;p2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8.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10.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11.jpg"/><Relationship Id="rId6"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8.jpg"/><Relationship Id="rId4" Type="http://schemas.openxmlformats.org/officeDocument/2006/relationships/image" Target="../media/image20.png"/><Relationship Id="rId5" Type="http://schemas.openxmlformats.org/officeDocument/2006/relationships/image" Target="../media/image29.png"/><Relationship Id="rId6"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8.jp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8.jpg"/><Relationship Id="rId4" Type="http://schemas.openxmlformats.org/officeDocument/2006/relationships/image" Target="../media/image28.png"/><Relationship Id="rId5"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8.jp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8.jp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18.jpg"/><Relationship Id="rId4" Type="http://schemas.openxmlformats.org/officeDocument/2006/relationships/image" Target="../media/image24.png"/><Relationship Id="rId5" Type="http://schemas.openxmlformats.org/officeDocument/2006/relationships/hyperlink" Target="https://boyce-astro.org/hr-diagram-overview/"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8.jp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18.jp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jp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44.jpg"/><Relationship Id="rId7" Type="http://schemas.openxmlformats.org/officeDocument/2006/relationships/image" Target="../media/image1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18.jpg"/><Relationship Id="rId4"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 Id="rId3" Type="http://schemas.openxmlformats.org/officeDocument/2006/relationships/image" Target="../media/image18.jpg"/><Relationship Id="rId4" Type="http://schemas.openxmlformats.org/officeDocument/2006/relationships/image" Target="../media/image42.png"/><Relationship Id="rId5" Type="http://schemas.openxmlformats.org/officeDocument/2006/relationships/image" Target="../media/image33.png"/><Relationship Id="rId6"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18.jp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8.jp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8.jp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8.jpg"/><Relationship Id="rId4" Type="http://schemas.openxmlformats.org/officeDocument/2006/relationships/image" Target="../media/image41.png"/><Relationship Id="rId5"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8.jp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8.jpg"/><Relationship Id="rId4" Type="http://schemas.openxmlformats.org/officeDocument/2006/relationships/image" Target="../media/image52.png"/><Relationship Id="rId5" Type="http://schemas.openxmlformats.org/officeDocument/2006/relationships/hyperlink" Target="https://boyce-astro.org/hr-diagram-overview/"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8.jpg"/><Relationship Id="rId4" Type="http://schemas.openxmlformats.org/officeDocument/2006/relationships/image" Target="../media/image24.png"/><Relationship Id="rId5" Type="http://schemas.openxmlformats.org/officeDocument/2006/relationships/image" Target="../media/image82.png"/><Relationship Id="rId6" Type="http://schemas.openxmlformats.org/officeDocument/2006/relationships/hyperlink" Target="https://boyce-astro.org/hr-diagram-overview/"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64.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 Id="rId3"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18.jp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18.jpg"/><Relationship Id="rId4" Type="http://schemas.openxmlformats.org/officeDocument/2006/relationships/image" Target="../media/image20.png"/><Relationship Id="rId5"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18.jpg"/><Relationship Id="rId4" Type="http://schemas.openxmlformats.org/officeDocument/2006/relationships/image" Target="../media/image56.png"/><Relationship Id="rId5"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1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18.jpg"/><Relationship Id="rId4" Type="http://schemas.openxmlformats.org/officeDocument/2006/relationships/image" Target="../media/image44.jpg"/><Relationship Id="rId5" Type="http://schemas.openxmlformats.org/officeDocument/2006/relationships/image" Target="../media/image20.png"/><Relationship Id="rId6" Type="http://schemas.openxmlformats.org/officeDocument/2006/relationships/image" Target="../media/image53.png"/><Relationship Id="rId7" Type="http://schemas.openxmlformats.org/officeDocument/2006/relationships/image" Target="../media/image23.png"/><Relationship Id="rId8"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18.jpg"/><Relationship Id="rId4" Type="http://schemas.openxmlformats.org/officeDocument/2006/relationships/image" Target="../media/image20.png"/><Relationship Id="rId5" Type="http://schemas.openxmlformats.org/officeDocument/2006/relationships/image" Target="../media/image59.png"/><Relationship Id="rId6" Type="http://schemas.openxmlformats.org/officeDocument/2006/relationships/image" Target="../media/image1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18.jpg"/><Relationship Id="rId4" Type="http://schemas.openxmlformats.org/officeDocument/2006/relationships/image" Target="../media/image62.png"/><Relationship Id="rId9" Type="http://schemas.openxmlformats.org/officeDocument/2006/relationships/image" Target="../media/image60.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65.png"/><Relationship Id="rId8" Type="http://schemas.openxmlformats.org/officeDocument/2006/relationships/image" Target="../media/image61.png"/><Relationship Id="rId11" Type="http://schemas.openxmlformats.org/officeDocument/2006/relationships/image" Target="../media/image69.png"/><Relationship Id="rId10"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18.jpg"/><Relationship Id="rId4" Type="http://schemas.openxmlformats.org/officeDocument/2006/relationships/image" Target="../media/image62.png"/><Relationship Id="rId9" Type="http://schemas.openxmlformats.org/officeDocument/2006/relationships/image" Target="../media/image60.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65.png"/><Relationship Id="rId8" Type="http://schemas.openxmlformats.org/officeDocument/2006/relationships/image" Target="../media/image61.png"/><Relationship Id="rId11" Type="http://schemas.openxmlformats.org/officeDocument/2006/relationships/image" Target="../media/image69.png"/><Relationship Id="rId10"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18.jpg"/><Relationship Id="rId4" Type="http://schemas.openxmlformats.org/officeDocument/2006/relationships/image" Target="../media/image67.png"/><Relationship Id="rId5" Type="http://schemas.openxmlformats.org/officeDocument/2006/relationships/image" Target="../media/image66.png"/><Relationship Id="rId6"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18.jpg"/><Relationship Id="rId4" Type="http://schemas.openxmlformats.org/officeDocument/2006/relationships/image" Target="../media/image67.png"/><Relationship Id="rId5" Type="http://schemas.openxmlformats.org/officeDocument/2006/relationships/image" Target="../media/image66.png"/><Relationship Id="rId6"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1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18.jpg"/><Relationship Id="rId4" Type="http://schemas.openxmlformats.org/officeDocument/2006/relationships/image" Target="../media/image67.png"/><Relationship Id="rId5" Type="http://schemas.openxmlformats.org/officeDocument/2006/relationships/image" Target="../media/image66.png"/><Relationship Id="rId6"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1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3.xml"/><Relationship Id="rId3" Type="http://schemas.openxmlformats.org/officeDocument/2006/relationships/image" Target="../media/image18.jpg"/><Relationship Id="rId4" Type="http://schemas.openxmlformats.org/officeDocument/2006/relationships/image" Target="../media/image70.png"/><Relationship Id="rId5" Type="http://schemas.openxmlformats.org/officeDocument/2006/relationships/image" Target="../media/image79.png"/><Relationship Id="rId6" Type="http://schemas.openxmlformats.org/officeDocument/2006/relationships/image" Target="../media/image84.png"/><Relationship Id="rId7"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18.jp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18.jp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image" Target="../media/image1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1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18.jpg"/><Relationship Id="rId4" Type="http://schemas.openxmlformats.org/officeDocument/2006/relationships/image" Target="../media/image75.png"/><Relationship Id="rId5" Type="http://schemas.openxmlformats.org/officeDocument/2006/relationships/image" Target="../media/image2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 Id="rId3"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8.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18.jpg"/><Relationship Id="rId4" Type="http://schemas.openxmlformats.org/officeDocument/2006/relationships/image" Target="../media/image73.png"/><Relationship Id="rId5" Type="http://schemas.openxmlformats.org/officeDocument/2006/relationships/image" Target="../media/image7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18.jpg"/><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18.jpg"/><Relationship Id="rId4" Type="http://schemas.openxmlformats.org/officeDocument/2006/relationships/image" Target="../media/image44.jpg"/><Relationship Id="rId5" Type="http://schemas.openxmlformats.org/officeDocument/2006/relationships/image" Target="../media/image20.png"/><Relationship Id="rId6" Type="http://schemas.openxmlformats.org/officeDocument/2006/relationships/image" Target="../media/image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18.jpg"/><Relationship Id="rId4" Type="http://schemas.openxmlformats.org/officeDocument/2006/relationships/image" Target="../media/image20.png"/><Relationship Id="rId5" Type="http://schemas.openxmlformats.org/officeDocument/2006/relationships/image" Target="../media/image53.png"/><Relationship Id="rId6" Type="http://schemas.openxmlformats.org/officeDocument/2006/relationships/image" Target="../media/image2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18.jpg"/><Relationship Id="rId4" Type="http://schemas.openxmlformats.org/officeDocument/2006/relationships/image" Target="../media/image20.png"/><Relationship Id="rId5" Type="http://schemas.openxmlformats.org/officeDocument/2006/relationships/image" Target="../media/image78.png"/><Relationship Id="rId6" Type="http://schemas.openxmlformats.org/officeDocument/2006/relationships/image" Target="../media/image2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6.xml"/><Relationship Id="rId3" Type="http://schemas.openxmlformats.org/officeDocument/2006/relationships/image" Target="../media/image1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7.xml"/><Relationship Id="rId3" Type="http://schemas.openxmlformats.org/officeDocument/2006/relationships/image" Target="../media/image68.png"/><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18.jpg"/><Relationship Id="rId4" Type="http://schemas.openxmlformats.org/officeDocument/2006/relationships/image" Target="../media/image51.png"/><Relationship Id="rId5" Type="http://schemas.openxmlformats.org/officeDocument/2006/relationships/image" Target="../media/image8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8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2.xml"/><Relationship Id="rId3" Type="http://schemas.openxmlformats.org/officeDocument/2006/relationships/image" Target="../media/image7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11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4.xml"/><Relationship Id="rId3" Type="http://schemas.openxmlformats.org/officeDocument/2006/relationships/image" Target="../media/image83.png"/><Relationship Id="rId4" Type="http://schemas.openxmlformats.org/officeDocument/2006/relationships/hyperlink" Target="http://doi.org/10.3847/0004-637X/818/2/130"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5.xml"/><Relationship Id="rId3" Type="http://schemas.openxmlformats.org/officeDocument/2006/relationships/image" Target="../media/image109.png"/><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6.xml"/><Relationship Id="rId3" Type="http://schemas.openxmlformats.org/officeDocument/2006/relationships/image" Target="../media/image109.png"/><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7.xml"/><Relationship Id="rId3" Type="http://schemas.openxmlformats.org/officeDocument/2006/relationships/image" Target="../media/image109.png"/><Relationship Id="rId4" Type="http://schemas.openxmlformats.org/officeDocument/2006/relationships/image" Target="../media/image85.png"/><Relationship Id="rId5" Type="http://schemas.openxmlformats.org/officeDocument/2006/relationships/hyperlink" Target="https://www.photonics.com/Articles/2MASS_Telescope_Online_Archive_Completed/a15774"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98.png"/><Relationship Id="rId4" Type="http://schemas.openxmlformats.org/officeDocument/2006/relationships/image" Target="../media/image96.png"/><Relationship Id="rId9" Type="http://schemas.openxmlformats.org/officeDocument/2006/relationships/image" Target="../media/image10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94.png"/><Relationship Id="rId8" Type="http://schemas.openxmlformats.org/officeDocument/2006/relationships/image" Target="../media/image9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9.xml"/><Relationship Id="rId3" Type="http://schemas.openxmlformats.org/officeDocument/2006/relationships/image" Target="../media/image93.png"/><Relationship Id="rId4" Type="http://schemas.openxmlformats.org/officeDocument/2006/relationships/hyperlink" Target="http://spiff.rit.edu/classes/phys440/lectures/lumclass/lumclass.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5.png"/><Relationship Id="rId5"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0.xml"/><Relationship Id="rId3" Type="http://schemas.openxmlformats.org/officeDocument/2006/relationships/image" Target="../media/image109.png"/><Relationship Id="rId4" Type="http://schemas.openxmlformats.org/officeDocument/2006/relationships/image" Target="../media/image108.png"/><Relationship Id="rId5" Type="http://schemas.openxmlformats.org/officeDocument/2006/relationships/hyperlink" Target="https://webbtelescope.org/contents/media/images/01F8GF8DK2PRY4FP9DA2XPQC8S" TargetMode="External"/><Relationship Id="rId6" Type="http://schemas.openxmlformats.org/officeDocument/2006/relationships/image" Target="../media/image97.png"/><Relationship Id="rId7" Type="http://schemas.openxmlformats.org/officeDocument/2006/relationships/hyperlink" Target="https://scienceatyourdoorstep.com/2017/10/21/the-atomic-spectrum/"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1.xml"/><Relationship Id="rId3" Type="http://schemas.openxmlformats.org/officeDocument/2006/relationships/image" Target="../media/image10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2.xml"/><Relationship Id="rId3" Type="http://schemas.openxmlformats.org/officeDocument/2006/relationships/image" Target="../media/image10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 Id="rId3" Type="http://schemas.openxmlformats.org/officeDocument/2006/relationships/image" Target="../media/image18.jpg"/><Relationship Id="rId4" Type="http://schemas.openxmlformats.org/officeDocument/2006/relationships/image" Target="../media/image20.png"/><Relationship Id="rId5" Type="http://schemas.openxmlformats.org/officeDocument/2006/relationships/image" Target="../media/image5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 Id="rId3" Type="http://schemas.openxmlformats.org/officeDocument/2006/relationships/image" Target="../media/image44.jp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11.jpg"/><Relationship Id="rId7" Type="http://schemas.openxmlformats.org/officeDocument/2006/relationships/image" Target="../media/image5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62.png"/><Relationship Id="rId4" Type="http://schemas.openxmlformats.org/officeDocument/2006/relationships/image" Target="../media/image10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18.jpg"/><Relationship Id="rId4" Type="http://schemas.openxmlformats.org/officeDocument/2006/relationships/image" Target="../media/image106.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 Id="rId3" Type="http://schemas.openxmlformats.org/officeDocument/2006/relationships/image" Target="../media/image18.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hyperlink" Target="https://arxiv.org/pdf/1211.6770.pdf"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0.xml"/><Relationship Id="rId3" Type="http://schemas.openxmlformats.org/officeDocument/2006/relationships/image" Target="../media/image18.jpg"/><Relationship Id="rId4" Type="http://schemas.openxmlformats.org/officeDocument/2006/relationships/image" Target="../media/image2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1.xml"/><Relationship Id="rId3" Type="http://schemas.openxmlformats.org/officeDocument/2006/relationships/image" Target="../media/image18.jpg"/><Relationship Id="rId4" Type="http://schemas.openxmlformats.org/officeDocument/2006/relationships/image" Target="../media/image103.jpg"/><Relationship Id="rId5" Type="http://schemas.openxmlformats.org/officeDocument/2006/relationships/image" Target="../media/image44.jpg"/><Relationship Id="rId6" Type="http://schemas.openxmlformats.org/officeDocument/2006/relationships/image" Target="../media/image53.png"/><Relationship Id="rId7" Type="http://schemas.openxmlformats.org/officeDocument/2006/relationships/image" Target="../media/image41.png"/><Relationship Id="rId8" Type="http://schemas.openxmlformats.org/officeDocument/2006/relationships/image" Target="../media/image10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2.xml"/><Relationship Id="rId3" Type="http://schemas.openxmlformats.org/officeDocument/2006/relationships/image" Target="../media/image18.jpg"/><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26"/>
          <p:cNvPicPr preferRelativeResize="0"/>
          <p:nvPr/>
        </p:nvPicPr>
        <p:blipFill>
          <a:blip r:embed="rId3">
            <a:alphaModFix amt="42000"/>
          </a:blip>
          <a:stretch>
            <a:fillRect/>
          </a:stretch>
        </p:blipFill>
        <p:spPr>
          <a:xfrm>
            <a:off x="0" y="0"/>
            <a:ext cx="9144000" cy="5143500"/>
          </a:xfrm>
          <a:prstGeom prst="rect">
            <a:avLst/>
          </a:prstGeom>
          <a:noFill/>
          <a:ln>
            <a:noFill/>
          </a:ln>
        </p:spPr>
      </p:pic>
      <p:sp>
        <p:nvSpPr>
          <p:cNvPr id="140" name="Google Shape;140;p26"/>
          <p:cNvSpPr txBox="1"/>
          <p:nvPr>
            <p:ph type="ctrTitle"/>
          </p:nvPr>
        </p:nvSpPr>
        <p:spPr>
          <a:xfrm>
            <a:off x="237600" y="291650"/>
            <a:ext cx="8668800" cy="2484300"/>
          </a:xfrm>
          <a:prstGeom prst="rect">
            <a:avLst/>
          </a:prstGeom>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3380">
                <a:solidFill>
                  <a:schemeClr val="lt1"/>
                </a:solidFill>
                <a:latin typeface="Times"/>
                <a:ea typeface="Times"/>
                <a:cs typeface="Times"/>
                <a:sym typeface="Times"/>
              </a:rPr>
              <a:t>Red Supergiants to Supernovae: Exploring the Crucial Links Between Dust, Neutrinos, and Stellar Explosions</a:t>
            </a:r>
            <a:endParaRPr sz="2780">
              <a:solidFill>
                <a:schemeClr val="lt1"/>
              </a:solidFill>
              <a:latin typeface="Times"/>
              <a:ea typeface="Times"/>
              <a:cs typeface="Times"/>
              <a:sym typeface="Times"/>
            </a:endParaRPr>
          </a:p>
        </p:txBody>
      </p:sp>
      <p:sp>
        <p:nvSpPr>
          <p:cNvPr id="141" name="Google Shape;141;p26"/>
          <p:cNvSpPr txBox="1"/>
          <p:nvPr>
            <p:ph idx="1" type="subTitle"/>
          </p:nvPr>
        </p:nvSpPr>
        <p:spPr>
          <a:xfrm>
            <a:off x="311700" y="3287275"/>
            <a:ext cx="8520600" cy="1423200"/>
          </a:xfrm>
          <a:prstGeom prst="rect">
            <a:avLst/>
          </a:prstGeom>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852"/>
              <a:buFont typeface="Arial"/>
              <a:buNone/>
            </a:pPr>
            <a:r>
              <a:rPr lang="en" sz="2127">
                <a:solidFill>
                  <a:schemeClr val="lt1"/>
                </a:solidFill>
                <a:latin typeface="Times"/>
                <a:ea typeface="Times"/>
                <a:cs typeface="Times"/>
                <a:sym typeface="Times"/>
              </a:rPr>
              <a:t>Sarah Healy</a:t>
            </a:r>
            <a:endParaRPr sz="2127">
              <a:solidFill>
                <a:schemeClr val="lt1"/>
              </a:solidFill>
              <a:latin typeface="Times"/>
              <a:ea typeface="Times"/>
              <a:cs typeface="Times"/>
              <a:sym typeface="Times"/>
            </a:endParaRPr>
          </a:p>
          <a:p>
            <a:pPr indent="0" lvl="0" marL="0" rtl="0" algn="ctr">
              <a:lnSpc>
                <a:spcPct val="100000"/>
              </a:lnSpc>
              <a:spcBef>
                <a:spcPts val="0"/>
              </a:spcBef>
              <a:spcAft>
                <a:spcPts val="0"/>
              </a:spcAft>
              <a:buClr>
                <a:schemeClr val="dk1"/>
              </a:buClr>
              <a:buSzPts val="852"/>
              <a:buFont typeface="Arial"/>
              <a:buNone/>
            </a:pPr>
            <a:r>
              <a:rPr lang="en" sz="2127">
                <a:solidFill>
                  <a:schemeClr val="lt1"/>
                </a:solidFill>
                <a:latin typeface="Times"/>
                <a:ea typeface="Times"/>
                <a:cs typeface="Times"/>
                <a:sym typeface="Times"/>
              </a:rPr>
              <a:t>Advisor: Shunsaku Horiuchi</a:t>
            </a:r>
            <a:endParaRPr sz="2127">
              <a:solidFill>
                <a:schemeClr val="lt1"/>
              </a:solidFill>
              <a:latin typeface="Times"/>
              <a:ea typeface="Times"/>
              <a:cs typeface="Times"/>
              <a:sym typeface="Times"/>
            </a:endParaRPr>
          </a:p>
          <a:p>
            <a:pPr indent="0" lvl="0" marL="0" rtl="0" algn="ctr">
              <a:lnSpc>
                <a:spcPct val="100000"/>
              </a:lnSpc>
              <a:spcBef>
                <a:spcPts val="0"/>
              </a:spcBef>
              <a:spcAft>
                <a:spcPts val="0"/>
              </a:spcAft>
              <a:buClr>
                <a:schemeClr val="dk1"/>
              </a:buClr>
              <a:buSzPts val="852"/>
              <a:buFont typeface="Arial"/>
              <a:buNone/>
            </a:pPr>
            <a:r>
              <a:rPr lang="en" sz="2127">
                <a:solidFill>
                  <a:schemeClr val="lt1"/>
                </a:solidFill>
                <a:latin typeface="Times"/>
                <a:ea typeface="Times"/>
                <a:cs typeface="Times"/>
                <a:sym typeface="Times"/>
              </a:rPr>
              <a:t>CNP Day 12/13/2024</a:t>
            </a:r>
            <a:endParaRPr sz="2670">
              <a:solidFill>
                <a:schemeClr val="lt1"/>
              </a:solidFill>
              <a:latin typeface="Times"/>
              <a:ea typeface="Times"/>
              <a:cs typeface="Times"/>
              <a:sym typeface="Time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35"/>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257" name="Google Shape;257;p35"/>
          <p:cNvSpPr txBox="1"/>
          <p:nvPr>
            <p:ph idx="1" type="body"/>
          </p:nvPr>
        </p:nvSpPr>
        <p:spPr>
          <a:xfrm>
            <a:off x="4305675" y="1686275"/>
            <a:ext cx="4627200" cy="3185400"/>
          </a:xfrm>
          <a:prstGeom prst="rect">
            <a:avLst/>
          </a:prstGeom>
          <a:effectLst>
            <a:outerShdw blurRad="57150" rotWithShape="0" algn="bl" dir="5400000" dist="19050">
              <a:srgbClr val="000000"/>
            </a:outerShdw>
          </a:effectLst>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800"/>
              <a:buFont typeface="Arial"/>
              <a:buNone/>
            </a:pPr>
            <a:r>
              <a:rPr lang="en" sz="2000">
                <a:solidFill>
                  <a:schemeClr val="lt1"/>
                </a:solidFill>
                <a:latin typeface="Times"/>
                <a:ea typeface="Times"/>
                <a:cs typeface="Times"/>
                <a:sym typeface="Times"/>
              </a:rPr>
              <a:t>Does require two things:</a:t>
            </a:r>
            <a:endParaRPr sz="2000">
              <a:solidFill>
                <a:schemeClr val="lt1"/>
              </a:solidFill>
              <a:latin typeface="Times"/>
              <a:ea typeface="Times"/>
              <a:cs typeface="Times"/>
              <a:sym typeface="Times"/>
            </a:endParaRPr>
          </a:p>
          <a:p>
            <a:pPr indent="-355600" lvl="0" marL="457200" rtl="0" algn="l">
              <a:lnSpc>
                <a:spcPct val="100000"/>
              </a:lnSpc>
              <a:spcBef>
                <a:spcPts val="0"/>
              </a:spcBef>
              <a:spcAft>
                <a:spcPts val="0"/>
              </a:spcAft>
              <a:buClr>
                <a:schemeClr val="lt1"/>
              </a:buClr>
              <a:buSzPts val="2000"/>
              <a:buFont typeface="Times"/>
              <a:buAutoNum type="arabicPeriod"/>
            </a:pPr>
            <a:r>
              <a:rPr lang="en" sz="2000">
                <a:solidFill>
                  <a:schemeClr val="lt1"/>
                </a:solidFill>
                <a:latin typeface="Times"/>
                <a:ea typeface="Times"/>
                <a:cs typeface="Times"/>
                <a:sym typeface="Times"/>
              </a:rPr>
              <a:t>The interaction detected to have an intrinsic directionality</a:t>
            </a:r>
            <a:endParaRPr sz="2000">
              <a:solidFill>
                <a:schemeClr val="lt1"/>
              </a:solidFill>
              <a:latin typeface="Times"/>
              <a:ea typeface="Times"/>
              <a:cs typeface="Times"/>
              <a:sym typeface="Times"/>
            </a:endParaRPr>
          </a:p>
          <a:p>
            <a:pPr indent="-355600" lvl="0" marL="457200" rtl="0" algn="l">
              <a:lnSpc>
                <a:spcPct val="100000"/>
              </a:lnSpc>
              <a:spcBef>
                <a:spcPts val="0"/>
              </a:spcBef>
              <a:spcAft>
                <a:spcPts val="0"/>
              </a:spcAft>
              <a:buClr>
                <a:schemeClr val="lt1"/>
              </a:buClr>
              <a:buSzPts val="2000"/>
              <a:buFont typeface="Times"/>
              <a:buAutoNum type="arabicPeriod"/>
            </a:pPr>
            <a:r>
              <a:rPr lang="en" sz="2000">
                <a:solidFill>
                  <a:schemeClr val="lt1"/>
                </a:solidFill>
                <a:latin typeface="Times"/>
                <a:ea typeface="Times"/>
                <a:cs typeface="Times"/>
                <a:sym typeface="Times"/>
              </a:rPr>
              <a:t>The detector being able to exploit that directionality </a:t>
            </a:r>
            <a:endParaRPr sz="2000">
              <a:solidFill>
                <a:schemeClr val="lt1"/>
              </a:solidFill>
              <a:latin typeface="Times"/>
              <a:ea typeface="Times"/>
              <a:cs typeface="Times"/>
              <a:sym typeface="Times"/>
            </a:endParaRPr>
          </a:p>
          <a:p>
            <a:pPr indent="0" lvl="0" marL="0" rtl="0" algn="l">
              <a:lnSpc>
                <a:spcPct val="100000"/>
              </a:lnSpc>
              <a:spcBef>
                <a:spcPts val="0"/>
              </a:spcBef>
              <a:spcAft>
                <a:spcPts val="0"/>
              </a:spcAft>
              <a:buClr>
                <a:schemeClr val="dk1"/>
              </a:buClr>
              <a:buSzPts val="800"/>
              <a:buFont typeface="Arial"/>
              <a:buNone/>
            </a:pPr>
            <a:r>
              <a:t/>
            </a:r>
            <a:endParaRPr sz="2000">
              <a:solidFill>
                <a:schemeClr val="lt1"/>
              </a:solidFill>
              <a:latin typeface="Times"/>
              <a:ea typeface="Times"/>
              <a:cs typeface="Times"/>
              <a:sym typeface="Times"/>
            </a:endParaRPr>
          </a:p>
          <a:p>
            <a:pPr indent="0" lvl="0" marL="0" rtl="0" algn="l">
              <a:lnSpc>
                <a:spcPct val="100000"/>
              </a:lnSpc>
              <a:spcBef>
                <a:spcPts val="0"/>
              </a:spcBef>
              <a:spcAft>
                <a:spcPts val="0"/>
              </a:spcAft>
              <a:buNone/>
            </a:pPr>
            <a:r>
              <a:rPr lang="en" sz="2000">
                <a:solidFill>
                  <a:schemeClr val="lt1"/>
                </a:solidFill>
                <a:latin typeface="Times"/>
                <a:ea typeface="Times"/>
                <a:cs typeface="Times"/>
                <a:sym typeface="Times"/>
              </a:rPr>
              <a:t>Most promising method</a:t>
            </a:r>
            <a:endParaRPr sz="2000">
              <a:solidFill>
                <a:schemeClr val="lt1"/>
              </a:solidFill>
              <a:latin typeface="Times"/>
              <a:ea typeface="Times"/>
              <a:cs typeface="Times"/>
              <a:sym typeface="Times"/>
            </a:endParaRPr>
          </a:p>
          <a:p>
            <a:pPr indent="-355600" lvl="0" marL="457200" rtl="0" algn="l">
              <a:lnSpc>
                <a:spcPct val="100000"/>
              </a:lnSpc>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Neutrino-Electron elastic scattering</a:t>
            </a:r>
            <a:endParaRPr sz="2000">
              <a:solidFill>
                <a:schemeClr val="lt1"/>
              </a:solidFill>
              <a:latin typeface="Times"/>
              <a:ea typeface="Times"/>
              <a:cs typeface="Times"/>
              <a:sym typeface="Times"/>
            </a:endParaRPr>
          </a:p>
          <a:p>
            <a:pPr indent="0" lvl="0" marL="0" rtl="0" algn="l">
              <a:spcBef>
                <a:spcPts val="0"/>
              </a:spcBef>
              <a:spcAft>
                <a:spcPts val="1200"/>
              </a:spcAft>
              <a:buNone/>
            </a:pPr>
            <a:r>
              <a:t/>
            </a:r>
            <a:endParaRPr sz="2000">
              <a:solidFill>
                <a:schemeClr val="lt1"/>
              </a:solidFill>
              <a:latin typeface="Times"/>
              <a:ea typeface="Times"/>
              <a:cs typeface="Times"/>
              <a:sym typeface="Times"/>
            </a:endParaRPr>
          </a:p>
        </p:txBody>
      </p:sp>
      <p:sp>
        <p:nvSpPr>
          <p:cNvPr id="258" name="Google Shape;258;p35"/>
          <p:cNvSpPr txBox="1"/>
          <p:nvPr>
            <p:ph type="title"/>
          </p:nvPr>
        </p:nvSpPr>
        <p:spPr>
          <a:xfrm>
            <a:off x="656544" y="215475"/>
            <a:ext cx="7830900" cy="572700"/>
          </a:xfrm>
          <a:prstGeom prst="rect">
            <a:avLst/>
          </a:prstGeom>
          <a:effectLst>
            <a:outerShdw blurRad="57150" rotWithShape="0" algn="bl" dir="5400000" dist="19050">
              <a:srgbClr val="000000"/>
            </a:outerShdw>
          </a:effectLst>
        </p:spPr>
        <p:txBody>
          <a:bodyPr anchorCtr="0" anchor="ctr" bIns="91425" lIns="91425" spcFirstLastPara="1" rIns="91425" wrap="square" tIns="91425">
            <a:normAutofit/>
          </a:bodyPr>
          <a:lstStyle/>
          <a:p>
            <a:pPr indent="0" lvl="0" marL="0" rtl="0" algn="ctr">
              <a:spcBef>
                <a:spcPts val="0"/>
              </a:spcBef>
              <a:spcAft>
                <a:spcPts val="0"/>
              </a:spcAft>
              <a:buNone/>
            </a:pPr>
            <a:r>
              <a:rPr b="1" lang="en" sz="3000">
                <a:solidFill>
                  <a:schemeClr val="lt1"/>
                </a:solidFill>
                <a:latin typeface="Times"/>
                <a:ea typeface="Times"/>
                <a:cs typeface="Times"/>
                <a:sym typeface="Times"/>
              </a:rPr>
              <a:t>Neutrino Pointing</a:t>
            </a:r>
            <a:endParaRPr b="1" sz="3000">
              <a:solidFill>
                <a:schemeClr val="lt1"/>
              </a:solidFill>
              <a:latin typeface="Times"/>
              <a:ea typeface="Times"/>
              <a:cs typeface="Times"/>
              <a:sym typeface="Times"/>
            </a:endParaRPr>
          </a:p>
        </p:txBody>
      </p:sp>
      <p:sp>
        <p:nvSpPr>
          <p:cNvPr id="259" name="Google Shape;259;p35"/>
          <p:cNvSpPr txBox="1"/>
          <p:nvPr>
            <p:ph idx="12" type="sldNum"/>
          </p:nvPr>
        </p:nvSpPr>
        <p:spPr>
          <a:xfrm>
            <a:off x="8672738" y="4796213"/>
            <a:ext cx="411600" cy="295200"/>
          </a:xfrm>
          <a:prstGeom prst="rect">
            <a:avLst/>
          </a:prstGeom>
          <a:effectLst>
            <a:outerShdw blurRad="57150" rotWithShape="0" algn="bl" dir="5400000" dist="19050">
              <a:srgbClr val="000000"/>
            </a:outerShdw>
          </a:effectLst>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260" name="Google Shape;260;p35"/>
          <p:cNvPicPr preferRelativeResize="0"/>
          <p:nvPr/>
        </p:nvPicPr>
        <p:blipFill rotWithShape="1">
          <a:blip r:embed="rId4">
            <a:alphaModFix/>
          </a:blip>
          <a:srcRect b="4561" l="4117" r="3572" t="0"/>
          <a:stretch/>
        </p:blipFill>
        <p:spPr>
          <a:xfrm>
            <a:off x="209750" y="2785675"/>
            <a:ext cx="3917626" cy="2237450"/>
          </a:xfrm>
          <a:prstGeom prst="rect">
            <a:avLst/>
          </a:prstGeom>
          <a:noFill/>
          <a:ln>
            <a:noFill/>
          </a:ln>
        </p:spPr>
      </p:pic>
      <p:sp>
        <p:nvSpPr>
          <p:cNvPr id="261" name="Google Shape;261;p35"/>
          <p:cNvSpPr txBox="1"/>
          <p:nvPr/>
        </p:nvSpPr>
        <p:spPr>
          <a:xfrm>
            <a:off x="2786575" y="2551975"/>
            <a:ext cx="1340700" cy="233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Times"/>
                <a:ea typeface="Times"/>
                <a:cs typeface="Times"/>
                <a:sym typeface="Times"/>
              </a:rPr>
              <a:t>Abe et al. 2016</a:t>
            </a:r>
            <a:endParaRPr sz="1200">
              <a:solidFill>
                <a:schemeClr val="lt1"/>
              </a:solidFill>
              <a:latin typeface="Times"/>
              <a:ea typeface="Times"/>
              <a:cs typeface="Times"/>
              <a:sym typeface="Times"/>
            </a:endParaRPr>
          </a:p>
        </p:txBody>
      </p:sp>
      <p:pic>
        <p:nvPicPr>
          <p:cNvPr id="262" name="Google Shape;262;p35"/>
          <p:cNvPicPr preferRelativeResize="0"/>
          <p:nvPr/>
        </p:nvPicPr>
        <p:blipFill>
          <a:blip r:embed="rId5">
            <a:alphaModFix/>
          </a:blip>
          <a:stretch>
            <a:fillRect/>
          </a:stretch>
        </p:blipFill>
        <p:spPr>
          <a:xfrm>
            <a:off x="209750" y="852823"/>
            <a:ext cx="2576825" cy="1868202"/>
          </a:xfrm>
          <a:prstGeom prst="rect">
            <a:avLst/>
          </a:prstGeom>
          <a:noFill/>
          <a:ln>
            <a:noFill/>
          </a:ln>
        </p:spPr>
      </p:pic>
      <p:sp>
        <p:nvSpPr>
          <p:cNvPr id="263" name="Google Shape;263;p35"/>
          <p:cNvSpPr txBox="1"/>
          <p:nvPr/>
        </p:nvSpPr>
        <p:spPr>
          <a:xfrm>
            <a:off x="148050" y="585525"/>
            <a:ext cx="1599000" cy="2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Times"/>
                <a:ea typeface="Times"/>
                <a:cs typeface="Times"/>
                <a:sym typeface="Times"/>
              </a:rPr>
              <a:t>physicsopenlab.org</a:t>
            </a:r>
            <a:endParaRPr sz="1200">
              <a:solidFill>
                <a:schemeClr val="lt1"/>
              </a:solidFill>
              <a:latin typeface="Times"/>
              <a:ea typeface="Times"/>
              <a:cs typeface="Times"/>
              <a:sym typeface="Times"/>
            </a:endParaRPr>
          </a:p>
        </p:txBody>
      </p:sp>
      <p:sp>
        <p:nvSpPr>
          <p:cNvPr id="264" name="Google Shape;264;p35"/>
          <p:cNvSpPr txBox="1"/>
          <p:nvPr/>
        </p:nvSpPr>
        <p:spPr>
          <a:xfrm>
            <a:off x="3125675" y="1041900"/>
            <a:ext cx="5757900" cy="4866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00"/>
              <a:buFont typeface="Arial"/>
              <a:buNone/>
            </a:pPr>
            <a:r>
              <a:rPr lang="en" sz="2000">
                <a:solidFill>
                  <a:schemeClr val="lt1"/>
                </a:solidFill>
                <a:latin typeface="Times"/>
                <a:ea typeface="Times"/>
                <a:cs typeface="Times"/>
                <a:sym typeface="Times"/>
              </a:rPr>
              <a:t>Neutrino burst signal can be used for pointing</a:t>
            </a:r>
            <a:endParaRPr sz="18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36"/>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270" name="Google Shape;270;p36"/>
          <p:cNvSpPr txBox="1"/>
          <p:nvPr/>
        </p:nvSpPr>
        <p:spPr>
          <a:xfrm>
            <a:off x="0" y="170650"/>
            <a:ext cx="6087600" cy="672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Times"/>
                <a:ea typeface="Times"/>
                <a:cs typeface="Times"/>
                <a:sym typeface="Times"/>
              </a:rPr>
              <a:t>Neutrino Triangulation</a:t>
            </a:r>
            <a:endParaRPr b="1" sz="3000">
              <a:solidFill>
                <a:schemeClr val="lt1"/>
              </a:solidFill>
              <a:latin typeface="Times"/>
              <a:ea typeface="Times"/>
              <a:cs typeface="Times"/>
              <a:sym typeface="Times"/>
            </a:endParaRPr>
          </a:p>
        </p:txBody>
      </p:sp>
      <p:sp>
        <p:nvSpPr>
          <p:cNvPr id="271" name="Google Shape;271;p36"/>
          <p:cNvSpPr txBox="1"/>
          <p:nvPr/>
        </p:nvSpPr>
        <p:spPr>
          <a:xfrm>
            <a:off x="223075" y="1125225"/>
            <a:ext cx="5000100" cy="3694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lt1"/>
                </a:solidFill>
                <a:latin typeface="Times"/>
                <a:ea typeface="Times"/>
                <a:cs typeface="Times"/>
                <a:sym typeface="Times"/>
              </a:rPr>
              <a:t>The supernova can be pointed to by use of multiple detectors around the earth and relative timing of signals  </a:t>
            </a:r>
            <a:endParaRPr sz="1900">
              <a:solidFill>
                <a:schemeClr val="lt1"/>
              </a:solidFill>
              <a:latin typeface="Times"/>
              <a:ea typeface="Times"/>
              <a:cs typeface="Times"/>
              <a:sym typeface="Times"/>
            </a:endParaRPr>
          </a:p>
          <a:p>
            <a:pPr indent="0" lvl="0" marL="0" rtl="0" algn="l">
              <a:spcBef>
                <a:spcPts val="0"/>
              </a:spcBef>
              <a:spcAft>
                <a:spcPts val="0"/>
              </a:spcAft>
              <a:buNone/>
            </a:pPr>
            <a:r>
              <a:t/>
            </a:r>
            <a:endParaRPr sz="1900">
              <a:solidFill>
                <a:schemeClr val="lt1"/>
              </a:solidFill>
              <a:latin typeface="Times"/>
              <a:ea typeface="Times"/>
              <a:cs typeface="Times"/>
              <a:sym typeface="Times"/>
            </a:endParaRPr>
          </a:p>
          <a:p>
            <a:pPr indent="0" lvl="0" marL="0" rtl="0" algn="l">
              <a:spcBef>
                <a:spcPts val="0"/>
              </a:spcBef>
              <a:spcAft>
                <a:spcPts val="0"/>
              </a:spcAft>
              <a:buNone/>
            </a:pPr>
            <a:r>
              <a:rPr lang="en" sz="1900">
                <a:solidFill>
                  <a:schemeClr val="lt1"/>
                </a:solidFill>
                <a:latin typeface="Times"/>
                <a:ea typeface="Times"/>
                <a:cs typeface="Times"/>
                <a:sym typeface="Times"/>
              </a:rPr>
              <a:t>Calculation requires</a:t>
            </a:r>
            <a:endParaRPr sz="1900">
              <a:solidFill>
                <a:schemeClr val="lt1"/>
              </a:solidFill>
              <a:latin typeface="Times"/>
              <a:ea typeface="Times"/>
              <a:cs typeface="Times"/>
              <a:sym typeface="Times"/>
            </a:endParaRPr>
          </a:p>
          <a:p>
            <a:pPr indent="-349250" lvl="0" marL="457200" rtl="0" algn="l">
              <a:spcBef>
                <a:spcPts val="0"/>
              </a:spcBef>
              <a:spcAft>
                <a:spcPts val="0"/>
              </a:spcAft>
              <a:buClr>
                <a:schemeClr val="lt1"/>
              </a:buClr>
              <a:buSzPts val="1900"/>
              <a:buFont typeface="Times"/>
              <a:buChar char="●"/>
            </a:pPr>
            <a:r>
              <a:rPr lang="en" sz="1900">
                <a:solidFill>
                  <a:schemeClr val="lt1"/>
                </a:solidFill>
                <a:latin typeface="Times"/>
                <a:ea typeface="Times"/>
                <a:cs typeface="Times"/>
                <a:sym typeface="Times"/>
              </a:rPr>
              <a:t>Large statistics </a:t>
            </a:r>
            <a:endParaRPr sz="1900">
              <a:solidFill>
                <a:schemeClr val="lt1"/>
              </a:solidFill>
              <a:latin typeface="Times"/>
              <a:ea typeface="Times"/>
              <a:cs typeface="Times"/>
              <a:sym typeface="Times"/>
            </a:endParaRPr>
          </a:p>
          <a:p>
            <a:pPr indent="-349250" lvl="0" marL="457200" rtl="0" algn="l">
              <a:spcBef>
                <a:spcPts val="0"/>
              </a:spcBef>
              <a:spcAft>
                <a:spcPts val="0"/>
              </a:spcAft>
              <a:buClr>
                <a:schemeClr val="lt1"/>
              </a:buClr>
              <a:buSzPts val="1900"/>
              <a:buFont typeface="Times"/>
              <a:buChar char="●"/>
            </a:pPr>
            <a:r>
              <a:rPr lang="en" sz="1900">
                <a:solidFill>
                  <a:schemeClr val="lt1"/>
                </a:solidFill>
                <a:latin typeface="Times"/>
                <a:ea typeface="Times"/>
                <a:cs typeface="Times"/>
                <a:sym typeface="Times"/>
              </a:rPr>
              <a:t>High flux component of the signal</a:t>
            </a:r>
            <a:endParaRPr sz="1900">
              <a:solidFill>
                <a:schemeClr val="lt1"/>
              </a:solidFill>
              <a:latin typeface="Times"/>
              <a:ea typeface="Times"/>
              <a:cs typeface="Times"/>
              <a:sym typeface="Times"/>
            </a:endParaRPr>
          </a:p>
          <a:p>
            <a:pPr indent="0" lvl="0" marL="0" rtl="0" algn="l">
              <a:spcBef>
                <a:spcPts val="0"/>
              </a:spcBef>
              <a:spcAft>
                <a:spcPts val="0"/>
              </a:spcAft>
              <a:buNone/>
            </a:pPr>
            <a:r>
              <a:t/>
            </a:r>
            <a:endParaRPr sz="1900">
              <a:solidFill>
                <a:schemeClr val="lt1"/>
              </a:solidFill>
              <a:latin typeface="Times"/>
              <a:ea typeface="Times"/>
              <a:cs typeface="Times"/>
              <a:sym typeface="Times"/>
            </a:endParaRPr>
          </a:p>
          <a:p>
            <a:pPr indent="0" lvl="0" marL="0" rtl="0" algn="l">
              <a:spcBef>
                <a:spcPts val="0"/>
              </a:spcBef>
              <a:spcAft>
                <a:spcPts val="0"/>
              </a:spcAft>
              <a:buNone/>
            </a:pPr>
            <a:r>
              <a:rPr lang="en" sz="1900">
                <a:solidFill>
                  <a:schemeClr val="lt1"/>
                </a:solidFill>
                <a:latin typeface="Times"/>
                <a:ea typeface="Times"/>
                <a:cs typeface="Times"/>
                <a:sym typeface="Times"/>
              </a:rPr>
              <a:t>Detection requires</a:t>
            </a:r>
            <a:endParaRPr sz="1900">
              <a:solidFill>
                <a:schemeClr val="lt1"/>
              </a:solidFill>
              <a:latin typeface="Times"/>
              <a:ea typeface="Times"/>
              <a:cs typeface="Times"/>
              <a:sym typeface="Times"/>
            </a:endParaRPr>
          </a:p>
          <a:p>
            <a:pPr indent="-349250" lvl="0" marL="457200" rtl="0" algn="l">
              <a:spcBef>
                <a:spcPts val="0"/>
              </a:spcBef>
              <a:spcAft>
                <a:spcPts val="0"/>
              </a:spcAft>
              <a:buClr>
                <a:schemeClr val="lt1"/>
              </a:buClr>
              <a:buSzPts val="1900"/>
              <a:buFont typeface="Times"/>
              <a:buChar char="●"/>
            </a:pPr>
            <a:r>
              <a:rPr lang="en" sz="1900">
                <a:solidFill>
                  <a:schemeClr val="lt1"/>
                </a:solidFill>
                <a:latin typeface="Times"/>
                <a:ea typeface="Times"/>
                <a:cs typeface="Times"/>
                <a:sym typeface="Times"/>
              </a:rPr>
              <a:t>coordination between multiple detectors or future mega-detectors</a:t>
            </a:r>
            <a:endParaRPr sz="1900">
              <a:solidFill>
                <a:schemeClr val="lt1"/>
              </a:solidFill>
              <a:latin typeface="Times"/>
              <a:ea typeface="Times"/>
              <a:cs typeface="Times"/>
              <a:sym typeface="Times"/>
            </a:endParaRPr>
          </a:p>
          <a:p>
            <a:pPr indent="0" lvl="0" marL="0" rtl="0" algn="l">
              <a:spcBef>
                <a:spcPts val="0"/>
              </a:spcBef>
              <a:spcAft>
                <a:spcPts val="0"/>
              </a:spcAft>
              <a:buNone/>
            </a:pPr>
            <a:r>
              <a:t/>
            </a:r>
            <a:endParaRPr sz="1900">
              <a:solidFill>
                <a:schemeClr val="lt1"/>
              </a:solidFill>
              <a:latin typeface="Times"/>
              <a:ea typeface="Times"/>
              <a:cs typeface="Times"/>
              <a:sym typeface="Times"/>
            </a:endParaRPr>
          </a:p>
        </p:txBody>
      </p:sp>
      <p:pic>
        <p:nvPicPr>
          <p:cNvPr id="272" name="Google Shape;272;p36"/>
          <p:cNvPicPr preferRelativeResize="0"/>
          <p:nvPr/>
        </p:nvPicPr>
        <p:blipFill rotWithShape="1">
          <a:blip r:embed="rId4">
            <a:alphaModFix/>
          </a:blip>
          <a:srcRect b="59685" l="10843" r="54389" t="5828"/>
          <a:stretch/>
        </p:blipFill>
        <p:spPr>
          <a:xfrm>
            <a:off x="5488375" y="1535600"/>
            <a:ext cx="3497952" cy="1573376"/>
          </a:xfrm>
          <a:prstGeom prst="rect">
            <a:avLst/>
          </a:prstGeom>
          <a:noFill/>
          <a:ln>
            <a:noFill/>
          </a:ln>
        </p:spPr>
      </p:pic>
      <p:pic>
        <p:nvPicPr>
          <p:cNvPr id="273" name="Google Shape;273;p36"/>
          <p:cNvPicPr preferRelativeResize="0"/>
          <p:nvPr/>
        </p:nvPicPr>
        <p:blipFill rotWithShape="1">
          <a:blip r:embed="rId4">
            <a:alphaModFix/>
          </a:blip>
          <a:srcRect b="59501" l="53916" r="11410" t="5813"/>
          <a:stretch/>
        </p:blipFill>
        <p:spPr>
          <a:xfrm>
            <a:off x="5488375" y="3232625"/>
            <a:ext cx="3497952" cy="1586800"/>
          </a:xfrm>
          <a:prstGeom prst="rect">
            <a:avLst/>
          </a:prstGeom>
          <a:noFill/>
          <a:ln>
            <a:noFill/>
          </a:ln>
        </p:spPr>
      </p:pic>
      <p:sp>
        <p:nvSpPr>
          <p:cNvPr id="274" name="Google Shape;274;p36"/>
          <p:cNvSpPr txBox="1"/>
          <p:nvPr/>
        </p:nvSpPr>
        <p:spPr>
          <a:xfrm>
            <a:off x="6585955" y="4774200"/>
            <a:ext cx="2459100" cy="369300"/>
          </a:xfrm>
          <a:prstGeom prst="rect">
            <a:avLst/>
          </a:prstGeom>
          <a:noFill/>
          <a:ln>
            <a:noFill/>
          </a:ln>
        </p:spPr>
        <p:txBody>
          <a:bodyPr anchorCtr="0" anchor="ctr" bIns="121900" lIns="121900" spcFirstLastPara="1" rIns="121900" wrap="square" tIns="121900">
            <a:noAutofit/>
          </a:bodyPr>
          <a:lstStyle/>
          <a:p>
            <a:pPr indent="0" lvl="0" marL="0" rtl="0" algn="r">
              <a:spcBef>
                <a:spcPts val="0"/>
              </a:spcBef>
              <a:spcAft>
                <a:spcPts val="0"/>
              </a:spcAft>
              <a:buNone/>
            </a:pPr>
            <a:r>
              <a:rPr lang="en" sz="1200">
                <a:solidFill>
                  <a:schemeClr val="lt1"/>
                </a:solidFill>
                <a:latin typeface="Times"/>
                <a:ea typeface="Times"/>
                <a:cs typeface="Times"/>
                <a:sym typeface="Times"/>
              </a:rPr>
              <a:t>Linzer, N. B., &amp; Scholberg, K. 2019</a:t>
            </a:r>
            <a:endParaRPr sz="1200">
              <a:solidFill>
                <a:schemeClr val="lt1"/>
              </a:solidFill>
              <a:latin typeface="Times"/>
              <a:ea typeface="Times"/>
              <a:cs typeface="Times"/>
              <a:sym typeface="Times"/>
            </a:endParaRPr>
          </a:p>
        </p:txBody>
      </p:sp>
      <p:sp>
        <p:nvSpPr>
          <p:cNvPr id="275" name="Google Shape;275;p36"/>
          <p:cNvSpPr txBox="1"/>
          <p:nvPr/>
        </p:nvSpPr>
        <p:spPr>
          <a:xfrm>
            <a:off x="7178200" y="2387100"/>
            <a:ext cx="15597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C550C5"/>
                </a:solidFill>
              </a:rPr>
              <a:t>Inverse Ordering </a:t>
            </a:r>
            <a:endParaRPr b="1" sz="1200">
              <a:solidFill>
                <a:srgbClr val="C550C5"/>
              </a:solidFill>
            </a:endParaRPr>
          </a:p>
        </p:txBody>
      </p:sp>
      <p:sp>
        <p:nvSpPr>
          <p:cNvPr id="276" name="Google Shape;276;p36"/>
          <p:cNvSpPr txBox="1"/>
          <p:nvPr/>
        </p:nvSpPr>
        <p:spPr>
          <a:xfrm>
            <a:off x="7178200" y="4121475"/>
            <a:ext cx="14253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C550C5"/>
                </a:solidFill>
              </a:rPr>
              <a:t>Normal </a:t>
            </a:r>
            <a:r>
              <a:rPr b="1" lang="en" sz="1200">
                <a:solidFill>
                  <a:srgbClr val="C550C5"/>
                </a:solidFill>
              </a:rPr>
              <a:t>Ordering </a:t>
            </a:r>
            <a:endParaRPr b="1" sz="1200">
              <a:solidFill>
                <a:srgbClr val="C550C5"/>
              </a:solidFill>
            </a:endParaRPr>
          </a:p>
        </p:txBody>
      </p:sp>
      <p:sp>
        <p:nvSpPr>
          <p:cNvPr id="277" name="Google Shape;277;p36"/>
          <p:cNvSpPr txBox="1"/>
          <p:nvPr/>
        </p:nvSpPr>
        <p:spPr>
          <a:xfrm>
            <a:off x="6087600" y="0"/>
            <a:ext cx="2954700" cy="30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300">
                <a:solidFill>
                  <a:schemeClr val="lt1"/>
                </a:solidFill>
                <a:latin typeface="Times"/>
                <a:ea typeface="Times"/>
                <a:cs typeface="Times"/>
                <a:sym typeface="Times"/>
              </a:rPr>
              <a:t> Cahn et al. 2013</a:t>
            </a:r>
            <a:endParaRPr sz="1300">
              <a:solidFill>
                <a:schemeClr val="lt1"/>
              </a:solidFill>
              <a:latin typeface="Times"/>
              <a:ea typeface="Times"/>
              <a:cs typeface="Times"/>
              <a:sym typeface="Times"/>
            </a:endParaRPr>
          </a:p>
        </p:txBody>
      </p:sp>
      <p:pic>
        <p:nvPicPr>
          <p:cNvPr id="278" name="Google Shape;278;p36"/>
          <p:cNvPicPr preferRelativeResize="0"/>
          <p:nvPr/>
        </p:nvPicPr>
        <p:blipFill>
          <a:blip r:embed="rId5">
            <a:alphaModFix/>
          </a:blip>
          <a:stretch>
            <a:fillRect/>
          </a:stretch>
        </p:blipFill>
        <p:spPr>
          <a:xfrm>
            <a:off x="7118461" y="286950"/>
            <a:ext cx="1867874" cy="1125001"/>
          </a:xfrm>
          <a:prstGeom prst="rect">
            <a:avLst/>
          </a:prstGeom>
          <a:noFill/>
          <a:ln>
            <a:noFill/>
          </a:ln>
        </p:spPr>
      </p:pic>
      <p:sp>
        <p:nvSpPr>
          <p:cNvPr id="279" name="Google Shape;279;p36"/>
          <p:cNvSpPr txBox="1"/>
          <p:nvPr/>
        </p:nvSpPr>
        <p:spPr>
          <a:xfrm>
            <a:off x="6889750" y="3020125"/>
            <a:ext cx="2136600" cy="30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C550C5"/>
                </a:solidFill>
                <a:latin typeface="Times"/>
                <a:ea typeface="Times"/>
                <a:cs typeface="Times"/>
                <a:sym typeface="Times"/>
              </a:rPr>
              <a:t>JUNO + DUNE + Super-K</a:t>
            </a:r>
            <a:endParaRPr b="1" sz="1100">
              <a:solidFill>
                <a:srgbClr val="C550C5"/>
              </a:solidFill>
              <a:latin typeface="Times"/>
              <a:ea typeface="Times"/>
              <a:cs typeface="Times"/>
              <a:sym typeface="Time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37"/>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285" name="Google Shape;285;p37"/>
          <p:cNvSpPr txBox="1"/>
          <p:nvPr>
            <p:ph type="title"/>
          </p:nvPr>
        </p:nvSpPr>
        <p:spPr>
          <a:xfrm>
            <a:off x="714000" y="1823850"/>
            <a:ext cx="7830900" cy="1998600"/>
          </a:xfrm>
          <a:prstGeom prst="rect">
            <a:avLst/>
          </a:prstGeom>
          <a:effectLst>
            <a:outerShdw blurRad="57150" rotWithShape="0" algn="bl" dir="5400000" dist="19050">
              <a:srgbClr val="000000"/>
            </a:outerShdw>
          </a:effectLst>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5066">
                <a:solidFill>
                  <a:schemeClr val="lt1"/>
                </a:solidFill>
                <a:latin typeface="Times"/>
                <a:ea typeface="Times"/>
                <a:cs typeface="Times"/>
                <a:sym typeface="Times"/>
              </a:rPr>
              <a:t>How do the direct Progenitors Behave?</a:t>
            </a:r>
            <a:endParaRPr sz="4622">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a:p>
            <a:pPr indent="0" lvl="0" marL="0" rtl="0" algn="l">
              <a:spcBef>
                <a:spcPts val="0"/>
              </a:spcBef>
              <a:spcAft>
                <a:spcPts val="0"/>
              </a:spcAft>
              <a:buNone/>
            </a:pPr>
            <a:r>
              <a:rPr lang="en" sz="1533">
                <a:solidFill>
                  <a:schemeClr val="lt1"/>
                </a:solidFill>
                <a:latin typeface="Times"/>
                <a:ea typeface="Times"/>
                <a:cs typeface="Times"/>
                <a:sym typeface="Times"/>
              </a:rPr>
              <a:t>[https://doi.org/10.1093/mnras/stae738]</a:t>
            </a:r>
            <a:endParaRPr sz="1533">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p:txBody>
      </p:sp>
      <p:sp>
        <p:nvSpPr>
          <p:cNvPr id="286" name="Google Shape;286;p3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87" name="Google Shape;287;p37"/>
          <p:cNvSpPr/>
          <p:nvPr/>
        </p:nvSpPr>
        <p:spPr>
          <a:xfrm>
            <a:off x="557400" y="2281108"/>
            <a:ext cx="156600" cy="183600"/>
          </a:xfrm>
          <a:custGeom>
            <a:rect b="b" l="l" r="r" t="t"/>
            <a:pathLst>
              <a:path extrusionOk="0" h="2160000" w="2160000">
                <a:moveTo>
                  <a:pt x="1095825" y="0"/>
                </a:moveTo>
                <a:lnTo>
                  <a:pt x="1108157" y="0"/>
                </a:lnTo>
                <a:lnTo>
                  <a:pt x="1113289" y="101634"/>
                </a:lnTo>
                <a:cubicBezTo>
                  <a:pt x="1164909" y="609924"/>
                  <a:pt x="1568999" y="1014015"/>
                  <a:pt x="2077289" y="1065634"/>
                </a:cubicBezTo>
                <a:lnTo>
                  <a:pt x="2160000" y="1069811"/>
                </a:lnTo>
                <a:lnTo>
                  <a:pt x="2160000" y="1089613"/>
                </a:lnTo>
                <a:lnTo>
                  <a:pt x="2143732" y="1088791"/>
                </a:lnTo>
                <a:cubicBezTo>
                  <a:pt x="1584543" y="1088791"/>
                  <a:pt x="1124615" y="1513770"/>
                  <a:pt x="1069308" y="2058367"/>
                </a:cubicBezTo>
                <a:lnTo>
                  <a:pt x="1064176" y="2160000"/>
                </a:lnTo>
                <a:lnTo>
                  <a:pt x="1051844" y="2160000"/>
                </a:lnTo>
                <a:lnTo>
                  <a:pt x="1046712" y="2058367"/>
                </a:lnTo>
                <a:cubicBezTo>
                  <a:pt x="995093" y="1550077"/>
                  <a:pt x="591002" y="1145987"/>
                  <a:pt x="82712" y="1094367"/>
                </a:cubicBezTo>
                <a:lnTo>
                  <a:pt x="0" y="1090190"/>
                </a:lnTo>
                <a:lnTo>
                  <a:pt x="0" y="1070389"/>
                </a:lnTo>
                <a:lnTo>
                  <a:pt x="16269" y="1071210"/>
                </a:lnTo>
                <a:cubicBezTo>
                  <a:pt x="575458" y="1071210"/>
                  <a:pt x="1035386" y="646231"/>
                  <a:pt x="1090693" y="101634"/>
                </a:cubicBezTo>
                <a:close/>
              </a:path>
            </a:pathLst>
          </a:custGeom>
          <a:solidFill>
            <a:schemeClr val="lt2"/>
          </a:solidFill>
          <a:ln>
            <a:noFill/>
          </a:ln>
          <a:effectLst>
            <a:outerShdw blurRad="57150" rotWithShape="0" algn="bl" dir="5400000" dist="19050">
              <a:srgbClr val="000000"/>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i="0" sz="1100" u="none" cap="none" strike="noStrike">
              <a:solidFill>
                <a:schemeClr val="lt1"/>
              </a:solidFill>
              <a:latin typeface="Times"/>
              <a:ea typeface="Times"/>
              <a:cs typeface="Times"/>
              <a:sym typeface="Times"/>
            </a:endParaRPr>
          </a:p>
        </p:txBody>
      </p:sp>
      <p:cxnSp>
        <p:nvCxnSpPr>
          <p:cNvPr id="288" name="Google Shape;288;p37"/>
          <p:cNvCxnSpPr/>
          <p:nvPr/>
        </p:nvCxnSpPr>
        <p:spPr>
          <a:xfrm>
            <a:off x="557400" y="3163800"/>
            <a:ext cx="7571400" cy="13800"/>
          </a:xfrm>
          <a:prstGeom prst="straightConnector1">
            <a:avLst/>
          </a:prstGeom>
          <a:noFill/>
          <a:ln cap="flat" cmpd="sng" w="19050">
            <a:solidFill>
              <a:schemeClr val="lt1"/>
            </a:solidFill>
            <a:prstDash val="solid"/>
            <a:round/>
            <a:headEnd len="med" w="med" type="none"/>
            <a:tailEnd len="med" w="med" type="none"/>
          </a:ln>
          <a:effectLst>
            <a:outerShdw blurRad="57150" rotWithShape="0" algn="bl" dir="5400000" dist="19050">
              <a:srgbClr val="000000"/>
            </a:outerShdw>
          </a:effectLst>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8"/>
          <p:cNvSpPr txBox="1"/>
          <p:nvPr/>
        </p:nvSpPr>
        <p:spPr>
          <a:xfrm>
            <a:off x="746725" y="0"/>
            <a:ext cx="7391400" cy="12468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700">
                <a:solidFill>
                  <a:schemeClr val="lt1"/>
                </a:solidFill>
                <a:latin typeface="Times"/>
                <a:ea typeface="Times"/>
                <a:cs typeface="Times"/>
                <a:sym typeface="Times"/>
              </a:rPr>
              <a:t>W</a:t>
            </a:r>
            <a:r>
              <a:rPr b="1" lang="en" sz="2700">
                <a:solidFill>
                  <a:schemeClr val="lt1"/>
                </a:solidFill>
                <a:latin typeface="Times"/>
                <a:ea typeface="Times"/>
                <a:cs typeface="Times"/>
                <a:sym typeface="Times"/>
              </a:rPr>
              <a:t>hat</a:t>
            </a:r>
            <a:r>
              <a:rPr b="1" lang="en" sz="2700">
                <a:solidFill>
                  <a:schemeClr val="lt1"/>
                </a:solidFill>
                <a:latin typeface="Times"/>
                <a:ea typeface="Times"/>
                <a:cs typeface="Times"/>
                <a:sym typeface="Times"/>
              </a:rPr>
              <a:t> determines how stars die?</a:t>
            </a:r>
            <a:endParaRPr b="1" sz="2700">
              <a:solidFill>
                <a:schemeClr val="lt1"/>
              </a:solidFill>
              <a:latin typeface="Times"/>
              <a:ea typeface="Times"/>
              <a:cs typeface="Times"/>
              <a:sym typeface="Times"/>
            </a:endParaRPr>
          </a:p>
        </p:txBody>
      </p:sp>
      <p:pic>
        <p:nvPicPr>
          <p:cNvPr id="294" name="Google Shape;294;p38"/>
          <p:cNvPicPr preferRelativeResize="0"/>
          <p:nvPr/>
        </p:nvPicPr>
        <p:blipFill rotWithShape="1">
          <a:blip r:embed="rId3">
            <a:alphaModFix/>
          </a:blip>
          <a:srcRect b="10149" l="19414" r="24588" t="22682"/>
          <a:stretch/>
        </p:blipFill>
        <p:spPr>
          <a:xfrm>
            <a:off x="266700" y="1221525"/>
            <a:ext cx="1098300" cy="1133700"/>
          </a:xfrm>
          <a:prstGeom prst="ellipse">
            <a:avLst/>
          </a:prstGeom>
          <a:noFill/>
          <a:ln>
            <a:noFill/>
          </a:ln>
        </p:spPr>
      </p:pic>
      <p:sp>
        <p:nvSpPr>
          <p:cNvPr id="295" name="Google Shape;295;p38"/>
          <p:cNvSpPr txBox="1"/>
          <p:nvPr/>
        </p:nvSpPr>
        <p:spPr>
          <a:xfrm>
            <a:off x="172200" y="2434050"/>
            <a:ext cx="11430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Times"/>
                <a:ea typeface="Times"/>
                <a:cs typeface="Times"/>
                <a:sym typeface="Times"/>
              </a:rPr>
              <a:t>Nebula</a:t>
            </a:r>
            <a:endParaRPr b="1" sz="1800">
              <a:solidFill>
                <a:schemeClr val="lt1"/>
              </a:solidFill>
              <a:latin typeface="Times"/>
              <a:ea typeface="Times"/>
              <a:cs typeface="Times"/>
              <a:sym typeface="Times"/>
            </a:endParaRPr>
          </a:p>
        </p:txBody>
      </p:sp>
      <p:pic>
        <p:nvPicPr>
          <p:cNvPr id="296" name="Google Shape;296;p38"/>
          <p:cNvPicPr preferRelativeResize="0"/>
          <p:nvPr/>
        </p:nvPicPr>
        <p:blipFill rotWithShape="1">
          <a:blip r:embed="rId4">
            <a:alphaModFix/>
          </a:blip>
          <a:srcRect b="14574" l="65718" r="18043" t="75911"/>
          <a:stretch/>
        </p:blipFill>
        <p:spPr>
          <a:xfrm>
            <a:off x="1607475" y="2943524"/>
            <a:ext cx="1296900" cy="1171200"/>
          </a:xfrm>
          <a:prstGeom prst="ellipse">
            <a:avLst/>
          </a:prstGeom>
          <a:noFill/>
          <a:ln>
            <a:noFill/>
          </a:ln>
        </p:spPr>
      </p:pic>
      <p:pic>
        <p:nvPicPr>
          <p:cNvPr id="297" name="Google Shape;297;p38"/>
          <p:cNvPicPr preferRelativeResize="0"/>
          <p:nvPr/>
        </p:nvPicPr>
        <p:blipFill rotWithShape="1">
          <a:blip r:embed="rId4">
            <a:alphaModFix/>
          </a:blip>
          <a:srcRect b="75533" l="6028" r="79237" t="15787"/>
          <a:stretch/>
        </p:blipFill>
        <p:spPr>
          <a:xfrm>
            <a:off x="6152700" y="3014738"/>
            <a:ext cx="1238100" cy="1123800"/>
          </a:xfrm>
          <a:prstGeom prst="ellipse">
            <a:avLst/>
          </a:prstGeom>
          <a:noFill/>
          <a:ln>
            <a:noFill/>
          </a:ln>
        </p:spPr>
      </p:pic>
      <p:pic>
        <p:nvPicPr>
          <p:cNvPr id="298" name="Google Shape;298;p38"/>
          <p:cNvPicPr preferRelativeResize="0"/>
          <p:nvPr/>
        </p:nvPicPr>
        <p:blipFill rotWithShape="1">
          <a:blip r:embed="rId5">
            <a:alphaModFix/>
          </a:blip>
          <a:srcRect b="5570" l="6196" r="4133" t="8066"/>
          <a:stretch/>
        </p:blipFill>
        <p:spPr>
          <a:xfrm>
            <a:off x="3853813" y="3824250"/>
            <a:ext cx="1177200" cy="1133700"/>
          </a:xfrm>
          <a:prstGeom prst="ellipse">
            <a:avLst/>
          </a:prstGeom>
          <a:noFill/>
          <a:ln>
            <a:noFill/>
          </a:ln>
        </p:spPr>
      </p:pic>
      <p:pic>
        <p:nvPicPr>
          <p:cNvPr id="299" name="Google Shape;299;p38"/>
          <p:cNvPicPr preferRelativeResize="0"/>
          <p:nvPr/>
        </p:nvPicPr>
        <p:blipFill rotWithShape="1">
          <a:blip r:embed="rId6">
            <a:alphaModFix/>
          </a:blip>
          <a:srcRect b="17408" l="13891" r="14279" t="17219"/>
          <a:stretch/>
        </p:blipFill>
        <p:spPr>
          <a:xfrm>
            <a:off x="7341000" y="1164975"/>
            <a:ext cx="1369800" cy="1246800"/>
          </a:xfrm>
          <a:prstGeom prst="ellipse">
            <a:avLst/>
          </a:prstGeom>
          <a:noFill/>
          <a:ln>
            <a:noFill/>
          </a:ln>
        </p:spPr>
      </p:pic>
      <p:sp>
        <p:nvSpPr>
          <p:cNvPr id="300" name="Google Shape;300;p38"/>
          <p:cNvSpPr txBox="1"/>
          <p:nvPr/>
        </p:nvSpPr>
        <p:spPr>
          <a:xfrm>
            <a:off x="3764400" y="1469613"/>
            <a:ext cx="1177200" cy="940200"/>
          </a:xfrm>
          <a:prstGeom prst="rect">
            <a:avLst/>
          </a:prstGeom>
          <a:noFill/>
          <a:ln cap="flat" cmpd="sng" w="28575">
            <a:solidFill>
              <a:srgbClr val="FF00FF"/>
            </a:solidFill>
            <a:prstDash val="solid"/>
            <a:round/>
            <a:headEnd len="sm" w="sm" type="none"/>
            <a:tailEnd len="sm" w="sm" type="none"/>
          </a:ln>
          <a:effectLst>
            <a:outerShdw blurRad="57150" rotWithShape="0" algn="bl" dir="5400000" dist="19050">
              <a:srgbClr val="9E9E9E">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7600">
                <a:solidFill>
                  <a:srgbClr val="741B47"/>
                </a:solidFill>
                <a:latin typeface="Times"/>
                <a:ea typeface="Times"/>
                <a:cs typeface="Times"/>
                <a:sym typeface="Times"/>
              </a:rPr>
              <a:t>?</a:t>
            </a:r>
            <a:endParaRPr sz="7600">
              <a:solidFill>
                <a:srgbClr val="741B47"/>
              </a:solidFill>
              <a:latin typeface="Times"/>
              <a:ea typeface="Times"/>
              <a:cs typeface="Times"/>
              <a:sym typeface="Times"/>
            </a:endParaRPr>
          </a:p>
        </p:txBody>
      </p:sp>
      <p:cxnSp>
        <p:nvCxnSpPr>
          <p:cNvPr id="301" name="Google Shape;301;p38"/>
          <p:cNvCxnSpPr/>
          <p:nvPr/>
        </p:nvCxnSpPr>
        <p:spPr>
          <a:xfrm>
            <a:off x="1257252" y="2409817"/>
            <a:ext cx="266700" cy="714300"/>
          </a:xfrm>
          <a:prstGeom prst="straightConnector1">
            <a:avLst/>
          </a:prstGeom>
          <a:noFill/>
          <a:ln cap="flat" cmpd="sng" w="9525">
            <a:solidFill>
              <a:schemeClr val="dk2"/>
            </a:solidFill>
            <a:prstDash val="solid"/>
            <a:round/>
            <a:headEnd len="med" w="med" type="none"/>
            <a:tailEnd len="med" w="med" type="triangle"/>
          </a:ln>
        </p:spPr>
      </p:cxnSp>
      <p:cxnSp>
        <p:nvCxnSpPr>
          <p:cNvPr id="302" name="Google Shape;302;p38"/>
          <p:cNvCxnSpPr/>
          <p:nvPr/>
        </p:nvCxnSpPr>
        <p:spPr>
          <a:xfrm>
            <a:off x="2771775" y="4191000"/>
            <a:ext cx="800100" cy="133500"/>
          </a:xfrm>
          <a:prstGeom prst="straightConnector1">
            <a:avLst/>
          </a:prstGeom>
          <a:noFill/>
          <a:ln cap="flat" cmpd="sng" w="9525">
            <a:solidFill>
              <a:schemeClr val="dk2"/>
            </a:solidFill>
            <a:prstDash val="solid"/>
            <a:round/>
            <a:headEnd len="med" w="med" type="none"/>
            <a:tailEnd len="med" w="med" type="triangle"/>
          </a:ln>
        </p:spPr>
      </p:cxnSp>
      <p:cxnSp>
        <p:nvCxnSpPr>
          <p:cNvPr id="303" name="Google Shape;303;p38"/>
          <p:cNvCxnSpPr/>
          <p:nvPr/>
        </p:nvCxnSpPr>
        <p:spPr>
          <a:xfrm flipH="1" rot="10800000">
            <a:off x="5133975" y="4010100"/>
            <a:ext cx="733500" cy="333300"/>
          </a:xfrm>
          <a:prstGeom prst="straightConnector1">
            <a:avLst/>
          </a:prstGeom>
          <a:noFill/>
          <a:ln cap="flat" cmpd="sng" w="9525">
            <a:solidFill>
              <a:schemeClr val="dk2"/>
            </a:solidFill>
            <a:prstDash val="solid"/>
            <a:round/>
            <a:headEnd len="med" w="med" type="none"/>
            <a:tailEnd len="med" w="med" type="triangle"/>
          </a:ln>
        </p:spPr>
      </p:cxnSp>
      <p:cxnSp>
        <p:nvCxnSpPr>
          <p:cNvPr id="304" name="Google Shape;304;p38"/>
          <p:cNvCxnSpPr/>
          <p:nvPr/>
        </p:nvCxnSpPr>
        <p:spPr>
          <a:xfrm flipH="1" rot="10800000">
            <a:off x="7000875" y="2676675"/>
            <a:ext cx="171600" cy="285600"/>
          </a:xfrm>
          <a:prstGeom prst="straightConnector1">
            <a:avLst/>
          </a:prstGeom>
          <a:noFill/>
          <a:ln cap="flat" cmpd="sng" w="9525">
            <a:solidFill>
              <a:schemeClr val="dk2"/>
            </a:solidFill>
            <a:prstDash val="solid"/>
            <a:round/>
            <a:headEnd len="med" w="med" type="none"/>
            <a:tailEnd len="med" w="med" type="triangle"/>
          </a:ln>
        </p:spPr>
      </p:cxnSp>
      <p:sp>
        <p:nvSpPr>
          <p:cNvPr id="305" name="Google Shape;305;p38"/>
          <p:cNvSpPr txBox="1"/>
          <p:nvPr/>
        </p:nvSpPr>
        <p:spPr>
          <a:xfrm>
            <a:off x="1208775" y="4512600"/>
            <a:ext cx="16956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Times"/>
                <a:ea typeface="Times"/>
                <a:cs typeface="Times"/>
                <a:sym typeface="Times"/>
              </a:rPr>
              <a:t>Blue Supergiants</a:t>
            </a:r>
            <a:endParaRPr b="1" sz="1800">
              <a:solidFill>
                <a:schemeClr val="lt1"/>
              </a:solidFill>
              <a:latin typeface="Times"/>
              <a:ea typeface="Times"/>
              <a:cs typeface="Times"/>
              <a:sym typeface="Times"/>
            </a:endParaRPr>
          </a:p>
        </p:txBody>
      </p:sp>
      <p:sp>
        <p:nvSpPr>
          <p:cNvPr id="306" name="Google Shape;306;p38"/>
          <p:cNvSpPr txBox="1"/>
          <p:nvPr/>
        </p:nvSpPr>
        <p:spPr>
          <a:xfrm>
            <a:off x="3431099" y="3329025"/>
            <a:ext cx="18438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Times"/>
                <a:ea typeface="Times"/>
                <a:cs typeface="Times"/>
                <a:sym typeface="Times"/>
              </a:rPr>
              <a:t>Yellow Supergiants</a:t>
            </a:r>
            <a:endParaRPr b="1" sz="1800">
              <a:solidFill>
                <a:schemeClr val="lt1"/>
              </a:solidFill>
              <a:latin typeface="Times"/>
              <a:ea typeface="Times"/>
              <a:cs typeface="Times"/>
              <a:sym typeface="Times"/>
            </a:endParaRPr>
          </a:p>
        </p:txBody>
      </p:sp>
      <p:sp>
        <p:nvSpPr>
          <p:cNvPr id="307" name="Google Shape;307;p38"/>
          <p:cNvSpPr txBox="1"/>
          <p:nvPr/>
        </p:nvSpPr>
        <p:spPr>
          <a:xfrm>
            <a:off x="5642775" y="4191000"/>
            <a:ext cx="18438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Times"/>
                <a:ea typeface="Times"/>
                <a:cs typeface="Times"/>
                <a:sym typeface="Times"/>
              </a:rPr>
              <a:t>Red Supergiants</a:t>
            </a:r>
            <a:endParaRPr b="1" sz="1800">
              <a:solidFill>
                <a:schemeClr val="lt1"/>
              </a:solidFill>
              <a:latin typeface="Times"/>
              <a:ea typeface="Times"/>
              <a:cs typeface="Times"/>
              <a:sym typeface="Times"/>
            </a:endParaRPr>
          </a:p>
        </p:txBody>
      </p:sp>
      <p:sp>
        <p:nvSpPr>
          <p:cNvPr id="308" name="Google Shape;308;p38"/>
          <p:cNvSpPr txBox="1"/>
          <p:nvPr/>
        </p:nvSpPr>
        <p:spPr>
          <a:xfrm>
            <a:off x="7390800" y="2676675"/>
            <a:ext cx="14184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Times"/>
                <a:ea typeface="Times"/>
                <a:cs typeface="Times"/>
                <a:sym typeface="Times"/>
              </a:rPr>
              <a:t>Supernova</a:t>
            </a:r>
            <a:endParaRPr b="1" sz="1800">
              <a:solidFill>
                <a:schemeClr val="lt1"/>
              </a:solidFill>
              <a:latin typeface="Times"/>
              <a:ea typeface="Times"/>
              <a:cs typeface="Times"/>
              <a:sym typeface="Time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39"/>
          <p:cNvPicPr preferRelativeResize="0"/>
          <p:nvPr/>
        </p:nvPicPr>
        <p:blipFill rotWithShape="1">
          <a:blip r:embed="rId3">
            <a:alphaModFix amt="39000"/>
          </a:blip>
          <a:srcRect b="0" l="0" r="0" t="0"/>
          <a:stretch/>
        </p:blipFill>
        <p:spPr>
          <a:xfrm>
            <a:off x="0" y="2325"/>
            <a:ext cx="9144000" cy="5143500"/>
          </a:xfrm>
          <a:prstGeom prst="rect">
            <a:avLst/>
          </a:prstGeom>
          <a:noFill/>
          <a:ln>
            <a:noFill/>
          </a:ln>
        </p:spPr>
      </p:pic>
      <p:sp>
        <p:nvSpPr>
          <p:cNvPr id="314" name="Google Shape;314;p39"/>
          <p:cNvSpPr txBox="1"/>
          <p:nvPr/>
        </p:nvSpPr>
        <p:spPr>
          <a:xfrm>
            <a:off x="320100" y="140975"/>
            <a:ext cx="8503800" cy="6675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3500">
                <a:solidFill>
                  <a:schemeClr val="lt1"/>
                </a:solidFill>
                <a:latin typeface="Times"/>
                <a:ea typeface="Times"/>
                <a:cs typeface="Times"/>
                <a:sym typeface="Times"/>
              </a:rPr>
              <a:t>Mapping CCSNe to P</a:t>
            </a:r>
            <a:r>
              <a:rPr b="1" lang="en" sz="3500">
                <a:solidFill>
                  <a:schemeClr val="lt1"/>
                </a:solidFill>
                <a:latin typeface="Times"/>
                <a:ea typeface="Times"/>
                <a:cs typeface="Times"/>
                <a:sym typeface="Times"/>
              </a:rPr>
              <a:t>rogenitors</a:t>
            </a:r>
            <a:r>
              <a:rPr b="1" lang="en" sz="3500">
                <a:solidFill>
                  <a:schemeClr val="lt1"/>
                </a:solidFill>
                <a:latin typeface="Times"/>
                <a:ea typeface="Times"/>
                <a:cs typeface="Times"/>
                <a:sym typeface="Times"/>
              </a:rPr>
              <a:t> </a:t>
            </a:r>
            <a:endParaRPr b="1" sz="1700">
              <a:solidFill>
                <a:schemeClr val="lt1"/>
              </a:solidFill>
              <a:latin typeface="Times"/>
              <a:ea typeface="Times"/>
              <a:cs typeface="Times"/>
              <a:sym typeface="Times"/>
            </a:endParaRPr>
          </a:p>
        </p:txBody>
      </p:sp>
      <p:sp>
        <p:nvSpPr>
          <p:cNvPr id="315" name="Google Shape;315;p39"/>
          <p:cNvSpPr txBox="1"/>
          <p:nvPr/>
        </p:nvSpPr>
        <p:spPr>
          <a:xfrm>
            <a:off x="80925" y="990600"/>
            <a:ext cx="1040113" cy="362385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rPr>
              <a:t>II-P</a:t>
            </a:r>
            <a:endParaRPr b="1" sz="1800">
              <a:solidFill>
                <a:schemeClr val="lt1"/>
              </a:solidFill>
            </a:endParaRPr>
          </a:p>
          <a:p>
            <a:pPr indent="0" lvl="0" marL="0" rtl="0" algn="l">
              <a:spcBef>
                <a:spcPts val="0"/>
              </a:spcBef>
              <a:spcAft>
                <a:spcPts val="0"/>
              </a:spcAft>
              <a:buNone/>
            </a:pPr>
            <a:r>
              <a:t/>
            </a:r>
            <a:endParaRPr b="1" sz="1800">
              <a:solidFill>
                <a:schemeClr val="lt1"/>
              </a:solidFill>
            </a:endParaRPr>
          </a:p>
          <a:p>
            <a:pPr indent="0" lvl="0" marL="0" rtl="0" algn="l">
              <a:spcBef>
                <a:spcPts val="0"/>
              </a:spcBef>
              <a:spcAft>
                <a:spcPts val="0"/>
              </a:spcAft>
              <a:buNone/>
            </a:pPr>
            <a:r>
              <a:rPr b="1" lang="en" sz="1800">
                <a:solidFill>
                  <a:schemeClr val="lt1"/>
                </a:solidFill>
              </a:rPr>
              <a:t>II-L</a:t>
            </a:r>
            <a:endParaRPr b="1" sz="1800">
              <a:solidFill>
                <a:schemeClr val="lt1"/>
              </a:solidFill>
            </a:endParaRPr>
          </a:p>
          <a:p>
            <a:pPr indent="0" lvl="0" marL="0" rtl="0" algn="l">
              <a:spcBef>
                <a:spcPts val="0"/>
              </a:spcBef>
              <a:spcAft>
                <a:spcPts val="0"/>
              </a:spcAft>
              <a:buNone/>
            </a:pPr>
            <a:r>
              <a:t/>
            </a:r>
            <a:endParaRPr b="1" sz="1800">
              <a:solidFill>
                <a:schemeClr val="lt1"/>
              </a:solidFill>
            </a:endParaRPr>
          </a:p>
          <a:p>
            <a:pPr indent="0" lvl="0" marL="0" rtl="0" algn="l">
              <a:spcBef>
                <a:spcPts val="0"/>
              </a:spcBef>
              <a:spcAft>
                <a:spcPts val="0"/>
              </a:spcAft>
              <a:buNone/>
            </a:pPr>
            <a:r>
              <a:rPr b="1" lang="en" sz="1800">
                <a:solidFill>
                  <a:schemeClr val="lt1"/>
                </a:solidFill>
              </a:rPr>
              <a:t>II-pec</a:t>
            </a:r>
            <a:endParaRPr b="1" sz="1800">
              <a:solidFill>
                <a:schemeClr val="lt1"/>
              </a:solidFill>
            </a:endParaRPr>
          </a:p>
          <a:p>
            <a:pPr indent="0" lvl="0" marL="0" rtl="0" algn="l">
              <a:spcBef>
                <a:spcPts val="0"/>
              </a:spcBef>
              <a:spcAft>
                <a:spcPts val="0"/>
              </a:spcAft>
              <a:buNone/>
            </a:pPr>
            <a:r>
              <a:t/>
            </a:r>
            <a:endParaRPr b="1" sz="1800">
              <a:solidFill>
                <a:schemeClr val="lt1"/>
              </a:solidFill>
            </a:endParaRPr>
          </a:p>
          <a:p>
            <a:pPr indent="0" lvl="0" marL="0" rtl="0" algn="l">
              <a:spcBef>
                <a:spcPts val="0"/>
              </a:spcBef>
              <a:spcAft>
                <a:spcPts val="0"/>
              </a:spcAft>
              <a:buNone/>
            </a:pPr>
            <a:r>
              <a:rPr b="1" lang="en" sz="1800">
                <a:solidFill>
                  <a:schemeClr val="lt1"/>
                </a:solidFill>
              </a:rPr>
              <a:t>IIb</a:t>
            </a:r>
            <a:endParaRPr b="1" sz="1800">
              <a:solidFill>
                <a:schemeClr val="lt1"/>
              </a:solidFill>
            </a:endParaRPr>
          </a:p>
          <a:p>
            <a:pPr indent="0" lvl="0" marL="0" rtl="0" algn="l">
              <a:spcBef>
                <a:spcPts val="0"/>
              </a:spcBef>
              <a:spcAft>
                <a:spcPts val="0"/>
              </a:spcAft>
              <a:buNone/>
            </a:pPr>
            <a:r>
              <a:t/>
            </a:r>
            <a:endParaRPr b="1" sz="1800">
              <a:solidFill>
                <a:schemeClr val="lt1"/>
              </a:solidFill>
            </a:endParaRPr>
          </a:p>
          <a:p>
            <a:pPr indent="0" lvl="0" marL="0" rtl="0" algn="l">
              <a:spcBef>
                <a:spcPts val="0"/>
              </a:spcBef>
              <a:spcAft>
                <a:spcPts val="0"/>
              </a:spcAft>
              <a:buNone/>
            </a:pPr>
            <a:r>
              <a:rPr b="1" lang="en" sz="1800">
                <a:solidFill>
                  <a:schemeClr val="lt1"/>
                </a:solidFill>
              </a:rPr>
              <a:t>Ib</a:t>
            </a:r>
            <a:endParaRPr b="1" sz="1800">
              <a:solidFill>
                <a:schemeClr val="lt1"/>
              </a:solidFill>
            </a:endParaRPr>
          </a:p>
          <a:p>
            <a:pPr indent="0" lvl="0" marL="0" rtl="0" algn="l">
              <a:spcBef>
                <a:spcPts val="0"/>
              </a:spcBef>
              <a:spcAft>
                <a:spcPts val="0"/>
              </a:spcAft>
              <a:buNone/>
            </a:pPr>
            <a:r>
              <a:t/>
            </a:r>
            <a:endParaRPr b="1" sz="1800">
              <a:solidFill>
                <a:schemeClr val="lt1"/>
              </a:solidFill>
            </a:endParaRPr>
          </a:p>
          <a:p>
            <a:pPr indent="0" lvl="0" marL="0" rtl="0" algn="l">
              <a:spcBef>
                <a:spcPts val="0"/>
              </a:spcBef>
              <a:spcAft>
                <a:spcPts val="0"/>
              </a:spcAft>
              <a:buNone/>
            </a:pPr>
            <a:r>
              <a:rPr b="1" lang="en" sz="1800">
                <a:solidFill>
                  <a:schemeClr val="lt1"/>
                </a:solidFill>
              </a:rPr>
              <a:t>Ic</a:t>
            </a:r>
            <a:endParaRPr b="1" sz="1800">
              <a:solidFill>
                <a:schemeClr val="lt1"/>
              </a:solidFill>
            </a:endParaRPr>
          </a:p>
          <a:p>
            <a:pPr indent="0" lvl="0" marL="0" rtl="0" algn="l">
              <a:spcBef>
                <a:spcPts val="0"/>
              </a:spcBef>
              <a:spcAft>
                <a:spcPts val="0"/>
              </a:spcAft>
              <a:buNone/>
            </a:pPr>
            <a:r>
              <a:t/>
            </a:r>
            <a:endParaRPr b="1" sz="1800">
              <a:solidFill>
                <a:schemeClr val="lt1"/>
              </a:solidFill>
            </a:endParaRPr>
          </a:p>
          <a:p>
            <a:pPr indent="0" lvl="0" marL="0" rtl="0" algn="l">
              <a:spcBef>
                <a:spcPts val="0"/>
              </a:spcBef>
              <a:spcAft>
                <a:spcPts val="0"/>
              </a:spcAft>
              <a:buNone/>
            </a:pPr>
            <a:r>
              <a:rPr b="1" lang="en" sz="1800">
                <a:solidFill>
                  <a:schemeClr val="lt1"/>
                </a:solidFill>
              </a:rPr>
              <a:t>IIn</a:t>
            </a:r>
            <a:endParaRPr b="1" sz="1800">
              <a:solidFill>
                <a:schemeClr val="lt1"/>
              </a:solidFill>
            </a:endParaRPr>
          </a:p>
        </p:txBody>
      </p:sp>
      <p:sp>
        <p:nvSpPr>
          <p:cNvPr id="316" name="Google Shape;316;p39"/>
          <p:cNvSpPr txBox="1"/>
          <p:nvPr/>
        </p:nvSpPr>
        <p:spPr>
          <a:xfrm>
            <a:off x="3300368" y="1582726"/>
            <a:ext cx="1500106" cy="2442841"/>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rPr>
              <a:t>BSG</a:t>
            </a:r>
            <a:endParaRPr b="1" sz="1800">
              <a:solidFill>
                <a:schemeClr val="lt1"/>
              </a:solidFill>
            </a:endParaRPr>
          </a:p>
          <a:p>
            <a:pPr indent="0" lvl="0" marL="0" rtl="0" algn="ctr">
              <a:spcBef>
                <a:spcPts val="0"/>
              </a:spcBef>
              <a:spcAft>
                <a:spcPts val="0"/>
              </a:spcAft>
              <a:buNone/>
            </a:pPr>
            <a:r>
              <a:t/>
            </a:r>
            <a:endParaRPr b="1" sz="1800">
              <a:solidFill>
                <a:schemeClr val="lt1"/>
              </a:solidFill>
            </a:endParaRPr>
          </a:p>
          <a:p>
            <a:pPr indent="0" lvl="0" marL="0" rtl="0" algn="ctr">
              <a:spcBef>
                <a:spcPts val="0"/>
              </a:spcBef>
              <a:spcAft>
                <a:spcPts val="0"/>
              </a:spcAft>
              <a:buNone/>
            </a:pPr>
            <a:r>
              <a:rPr b="1" lang="en" sz="1800">
                <a:solidFill>
                  <a:schemeClr val="lt1"/>
                </a:solidFill>
              </a:rPr>
              <a:t>LBV</a:t>
            </a:r>
            <a:endParaRPr b="1" sz="1800">
              <a:solidFill>
                <a:schemeClr val="lt1"/>
              </a:solidFill>
            </a:endParaRPr>
          </a:p>
          <a:p>
            <a:pPr indent="0" lvl="0" marL="0" rtl="0" algn="ctr">
              <a:spcBef>
                <a:spcPts val="0"/>
              </a:spcBef>
              <a:spcAft>
                <a:spcPts val="0"/>
              </a:spcAft>
              <a:buNone/>
            </a:pPr>
            <a:r>
              <a:t/>
            </a:r>
            <a:endParaRPr b="1" sz="1800">
              <a:solidFill>
                <a:schemeClr val="lt1"/>
              </a:solidFill>
            </a:endParaRPr>
          </a:p>
          <a:p>
            <a:pPr indent="0" lvl="0" marL="0" rtl="0" algn="ctr">
              <a:spcBef>
                <a:spcPts val="0"/>
              </a:spcBef>
              <a:spcAft>
                <a:spcPts val="0"/>
              </a:spcAft>
              <a:buNone/>
            </a:pPr>
            <a:r>
              <a:rPr b="1" lang="en" sz="1800">
                <a:solidFill>
                  <a:schemeClr val="lt1"/>
                </a:solidFill>
              </a:rPr>
              <a:t>WR</a:t>
            </a:r>
            <a:endParaRPr b="1" sz="1800">
              <a:solidFill>
                <a:schemeClr val="lt1"/>
              </a:solidFill>
            </a:endParaRPr>
          </a:p>
          <a:p>
            <a:pPr indent="0" lvl="0" marL="0" rtl="0" algn="ctr">
              <a:spcBef>
                <a:spcPts val="0"/>
              </a:spcBef>
              <a:spcAft>
                <a:spcPts val="0"/>
              </a:spcAft>
              <a:buNone/>
            </a:pPr>
            <a:r>
              <a:t/>
            </a:r>
            <a:endParaRPr b="1" sz="1800">
              <a:solidFill>
                <a:schemeClr val="lt1"/>
              </a:solidFill>
            </a:endParaRPr>
          </a:p>
          <a:p>
            <a:pPr indent="0" lvl="0" marL="0" rtl="0" algn="ctr">
              <a:spcBef>
                <a:spcPts val="0"/>
              </a:spcBef>
              <a:spcAft>
                <a:spcPts val="0"/>
              </a:spcAft>
              <a:buNone/>
            </a:pPr>
            <a:r>
              <a:rPr b="1" lang="en" sz="1800">
                <a:solidFill>
                  <a:schemeClr val="lt1"/>
                </a:solidFill>
              </a:rPr>
              <a:t>YSG</a:t>
            </a:r>
            <a:endParaRPr b="1" sz="1800">
              <a:solidFill>
                <a:schemeClr val="lt1"/>
              </a:solidFill>
            </a:endParaRPr>
          </a:p>
          <a:p>
            <a:pPr indent="0" lvl="0" marL="0" rtl="0" algn="ctr">
              <a:spcBef>
                <a:spcPts val="0"/>
              </a:spcBef>
              <a:spcAft>
                <a:spcPts val="0"/>
              </a:spcAft>
              <a:buNone/>
            </a:pPr>
            <a:r>
              <a:t/>
            </a:r>
            <a:endParaRPr b="1" sz="1800">
              <a:solidFill>
                <a:schemeClr val="lt1"/>
              </a:solidFill>
            </a:endParaRPr>
          </a:p>
          <a:p>
            <a:pPr indent="0" lvl="0" marL="0" rtl="0" algn="ctr">
              <a:spcBef>
                <a:spcPts val="0"/>
              </a:spcBef>
              <a:spcAft>
                <a:spcPts val="0"/>
              </a:spcAft>
              <a:buNone/>
            </a:pPr>
            <a:r>
              <a:rPr b="1" lang="en" sz="1800">
                <a:solidFill>
                  <a:schemeClr val="lt1"/>
                </a:solidFill>
              </a:rPr>
              <a:t>RSG</a:t>
            </a:r>
            <a:endParaRPr b="1" sz="1800">
              <a:solidFill>
                <a:schemeClr val="lt1"/>
              </a:solidFill>
            </a:endParaRPr>
          </a:p>
        </p:txBody>
      </p:sp>
      <p:cxnSp>
        <p:nvCxnSpPr>
          <p:cNvPr id="317" name="Google Shape;317;p39"/>
          <p:cNvCxnSpPr/>
          <p:nvPr/>
        </p:nvCxnSpPr>
        <p:spPr>
          <a:xfrm>
            <a:off x="648304" y="1253797"/>
            <a:ext cx="3073200" cy="2637000"/>
          </a:xfrm>
          <a:prstGeom prst="straightConnector1">
            <a:avLst/>
          </a:prstGeom>
          <a:noFill/>
          <a:ln cap="flat" cmpd="sng" w="19050">
            <a:solidFill>
              <a:srgbClr val="E6B8AF"/>
            </a:solidFill>
            <a:prstDash val="dot"/>
            <a:round/>
            <a:headEnd len="med" w="med" type="none"/>
            <a:tailEnd len="med" w="med" type="triangle"/>
          </a:ln>
        </p:spPr>
      </p:cxnSp>
      <p:cxnSp>
        <p:nvCxnSpPr>
          <p:cNvPr id="318" name="Google Shape;318;p39"/>
          <p:cNvCxnSpPr/>
          <p:nvPr/>
        </p:nvCxnSpPr>
        <p:spPr>
          <a:xfrm>
            <a:off x="662950" y="1778500"/>
            <a:ext cx="3031200" cy="2112300"/>
          </a:xfrm>
          <a:prstGeom prst="straightConnector1">
            <a:avLst/>
          </a:prstGeom>
          <a:noFill/>
          <a:ln cap="flat" cmpd="sng" w="19050">
            <a:solidFill>
              <a:srgbClr val="D6D0D9"/>
            </a:solidFill>
            <a:prstDash val="dot"/>
            <a:round/>
            <a:headEnd len="med" w="med" type="none"/>
            <a:tailEnd len="med" w="med" type="triangle"/>
          </a:ln>
        </p:spPr>
      </p:cxnSp>
      <p:cxnSp>
        <p:nvCxnSpPr>
          <p:cNvPr id="319" name="Google Shape;319;p39"/>
          <p:cNvCxnSpPr/>
          <p:nvPr/>
        </p:nvCxnSpPr>
        <p:spPr>
          <a:xfrm>
            <a:off x="662950" y="1751075"/>
            <a:ext cx="2990100" cy="1563600"/>
          </a:xfrm>
          <a:prstGeom prst="straightConnector1">
            <a:avLst/>
          </a:prstGeom>
          <a:noFill/>
          <a:ln cap="flat" cmpd="sng" w="19050">
            <a:solidFill>
              <a:srgbClr val="D6D0D9"/>
            </a:solidFill>
            <a:prstDash val="dot"/>
            <a:round/>
            <a:headEnd len="med" w="med" type="none"/>
            <a:tailEnd len="med" w="med" type="triangle"/>
          </a:ln>
        </p:spPr>
      </p:cxnSp>
      <p:cxnSp>
        <p:nvCxnSpPr>
          <p:cNvPr id="320" name="Google Shape;320;p39"/>
          <p:cNvCxnSpPr/>
          <p:nvPr/>
        </p:nvCxnSpPr>
        <p:spPr>
          <a:xfrm flipH="1" rot="10800000">
            <a:off x="882400" y="1709975"/>
            <a:ext cx="2798100" cy="630900"/>
          </a:xfrm>
          <a:prstGeom prst="straightConnector1">
            <a:avLst/>
          </a:prstGeom>
          <a:noFill/>
          <a:ln cap="flat" cmpd="sng" w="19050">
            <a:solidFill>
              <a:srgbClr val="EAD1DC"/>
            </a:solidFill>
            <a:prstDash val="dot"/>
            <a:round/>
            <a:headEnd len="med" w="med" type="none"/>
            <a:tailEnd len="med" w="med" type="triangle"/>
          </a:ln>
        </p:spPr>
      </p:cxnSp>
      <p:cxnSp>
        <p:nvCxnSpPr>
          <p:cNvPr id="321" name="Google Shape;321;p39"/>
          <p:cNvCxnSpPr/>
          <p:nvPr/>
        </p:nvCxnSpPr>
        <p:spPr>
          <a:xfrm>
            <a:off x="580650" y="2862075"/>
            <a:ext cx="3045000" cy="480000"/>
          </a:xfrm>
          <a:prstGeom prst="straightConnector1">
            <a:avLst/>
          </a:prstGeom>
          <a:noFill/>
          <a:ln cap="flat" cmpd="sng" w="19050">
            <a:solidFill>
              <a:srgbClr val="FFF2CC"/>
            </a:solidFill>
            <a:prstDash val="dot"/>
            <a:round/>
            <a:headEnd len="med" w="med" type="none"/>
            <a:tailEnd len="med" w="med" type="triangle"/>
          </a:ln>
        </p:spPr>
      </p:cxnSp>
      <p:cxnSp>
        <p:nvCxnSpPr>
          <p:cNvPr id="322" name="Google Shape;322;p39"/>
          <p:cNvCxnSpPr/>
          <p:nvPr/>
        </p:nvCxnSpPr>
        <p:spPr>
          <a:xfrm flipH="1" rot="10800000">
            <a:off x="470925" y="1723725"/>
            <a:ext cx="3209400" cy="1700700"/>
          </a:xfrm>
          <a:prstGeom prst="straightConnector1">
            <a:avLst/>
          </a:prstGeom>
          <a:noFill/>
          <a:ln cap="flat" cmpd="sng" w="19050">
            <a:solidFill>
              <a:srgbClr val="D0E0E3"/>
            </a:solidFill>
            <a:prstDash val="dot"/>
            <a:round/>
            <a:headEnd len="med" w="med" type="none"/>
            <a:tailEnd len="med" w="med" type="triangle"/>
          </a:ln>
        </p:spPr>
      </p:cxnSp>
      <p:cxnSp>
        <p:nvCxnSpPr>
          <p:cNvPr id="323" name="Google Shape;323;p39"/>
          <p:cNvCxnSpPr/>
          <p:nvPr/>
        </p:nvCxnSpPr>
        <p:spPr>
          <a:xfrm flipH="1" rot="10800000">
            <a:off x="457200" y="1750975"/>
            <a:ext cx="3209700" cy="2222100"/>
          </a:xfrm>
          <a:prstGeom prst="straightConnector1">
            <a:avLst/>
          </a:prstGeom>
          <a:noFill/>
          <a:ln cap="flat" cmpd="sng" w="19050">
            <a:solidFill>
              <a:srgbClr val="CFE2F3"/>
            </a:solidFill>
            <a:prstDash val="dot"/>
            <a:round/>
            <a:headEnd len="med" w="med" type="none"/>
            <a:tailEnd len="med" w="med" type="triangle"/>
          </a:ln>
        </p:spPr>
      </p:cxnSp>
      <p:cxnSp>
        <p:nvCxnSpPr>
          <p:cNvPr id="324" name="Google Shape;324;p39"/>
          <p:cNvCxnSpPr/>
          <p:nvPr/>
        </p:nvCxnSpPr>
        <p:spPr>
          <a:xfrm flipH="1" rot="10800000">
            <a:off x="457200" y="2848375"/>
            <a:ext cx="3223200" cy="1124700"/>
          </a:xfrm>
          <a:prstGeom prst="straightConnector1">
            <a:avLst/>
          </a:prstGeom>
          <a:noFill/>
          <a:ln cap="flat" cmpd="sng" w="19050">
            <a:solidFill>
              <a:srgbClr val="D0E0E3"/>
            </a:solidFill>
            <a:prstDash val="dot"/>
            <a:round/>
            <a:headEnd len="med" w="med" type="none"/>
            <a:tailEnd len="med" w="med" type="triangle"/>
          </a:ln>
        </p:spPr>
      </p:cxnSp>
      <p:cxnSp>
        <p:nvCxnSpPr>
          <p:cNvPr id="325" name="Google Shape;325;p39"/>
          <p:cNvCxnSpPr>
            <a:stCxn id="315" idx="2"/>
          </p:cNvCxnSpPr>
          <p:nvPr/>
        </p:nvCxnSpPr>
        <p:spPr>
          <a:xfrm flipH="1" rot="10800000">
            <a:off x="600981" y="2356051"/>
            <a:ext cx="2968200" cy="2258400"/>
          </a:xfrm>
          <a:prstGeom prst="straightConnector1">
            <a:avLst/>
          </a:prstGeom>
          <a:noFill/>
          <a:ln cap="flat" cmpd="sng" w="19050">
            <a:solidFill>
              <a:srgbClr val="D9EAD3"/>
            </a:solidFill>
            <a:prstDash val="dot"/>
            <a:round/>
            <a:headEnd len="med" w="med" type="none"/>
            <a:tailEnd len="med" w="med" type="triangle"/>
          </a:ln>
        </p:spPr>
      </p:cxnSp>
      <p:cxnSp>
        <p:nvCxnSpPr>
          <p:cNvPr id="326" name="Google Shape;326;p39"/>
          <p:cNvCxnSpPr>
            <a:stCxn id="315" idx="2"/>
          </p:cNvCxnSpPr>
          <p:nvPr/>
        </p:nvCxnSpPr>
        <p:spPr>
          <a:xfrm flipH="1" rot="10800000">
            <a:off x="600981" y="1750951"/>
            <a:ext cx="3079500" cy="2863500"/>
          </a:xfrm>
          <a:prstGeom prst="straightConnector1">
            <a:avLst/>
          </a:prstGeom>
          <a:noFill/>
          <a:ln cap="flat" cmpd="sng" w="19050">
            <a:solidFill>
              <a:srgbClr val="D9EAD3"/>
            </a:solidFill>
            <a:prstDash val="dot"/>
            <a:round/>
            <a:headEnd len="med" w="med" type="none"/>
            <a:tailEnd len="med" w="med" type="triangle"/>
          </a:ln>
        </p:spPr>
      </p:cxnSp>
      <p:cxnSp>
        <p:nvCxnSpPr>
          <p:cNvPr id="327" name="Google Shape;327;p39"/>
          <p:cNvCxnSpPr>
            <a:stCxn id="315" idx="2"/>
          </p:cNvCxnSpPr>
          <p:nvPr/>
        </p:nvCxnSpPr>
        <p:spPr>
          <a:xfrm flipH="1" rot="10800000">
            <a:off x="600981" y="3890851"/>
            <a:ext cx="3079500" cy="723600"/>
          </a:xfrm>
          <a:prstGeom prst="straightConnector1">
            <a:avLst/>
          </a:prstGeom>
          <a:noFill/>
          <a:ln cap="flat" cmpd="sng" w="19050">
            <a:solidFill>
              <a:srgbClr val="D9EAD3"/>
            </a:solidFill>
            <a:prstDash val="dot"/>
            <a:round/>
            <a:headEnd len="med" w="med" type="none"/>
            <a:tailEnd len="med" w="med" type="triangle"/>
          </a:ln>
        </p:spPr>
      </p:cxnSp>
      <p:cxnSp>
        <p:nvCxnSpPr>
          <p:cNvPr id="328" name="Google Shape;328;p39"/>
          <p:cNvCxnSpPr>
            <a:stCxn id="315" idx="2"/>
          </p:cNvCxnSpPr>
          <p:nvPr/>
        </p:nvCxnSpPr>
        <p:spPr>
          <a:xfrm flipH="1" rot="10800000">
            <a:off x="600981" y="3342151"/>
            <a:ext cx="3051900" cy="1272300"/>
          </a:xfrm>
          <a:prstGeom prst="straightConnector1">
            <a:avLst/>
          </a:prstGeom>
          <a:noFill/>
          <a:ln cap="flat" cmpd="sng" w="19050">
            <a:solidFill>
              <a:srgbClr val="D9EAD3"/>
            </a:solidFill>
            <a:prstDash val="dot"/>
            <a:round/>
            <a:headEnd len="med" w="med" type="none"/>
            <a:tailEnd len="med" w="med" type="triangle"/>
          </a:ln>
        </p:spPr>
      </p:cxnSp>
      <p:pic>
        <p:nvPicPr>
          <p:cNvPr id="329" name="Google Shape;329;p39"/>
          <p:cNvPicPr preferRelativeResize="0"/>
          <p:nvPr/>
        </p:nvPicPr>
        <p:blipFill rotWithShape="1">
          <a:blip r:embed="rId4">
            <a:alphaModFix/>
          </a:blip>
          <a:srcRect b="11979" l="6620" r="0" t="0"/>
          <a:stretch/>
        </p:blipFill>
        <p:spPr>
          <a:xfrm>
            <a:off x="4868520" y="1253800"/>
            <a:ext cx="3955380" cy="3139026"/>
          </a:xfrm>
          <a:prstGeom prst="rect">
            <a:avLst/>
          </a:prstGeom>
          <a:noFill/>
          <a:ln>
            <a:noFill/>
          </a:ln>
          <a:effectLst>
            <a:outerShdw blurRad="57150" rotWithShape="0" algn="bl" dir="5400000" dist="19050">
              <a:srgbClr val="000000"/>
            </a:outerShdw>
          </a:effectLst>
        </p:spPr>
      </p:pic>
      <p:sp>
        <p:nvSpPr>
          <p:cNvPr id="330" name="Google Shape;330;p39"/>
          <p:cNvSpPr txBox="1"/>
          <p:nvPr/>
        </p:nvSpPr>
        <p:spPr>
          <a:xfrm>
            <a:off x="775650" y="4596875"/>
            <a:ext cx="7592700" cy="5121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200">
                <a:solidFill>
                  <a:schemeClr val="lt1"/>
                </a:solidFill>
                <a:latin typeface="Times"/>
                <a:ea typeface="Times"/>
                <a:cs typeface="Times"/>
                <a:sym typeface="Times"/>
              </a:rPr>
              <a:t>*disagreement between observations and theory*</a:t>
            </a:r>
            <a:endParaRPr b="1" sz="2200">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p:txBody>
      </p:sp>
      <p:sp>
        <p:nvSpPr>
          <p:cNvPr id="331" name="Google Shape;331;p39"/>
          <p:cNvSpPr txBox="1"/>
          <p:nvPr/>
        </p:nvSpPr>
        <p:spPr>
          <a:xfrm>
            <a:off x="5533413" y="896788"/>
            <a:ext cx="2625600" cy="3570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00FF"/>
                </a:solidFill>
                <a:latin typeface="Times"/>
                <a:ea typeface="Times"/>
                <a:cs typeface="Times"/>
                <a:sym typeface="Times"/>
              </a:rPr>
              <a:t>Mass –&gt; SN Type</a:t>
            </a:r>
            <a:endParaRPr b="1" sz="1800">
              <a:solidFill>
                <a:srgbClr val="FF00FF"/>
              </a:solidFill>
              <a:latin typeface="Times"/>
              <a:ea typeface="Times"/>
              <a:cs typeface="Times"/>
              <a:sym typeface="Times"/>
            </a:endParaRPr>
          </a:p>
        </p:txBody>
      </p:sp>
      <p:sp>
        <p:nvSpPr>
          <p:cNvPr id="332" name="Google Shape;332;p39"/>
          <p:cNvSpPr txBox="1"/>
          <p:nvPr/>
        </p:nvSpPr>
        <p:spPr>
          <a:xfrm>
            <a:off x="775650" y="996700"/>
            <a:ext cx="3083700" cy="3978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00FF"/>
                </a:solidFill>
                <a:latin typeface="Times"/>
                <a:ea typeface="Times"/>
                <a:cs typeface="Times"/>
                <a:sym typeface="Times"/>
              </a:rPr>
              <a:t>Stellar Phase –&gt; SN Type</a:t>
            </a:r>
            <a:endParaRPr b="1" sz="1800">
              <a:solidFill>
                <a:srgbClr val="FF00FF"/>
              </a:solidFill>
              <a:latin typeface="Times"/>
              <a:ea typeface="Times"/>
              <a:cs typeface="Times"/>
              <a:sym typeface="Times"/>
            </a:endParaRPr>
          </a:p>
        </p:txBody>
      </p:sp>
      <p:sp>
        <p:nvSpPr>
          <p:cNvPr id="333" name="Google Shape;333;p39"/>
          <p:cNvSpPr txBox="1"/>
          <p:nvPr/>
        </p:nvSpPr>
        <p:spPr>
          <a:xfrm>
            <a:off x="7461900" y="4392825"/>
            <a:ext cx="1362000" cy="3231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600">
                <a:solidFill>
                  <a:schemeClr val="lt1"/>
                </a:solidFill>
                <a:latin typeface="Times"/>
                <a:ea typeface="Times"/>
                <a:cs typeface="Times"/>
                <a:sym typeface="Times"/>
              </a:rPr>
              <a:t>Smith 2014</a:t>
            </a:r>
            <a:endParaRPr sz="1600">
              <a:solidFill>
                <a:schemeClr val="lt1"/>
              </a:solidFill>
              <a:latin typeface="Times"/>
              <a:ea typeface="Times"/>
              <a:cs typeface="Times"/>
              <a:sym typeface="Time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40"/>
          <p:cNvPicPr preferRelativeResize="0"/>
          <p:nvPr/>
        </p:nvPicPr>
        <p:blipFill>
          <a:blip r:embed="rId3">
            <a:alphaModFix amt="26000"/>
          </a:blip>
          <a:stretch>
            <a:fillRect/>
          </a:stretch>
        </p:blipFill>
        <p:spPr>
          <a:xfrm>
            <a:off x="0" y="0"/>
            <a:ext cx="9144000" cy="5143500"/>
          </a:xfrm>
          <a:prstGeom prst="rect">
            <a:avLst/>
          </a:prstGeom>
          <a:noFill/>
          <a:ln>
            <a:noFill/>
          </a:ln>
        </p:spPr>
      </p:pic>
      <p:grpSp>
        <p:nvGrpSpPr>
          <p:cNvPr id="339" name="Google Shape;339;p40"/>
          <p:cNvGrpSpPr/>
          <p:nvPr/>
        </p:nvGrpSpPr>
        <p:grpSpPr>
          <a:xfrm>
            <a:off x="54" y="4343400"/>
            <a:ext cx="9143900" cy="800098"/>
            <a:chOff x="54" y="4343400"/>
            <a:chExt cx="9143900" cy="800098"/>
          </a:xfrm>
        </p:grpSpPr>
        <p:pic>
          <p:nvPicPr>
            <p:cNvPr id="340" name="Google Shape;340;p40"/>
            <p:cNvPicPr preferRelativeResize="0"/>
            <p:nvPr/>
          </p:nvPicPr>
          <p:blipFill rotWithShape="1">
            <a:blip r:embed="rId4">
              <a:alphaModFix/>
            </a:blip>
            <a:srcRect b="0" l="5419" r="0" t="84444"/>
            <a:stretch/>
          </p:blipFill>
          <p:spPr>
            <a:xfrm>
              <a:off x="54" y="4343400"/>
              <a:ext cx="9143900" cy="800098"/>
            </a:xfrm>
            <a:prstGeom prst="rect">
              <a:avLst/>
            </a:prstGeom>
            <a:noFill/>
            <a:ln>
              <a:noFill/>
            </a:ln>
          </p:spPr>
        </p:pic>
        <p:sp>
          <p:nvSpPr>
            <p:cNvPr id="341" name="Google Shape;341;p40"/>
            <p:cNvSpPr txBox="1"/>
            <p:nvPr/>
          </p:nvSpPr>
          <p:spPr>
            <a:xfrm>
              <a:off x="866775" y="4495800"/>
              <a:ext cx="7867800" cy="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lt1"/>
                  </a:solidFill>
                </a:rPr>
                <a:t>     O                               B                                </a:t>
              </a:r>
              <a:r>
                <a:rPr lang="en" sz="1600">
                  <a:solidFill>
                    <a:schemeClr val="dk1"/>
                  </a:solidFill>
                </a:rPr>
                <a:t>A          F      G         K           </a:t>
              </a:r>
              <a:r>
                <a:rPr lang="en" sz="1600">
                  <a:solidFill>
                    <a:schemeClr val="lt1"/>
                  </a:solidFill>
                </a:rPr>
                <a:t>M   </a:t>
              </a:r>
              <a:endParaRPr sz="1600">
                <a:solidFill>
                  <a:schemeClr val="lt1"/>
                </a:solidFill>
              </a:endParaRPr>
            </a:p>
          </p:txBody>
        </p:sp>
      </p:grpSp>
      <p:sp>
        <p:nvSpPr>
          <p:cNvPr id="342" name="Google Shape;342;p40"/>
          <p:cNvSpPr txBox="1"/>
          <p:nvPr/>
        </p:nvSpPr>
        <p:spPr>
          <a:xfrm>
            <a:off x="3478550" y="103425"/>
            <a:ext cx="3838500" cy="1123800"/>
          </a:xfrm>
          <a:prstGeom prst="rect">
            <a:avLst/>
          </a:prstGeom>
          <a:noFill/>
          <a:ln>
            <a:noFill/>
          </a:ln>
          <a:effectLst>
            <a:outerShdw blurRad="57150" rotWithShape="0" algn="bl" dir="5400000" dist="19050">
              <a:schemeClr val="dk1"/>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3100">
                <a:solidFill>
                  <a:schemeClr val="lt1"/>
                </a:solidFill>
                <a:latin typeface="Times"/>
                <a:ea typeface="Times"/>
                <a:cs typeface="Times"/>
                <a:sym typeface="Times"/>
              </a:rPr>
              <a:t>Red Supergiants</a:t>
            </a:r>
            <a:endParaRPr b="1" sz="3100">
              <a:solidFill>
                <a:schemeClr val="lt1"/>
              </a:solidFill>
              <a:latin typeface="Times"/>
              <a:ea typeface="Times"/>
              <a:cs typeface="Times"/>
              <a:sym typeface="Times"/>
            </a:endParaRPr>
          </a:p>
          <a:p>
            <a:pPr indent="0" lvl="0" marL="0" rtl="0" algn="ctr">
              <a:spcBef>
                <a:spcPts val="0"/>
              </a:spcBef>
              <a:spcAft>
                <a:spcPts val="0"/>
              </a:spcAft>
              <a:buNone/>
            </a:pPr>
            <a:r>
              <a:rPr b="1" lang="en" sz="3100">
                <a:solidFill>
                  <a:schemeClr val="lt1"/>
                </a:solidFill>
                <a:latin typeface="Times"/>
                <a:ea typeface="Times"/>
                <a:cs typeface="Times"/>
                <a:sym typeface="Times"/>
              </a:rPr>
              <a:t>(RSGs)</a:t>
            </a:r>
            <a:r>
              <a:rPr b="1" lang="en" sz="3100">
                <a:solidFill>
                  <a:schemeClr val="lt1"/>
                </a:solidFill>
                <a:latin typeface="Times"/>
                <a:ea typeface="Times"/>
                <a:cs typeface="Times"/>
                <a:sym typeface="Times"/>
              </a:rPr>
              <a:t> </a:t>
            </a:r>
            <a:endParaRPr b="1" sz="3100">
              <a:solidFill>
                <a:schemeClr val="lt1"/>
              </a:solidFill>
              <a:latin typeface="Times"/>
              <a:ea typeface="Times"/>
              <a:cs typeface="Times"/>
              <a:sym typeface="Times"/>
            </a:endParaRPr>
          </a:p>
        </p:txBody>
      </p:sp>
      <p:sp>
        <p:nvSpPr>
          <p:cNvPr id="343" name="Google Shape;343;p40"/>
          <p:cNvSpPr txBox="1"/>
          <p:nvPr/>
        </p:nvSpPr>
        <p:spPr>
          <a:xfrm>
            <a:off x="2428625" y="1321500"/>
            <a:ext cx="6540300" cy="26475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Times"/>
                <a:ea typeface="Times"/>
                <a:cs typeface="Times"/>
                <a:sym typeface="Times"/>
              </a:rPr>
              <a:t>Cool massive stellar phase lasting ~</a:t>
            </a:r>
            <a:r>
              <a:rPr lang="en" sz="2000">
                <a:solidFill>
                  <a:schemeClr val="lt1"/>
                </a:solidFill>
                <a:latin typeface="Times"/>
                <a:ea typeface="Times"/>
                <a:cs typeface="Times"/>
                <a:sym typeface="Times"/>
              </a:rPr>
              <a:t>0.5-2  Myr</a:t>
            </a:r>
            <a:endParaRPr sz="2000">
              <a:solidFill>
                <a:schemeClr val="lt1"/>
              </a:solidFill>
              <a:latin typeface="Times"/>
              <a:ea typeface="Times"/>
              <a:cs typeface="Times"/>
              <a:sym typeface="Times"/>
            </a:endParaRPr>
          </a:p>
          <a:p>
            <a:pPr indent="0" lvl="0" marL="0" rtl="0" algn="l">
              <a:spcBef>
                <a:spcPts val="0"/>
              </a:spcBef>
              <a:spcAft>
                <a:spcPts val="0"/>
              </a:spcAft>
              <a:buNone/>
            </a:pPr>
            <a:r>
              <a:t/>
            </a:r>
            <a:endParaRPr sz="2000">
              <a:solidFill>
                <a:schemeClr val="lt1"/>
              </a:solidFill>
              <a:latin typeface="Times"/>
              <a:ea typeface="Times"/>
              <a:cs typeface="Times"/>
              <a:sym typeface="Times"/>
            </a:endParaRPr>
          </a:p>
          <a:p>
            <a:pPr indent="0" lvl="0" marL="0" rtl="0" algn="l">
              <a:spcBef>
                <a:spcPts val="0"/>
              </a:spcBef>
              <a:spcAft>
                <a:spcPts val="0"/>
              </a:spcAft>
              <a:buNone/>
            </a:pPr>
            <a:r>
              <a:rPr lang="en" sz="2000">
                <a:solidFill>
                  <a:schemeClr val="lt1"/>
                </a:solidFill>
                <a:latin typeface="Times"/>
                <a:ea typeface="Times"/>
                <a:cs typeface="Times"/>
                <a:sym typeface="Times"/>
              </a:rPr>
              <a:t>Pre-explosion imaging confirms RSG are the direct progenitors of Type-IIP/L supernova </a:t>
            </a:r>
            <a:r>
              <a:rPr lang="en" sz="1500">
                <a:solidFill>
                  <a:schemeClr val="lt1"/>
                </a:solidFill>
                <a:latin typeface="Times"/>
                <a:ea typeface="Times"/>
                <a:cs typeface="Times"/>
                <a:sym typeface="Times"/>
              </a:rPr>
              <a:t>(e.g. Maund et al. 2004</a:t>
            </a:r>
            <a:r>
              <a:rPr lang="en" sz="1500">
                <a:solidFill>
                  <a:schemeClr val="lt1"/>
                </a:solidFill>
                <a:latin typeface="Times"/>
                <a:ea typeface="Times"/>
                <a:cs typeface="Times"/>
                <a:sym typeface="Times"/>
              </a:rPr>
              <a:t>)</a:t>
            </a:r>
            <a:endParaRPr sz="1500">
              <a:solidFill>
                <a:schemeClr val="lt1"/>
              </a:solidFill>
              <a:latin typeface="Times"/>
              <a:ea typeface="Times"/>
              <a:cs typeface="Times"/>
              <a:sym typeface="Times"/>
            </a:endParaRPr>
          </a:p>
          <a:p>
            <a:pPr indent="0" lvl="0" marL="0" rtl="0" algn="l">
              <a:spcBef>
                <a:spcPts val="0"/>
              </a:spcBef>
              <a:spcAft>
                <a:spcPts val="0"/>
              </a:spcAft>
              <a:buNone/>
            </a:pPr>
            <a:r>
              <a:t/>
            </a:r>
            <a:endParaRPr sz="2000">
              <a:solidFill>
                <a:schemeClr val="lt1"/>
              </a:solidFill>
              <a:latin typeface="Times"/>
              <a:ea typeface="Times"/>
              <a:cs typeface="Times"/>
              <a:sym typeface="Times"/>
            </a:endParaRPr>
          </a:p>
          <a:p>
            <a:pPr indent="0" lvl="0" marL="0" rtl="0" algn="l">
              <a:spcBef>
                <a:spcPts val="0"/>
              </a:spcBef>
              <a:spcAft>
                <a:spcPts val="0"/>
              </a:spcAft>
              <a:buNone/>
            </a:pPr>
            <a:r>
              <a:rPr lang="en" sz="2000">
                <a:solidFill>
                  <a:schemeClr val="lt1"/>
                </a:solidFill>
                <a:latin typeface="Times"/>
                <a:ea typeface="Times"/>
                <a:cs typeface="Times"/>
                <a:sym typeface="Times"/>
              </a:rPr>
              <a:t>Most of a massive star’s mass loss occurs in this stage</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D</a:t>
            </a:r>
            <a:r>
              <a:rPr lang="en" sz="2000">
                <a:solidFill>
                  <a:schemeClr val="lt1"/>
                </a:solidFill>
                <a:latin typeface="Times"/>
                <a:ea typeface="Times"/>
                <a:cs typeface="Times"/>
                <a:sym typeface="Times"/>
              </a:rPr>
              <a:t>ictates the onward evolutionary (</a:t>
            </a:r>
            <a:r>
              <a:rPr lang="en" sz="2000">
                <a:solidFill>
                  <a:srgbClr val="FF00FF"/>
                </a:solidFill>
                <a:latin typeface="Times"/>
                <a:ea typeface="Times"/>
                <a:cs typeface="Times"/>
                <a:sym typeface="Times"/>
              </a:rPr>
              <a:t>effects resulting SNe</a:t>
            </a:r>
            <a:r>
              <a:rPr lang="en" sz="2000">
                <a:solidFill>
                  <a:schemeClr val="lt1"/>
                </a:solidFill>
                <a:latin typeface="Times"/>
                <a:ea typeface="Times"/>
                <a:cs typeface="Times"/>
                <a:sym typeface="Times"/>
              </a:rPr>
              <a:t>)</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Can remove the entire envelope</a:t>
            </a:r>
            <a:r>
              <a:rPr lang="en" sz="2000">
                <a:solidFill>
                  <a:schemeClr val="lt1"/>
                </a:solidFill>
                <a:latin typeface="Times"/>
                <a:ea typeface="Times"/>
                <a:cs typeface="Times"/>
                <a:sym typeface="Times"/>
              </a:rPr>
              <a:t> </a:t>
            </a:r>
            <a:endParaRPr sz="2000">
              <a:solidFill>
                <a:schemeClr val="lt1"/>
              </a:solidFill>
              <a:latin typeface="Times"/>
              <a:ea typeface="Times"/>
              <a:cs typeface="Times"/>
              <a:sym typeface="Times"/>
            </a:endParaRPr>
          </a:p>
        </p:txBody>
      </p:sp>
      <p:cxnSp>
        <p:nvCxnSpPr>
          <p:cNvPr id="344" name="Google Shape;344;p40"/>
          <p:cNvCxnSpPr/>
          <p:nvPr/>
        </p:nvCxnSpPr>
        <p:spPr>
          <a:xfrm>
            <a:off x="6862575" y="4233675"/>
            <a:ext cx="1453800" cy="13800"/>
          </a:xfrm>
          <a:prstGeom prst="straightConnector1">
            <a:avLst/>
          </a:prstGeom>
          <a:noFill/>
          <a:ln cap="flat" cmpd="sng" w="38100">
            <a:solidFill>
              <a:srgbClr val="FF00FF"/>
            </a:solidFill>
            <a:prstDash val="solid"/>
            <a:round/>
            <a:headEnd len="med" w="med" type="diamond"/>
            <a:tailEnd len="med" w="med" type="diamond"/>
          </a:ln>
          <a:effectLst>
            <a:outerShdw blurRad="57150" rotWithShape="0" algn="bl" dir="5400000" dist="19050">
              <a:srgbClr val="9E9E9E">
                <a:alpha val="50000"/>
              </a:srgbClr>
            </a:outerShdw>
          </a:effectLst>
        </p:spPr>
      </p:cxnSp>
      <p:pic>
        <p:nvPicPr>
          <p:cNvPr id="345" name="Google Shape;345;p40"/>
          <p:cNvPicPr preferRelativeResize="0"/>
          <p:nvPr/>
        </p:nvPicPr>
        <p:blipFill rotWithShape="1">
          <a:blip r:embed="rId5">
            <a:alphaModFix/>
          </a:blip>
          <a:srcRect b="20003" l="2981" r="2953" t="1890"/>
          <a:stretch/>
        </p:blipFill>
        <p:spPr>
          <a:xfrm>
            <a:off x="82325" y="103425"/>
            <a:ext cx="2107625" cy="2162125"/>
          </a:xfrm>
          <a:prstGeom prst="rect">
            <a:avLst/>
          </a:prstGeom>
          <a:noFill/>
          <a:ln>
            <a:noFill/>
          </a:ln>
        </p:spPr>
      </p:pic>
      <p:pic>
        <p:nvPicPr>
          <p:cNvPr id="346" name="Google Shape;346;p40"/>
          <p:cNvPicPr preferRelativeResize="0"/>
          <p:nvPr/>
        </p:nvPicPr>
        <p:blipFill rotWithShape="1">
          <a:blip r:embed="rId6">
            <a:alphaModFix/>
          </a:blip>
          <a:srcRect b="75533" l="6028" r="79237" t="15787"/>
          <a:stretch/>
        </p:blipFill>
        <p:spPr>
          <a:xfrm>
            <a:off x="7491025" y="328213"/>
            <a:ext cx="1238100" cy="1123800"/>
          </a:xfrm>
          <a:prstGeom prst="ellipse">
            <a:avLst/>
          </a:prstGeom>
          <a:noFill/>
          <a:ln>
            <a:noFill/>
          </a:ln>
        </p:spPr>
      </p:pic>
      <p:sp>
        <p:nvSpPr>
          <p:cNvPr id="347" name="Google Shape;347;p40"/>
          <p:cNvSpPr txBox="1"/>
          <p:nvPr/>
        </p:nvSpPr>
        <p:spPr>
          <a:xfrm>
            <a:off x="0" y="2265550"/>
            <a:ext cx="2107500" cy="2331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 sz="1200">
                <a:solidFill>
                  <a:schemeClr val="lt1"/>
                </a:solidFill>
                <a:latin typeface="Times"/>
                <a:ea typeface="Times"/>
                <a:cs typeface="Times"/>
                <a:sym typeface="Times"/>
              </a:rPr>
              <a:t>Levesque, E. M., 2017</a:t>
            </a:r>
            <a:endParaRPr sz="1200">
              <a:solidFill>
                <a:schemeClr val="lt1"/>
              </a:solidFill>
              <a:latin typeface="Times"/>
              <a:ea typeface="Times"/>
              <a:cs typeface="Times"/>
              <a:sym typeface="Time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41"/>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353" name="Google Shape;353;p41"/>
          <p:cNvSpPr txBox="1"/>
          <p:nvPr>
            <p:ph type="title"/>
          </p:nvPr>
        </p:nvSpPr>
        <p:spPr>
          <a:xfrm>
            <a:off x="483000" y="0"/>
            <a:ext cx="8480100" cy="757200"/>
          </a:xfrm>
          <a:prstGeom prst="rect">
            <a:avLst/>
          </a:prstGeom>
          <a:effectLst>
            <a:outerShdw blurRad="57150" rotWithShape="0" algn="bl" dir="5400000" dist="19050">
              <a:srgbClr val="000000"/>
            </a:outerShdw>
          </a:effectLst>
        </p:spPr>
        <p:txBody>
          <a:bodyPr anchorCtr="0" anchor="ctr" bIns="91425" lIns="91425" spcFirstLastPara="1" rIns="91425" wrap="square" tIns="91425">
            <a:normAutofit/>
          </a:bodyPr>
          <a:lstStyle/>
          <a:p>
            <a:pPr indent="0" lvl="0" marL="0" rtl="0" algn="ctr">
              <a:spcBef>
                <a:spcPts val="0"/>
              </a:spcBef>
              <a:spcAft>
                <a:spcPts val="0"/>
              </a:spcAft>
              <a:buNone/>
            </a:pPr>
            <a:r>
              <a:rPr lang="en" sz="3600">
                <a:solidFill>
                  <a:schemeClr val="lt1"/>
                </a:solidFill>
                <a:latin typeface="Times"/>
                <a:ea typeface="Times"/>
                <a:cs typeface="Times"/>
                <a:sym typeface="Times"/>
              </a:rPr>
              <a:t>There is a Problem with IIP/L Progenitors   </a:t>
            </a:r>
            <a:endParaRPr sz="3600">
              <a:solidFill>
                <a:schemeClr val="lt1"/>
              </a:solidFill>
              <a:latin typeface="Times"/>
              <a:ea typeface="Times"/>
              <a:cs typeface="Times"/>
              <a:sym typeface="Times"/>
            </a:endParaRPr>
          </a:p>
        </p:txBody>
      </p:sp>
      <p:sp>
        <p:nvSpPr>
          <p:cNvPr id="354" name="Google Shape;354;p4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55" name="Google Shape;355;p41"/>
          <p:cNvSpPr txBox="1"/>
          <p:nvPr/>
        </p:nvSpPr>
        <p:spPr>
          <a:xfrm>
            <a:off x="146663" y="4333369"/>
            <a:ext cx="2704500" cy="25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a:ea typeface="Times"/>
                <a:cs typeface="Times"/>
                <a:sym typeface="Times"/>
              </a:rPr>
              <a:t>Smartt 2015</a:t>
            </a:r>
            <a:endParaRPr sz="1200">
              <a:solidFill>
                <a:schemeClr val="dk1"/>
              </a:solidFill>
              <a:latin typeface="Times"/>
              <a:ea typeface="Times"/>
              <a:cs typeface="Times"/>
              <a:sym typeface="Times"/>
            </a:endParaRPr>
          </a:p>
        </p:txBody>
      </p:sp>
      <p:pic>
        <p:nvPicPr>
          <p:cNvPr id="356" name="Google Shape;356;p41"/>
          <p:cNvPicPr preferRelativeResize="0"/>
          <p:nvPr/>
        </p:nvPicPr>
        <p:blipFill>
          <a:blip r:embed="rId4">
            <a:alphaModFix/>
          </a:blip>
          <a:stretch>
            <a:fillRect/>
          </a:stretch>
        </p:blipFill>
        <p:spPr>
          <a:xfrm>
            <a:off x="300576" y="757276"/>
            <a:ext cx="5074925" cy="4184775"/>
          </a:xfrm>
          <a:prstGeom prst="rect">
            <a:avLst/>
          </a:prstGeom>
          <a:noFill/>
          <a:ln>
            <a:noFill/>
          </a:ln>
        </p:spPr>
      </p:pic>
      <p:sp>
        <p:nvSpPr>
          <p:cNvPr id="357" name="Google Shape;357;p41"/>
          <p:cNvSpPr txBox="1"/>
          <p:nvPr/>
        </p:nvSpPr>
        <p:spPr>
          <a:xfrm>
            <a:off x="6086288" y="4333371"/>
            <a:ext cx="2704500" cy="258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100">
                <a:solidFill>
                  <a:schemeClr val="dk1"/>
                </a:solidFill>
                <a:latin typeface="Times"/>
                <a:ea typeface="Times"/>
                <a:cs typeface="Times"/>
                <a:sym typeface="Times"/>
              </a:rPr>
              <a:t>Healy et al. 2024</a:t>
            </a:r>
            <a:endParaRPr sz="1100">
              <a:solidFill>
                <a:schemeClr val="dk1"/>
              </a:solidFill>
              <a:latin typeface="Times"/>
              <a:ea typeface="Times"/>
              <a:cs typeface="Times"/>
              <a:sym typeface="Times"/>
            </a:endParaRPr>
          </a:p>
        </p:txBody>
      </p:sp>
      <p:sp>
        <p:nvSpPr>
          <p:cNvPr id="358" name="Google Shape;358;p41"/>
          <p:cNvSpPr txBox="1"/>
          <p:nvPr/>
        </p:nvSpPr>
        <p:spPr>
          <a:xfrm>
            <a:off x="5375494" y="4683744"/>
            <a:ext cx="2461500" cy="25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Times"/>
                <a:ea typeface="Times"/>
                <a:cs typeface="Times"/>
                <a:sym typeface="Times"/>
              </a:rPr>
              <a:t>Healy et al. 2024, in prep</a:t>
            </a:r>
            <a:endParaRPr sz="1300">
              <a:solidFill>
                <a:schemeClr val="lt1"/>
              </a:solidFill>
              <a:latin typeface="Times"/>
              <a:ea typeface="Times"/>
              <a:cs typeface="Times"/>
              <a:sym typeface="Times"/>
            </a:endParaRPr>
          </a:p>
        </p:txBody>
      </p:sp>
      <p:sp>
        <p:nvSpPr>
          <p:cNvPr id="359" name="Google Shape;359;p41"/>
          <p:cNvSpPr/>
          <p:nvPr/>
        </p:nvSpPr>
        <p:spPr>
          <a:xfrm>
            <a:off x="3378700" y="1476775"/>
            <a:ext cx="1522500" cy="713100"/>
          </a:xfrm>
          <a:prstGeom prst="rect">
            <a:avLst/>
          </a:prstGeom>
          <a:noFill/>
          <a:ln cap="flat" cmpd="sng" w="38100">
            <a:solidFill>
              <a:srgbClr val="FF00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0" name="Google Shape;360;p41"/>
          <p:cNvSpPr txBox="1"/>
          <p:nvPr/>
        </p:nvSpPr>
        <p:spPr>
          <a:xfrm>
            <a:off x="6207800" y="1367050"/>
            <a:ext cx="2461500" cy="1723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lt1"/>
                </a:solidFill>
              </a:rPr>
              <a:t>Why are we missing detected IIP/L progenitors brighter than ~5.3?</a:t>
            </a:r>
            <a:endParaRPr b="1" sz="2000">
              <a:solidFill>
                <a:schemeClr val="lt1"/>
              </a:solidFill>
            </a:endParaRPr>
          </a:p>
        </p:txBody>
      </p:sp>
      <p:cxnSp>
        <p:nvCxnSpPr>
          <p:cNvPr id="361" name="Google Shape;361;p41"/>
          <p:cNvCxnSpPr>
            <a:stCxn id="360" idx="1"/>
            <a:endCxn id="359" idx="3"/>
          </p:cNvCxnSpPr>
          <p:nvPr/>
        </p:nvCxnSpPr>
        <p:spPr>
          <a:xfrm rot="10800000">
            <a:off x="4901300" y="1833250"/>
            <a:ext cx="1306500" cy="395700"/>
          </a:xfrm>
          <a:prstGeom prst="straightConnector1">
            <a:avLst/>
          </a:prstGeom>
          <a:noFill/>
          <a:ln cap="flat" cmpd="sng" w="28575">
            <a:solidFill>
              <a:srgbClr val="6AA84F"/>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42"/>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367" name="Google Shape;367;p42"/>
          <p:cNvSpPr txBox="1"/>
          <p:nvPr>
            <p:ph type="title"/>
          </p:nvPr>
        </p:nvSpPr>
        <p:spPr>
          <a:xfrm>
            <a:off x="540300" y="152400"/>
            <a:ext cx="8292000" cy="516600"/>
          </a:xfrm>
          <a:prstGeom prst="rect">
            <a:avLst/>
          </a:prstGeom>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3500">
                <a:solidFill>
                  <a:schemeClr val="lt1"/>
                </a:solidFill>
                <a:latin typeface="Times"/>
                <a:ea typeface="Times"/>
                <a:cs typeface="Times"/>
                <a:sym typeface="Times"/>
              </a:rPr>
              <a:t>Deriving Luminosity</a:t>
            </a:r>
            <a:endParaRPr b="1" sz="3500">
              <a:solidFill>
                <a:schemeClr val="lt1"/>
              </a:solidFill>
              <a:latin typeface="Times"/>
              <a:ea typeface="Times"/>
              <a:cs typeface="Times"/>
              <a:sym typeface="Times"/>
            </a:endParaRPr>
          </a:p>
        </p:txBody>
      </p:sp>
      <p:sp>
        <p:nvSpPr>
          <p:cNvPr id="368" name="Google Shape;368;p42"/>
          <p:cNvSpPr txBox="1"/>
          <p:nvPr>
            <p:ph idx="12" type="sldNum"/>
          </p:nvPr>
        </p:nvSpPr>
        <p:spPr>
          <a:xfrm>
            <a:off x="6640938" y="3520513"/>
            <a:ext cx="411600" cy="295200"/>
          </a:xfrm>
          <a:prstGeom prst="rect">
            <a:avLst/>
          </a:prstGeom>
          <a:effectLst>
            <a:outerShdw blurRad="57150" rotWithShape="0" algn="bl" dir="5400000" dist="19050">
              <a:srgbClr val="000000"/>
            </a:outerShdw>
          </a:effectLst>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369" name="Google Shape;369;p42"/>
          <p:cNvPicPr preferRelativeResize="0"/>
          <p:nvPr/>
        </p:nvPicPr>
        <p:blipFill>
          <a:blip r:embed="rId4">
            <a:alphaModFix/>
          </a:blip>
          <a:stretch>
            <a:fillRect/>
          </a:stretch>
        </p:blipFill>
        <p:spPr>
          <a:xfrm>
            <a:off x="4491113" y="1369845"/>
            <a:ext cx="4453932" cy="2969269"/>
          </a:xfrm>
          <a:prstGeom prst="rect">
            <a:avLst/>
          </a:prstGeom>
          <a:noFill/>
          <a:ln>
            <a:noFill/>
          </a:ln>
          <a:effectLst>
            <a:outerShdw blurRad="57150" rotWithShape="0" algn="bl" dir="5400000" dist="19050">
              <a:srgbClr val="000000"/>
            </a:outerShdw>
          </a:effectLst>
        </p:spPr>
      </p:pic>
      <p:sp>
        <p:nvSpPr>
          <p:cNvPr id="370" name="Google Shape;370;p42"/>
          <p:cNvSpPr txBox="1"/>
          <p:nvPr/>
        </p:nvSpPr>
        <p:spPr>
          <a:xfrm>
            <a:off x="195450" y="907425"/>
            <a:ext cx="4223100" cy="23244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lt1"/>
                </a:solidFill>
                <a:latin typeface="Times"/>
                <a:ea typeface="Times"/>
                <a:cs typeface="Times"/>
                <a:sym typeface="Times"/>
              </a:rPr>
              <a:t>Observed Stellar Energy Distribution (SEDs) or </a:t>
            </a:r>
            <a:r>
              <a:rPr lang="en" sz="1700">
                <a:solidFill>
                  <a:schemeClr val="lt1"/>
                </a:solidFill>
                <a:latin typeface="Times"/>
                <a:ea typeface="Times"/>
                <a:cs typeface="Times"/>
                <a:sym typeface="Times"/>
              </a:rPr>
              <a:t>complete</a:t>
            </a:r>
            <a:r>
              <a:rPr lang="en" sz="1700">
                <a:solidFill>
                  <a:schemeClr val="lt1"/>
                </a:solidFill>
                <a:latin typeface="Times"/>
                <a:ea typeface="Times"/>
                <a:cs typeface="Times"/>
                <a:sym typeface="Times"/>
              </a:rPr>
              <a:t> Spectrum best way to get star’s ‘True’ </a:t>
            </a:r>
            <a:r>
              <a:rPr lang="en" sz="1700">
                <a:solidFill>
                  <a:schemeClr val="lt1"/>
                </a:solidFill>
                <a:latin typeface="Times"/>
                <a:ea typeface="Times"/>
                <a:cs typeface="Times"/>
                <a:sym typeface="Times"/>
              </a:rPr>
              <a:t>luminosity</a:t>
            </a:r>
            <a:r>
              <a:rPr lang="en" sz="1700">
                <a:solidFill>
                  <a:schemeClr val="lt1"/>
                </a:solidFill>
                <a:latin typeface="Times"/>
                <a:ea typeface="Times"/>
                <a:cs typeface="Times"/>
                <a:sym typeface="Times"/>
              </a:rPr>
              <a:t> </a:t>
            </a:r>
            <a:endParaRPr sz="1700">
              <a:solidFill>
                <a:schemeClr val="lt1"/>
              </a:solidFill>
              <a:latin typeface="Times"/>
              <a:ea typeface="Times"/>
              <a:cs typeface="Times"/>
              <a:sym typeface="Times"/>
            </a:endParaRPr>
          </a:p>
          <a:p>
            <a:pPr indent="0" lvl="0" marL="0" rtl="0" algn="l">
              <a:spcBef>
                <a:spcPts val="0"/>
              </a:spcBef>
              <a:spcAft>
                <a:spcPts val="0"/>
              </a:spcAft>
              <a:buNone/>
            </a:pPr>
            <a:r>
              <a:t/>
            </a:r>
            <a:endParaRPr sz="1700">
              <a:solidFill>
                <a:schemeClr val="lt1"/>
              </a:solidFill>
              <a:latin typeface="Times"/>
              <a:ea typeface="Times"/>
              <a:cs typeface="Times"/>
              <a:sym typeface="Times"/>
            </a:endParaRPr>
          </a:p>
          <a:p>
            <a:pPr indent="0" lvl="0" marL="0" rtl="0" algn="l">
              <a:spcBef>
                <a:spcPts val="0"/>
              </a:spcBef>
              <a:spcAft>
                <a:spcPts val="0"/>
              </a:spcAft>
              <a:buNone/>
            </a:pPr>
            <a:r>
              <a:rPr lang="en" sz="1700">
                <a:solidFill>
                  <a:schemeClr val="lt1"/>
                </a:solidFill>
                <a:latin typeface="Times"/>
                <a:ea typeface="Times"/>
                <a:cs typeface="Times"/>
                <a:sym typeface="Times"/>
              </a:rPr>
              <a:t>Complete RSG populations with well sampled SEDs or spectrum are currently not available</a:t>
            </a:r>
            <a:endParaRPr sz="1700">
              <a:solidFill>
                <a:schemeClr val="lt1"/>
              </a:solidFill>
              <a:latin typeface="Times"/>
              <a:ea typeface="Times"/>
              <a:cs typeface="Times"/>
              <a:sym typeface="Times"/>
            </a:endParaRPr>
          </a:p>
          <a:p>
            <a:pPr indent="0" lvl="0" marL="0" rtl="0" algn="l">
              <a:spcBef>
                <a:spcPts val="0"/>
              </a:spcBef>
              <a:spcAft>
                <a:spcPts val="0"/>
              </a:spcAft>
              <a:buNone/>
            </a:pPr>
            <a:r>
              <a:t/>
            </a:r>
            <a:endParaRPr b="1" sz="1700">
              <a:solidFill>
                <a:schemeClr val="lt1"/>
              </a:solidFill>
              <a:latin typeface="Times"/>
              <a:ea typeface="Times"/>
              <a:cs typeface="Times"/>
              <a:sym typeface="Times"/>
            </a:endParaRPr>
          </a:p>
          <a:p>
            <a:pPr indent="0" lvl="0" marL="0" rtl="0" algn="l">
              <a:spcBef>
                <a:spcPts val="0"/>
              </a:spcBef>
              <a:spcAft>
                <a:spcPts val="0"/>
              </a:spcAft>
              <a:buNone/>
            </a:pPr>
            <a:r>
              <a:rPr lang="en" sz="1700">
                <a:solidFill>
                  <a:schemeClr val="lt1"/>
                </a:solidFill>
                <a:latin typeface="Times"/>
                <a:ea typeface="Times"/>
                <a:cs typeface="Times"/>
                <a:sym typeface="Times"/>
              </a:rPr>
              <a:t>Instead use </a:t>
            </a:r>
            <a:r>
              <a:rPr b="1" lang="en" sz="1700">
                <a:solidFill>
                  <a:srgbClr val="C550C5"/>
                </a:solidFill>
                <a:latin typeface="Times"/>
                <a:ea typeface="Times"/>
                <a:cs typeface="Times"/>
                <a:sym typeface="Times"/>
              </a:rPr>
              <a:t>Single Band Methods</a:t>
            </a:r>
            <a:endParaRPr b="1" sz="1700">
              <a:solidFill>
                <a:srgbClr val="C550C5"/>
              </a:solidFill>
              <a:latin typeface="Times"/>
              <a:ea typeface="Times"/>
              <a:cs typeface="Times"/>
              <a:sym typeface="Times"/>
            </a:endParaRPr>
          </a:p>
        </p:txBody>
      </p:sp>
      <p:pic>
        <p:nvPicPr>
          <p:cNvPr id="371" name="Google Shape;371;p42"/>
          <p:cNvPicPr preferRelativeResize="0"/>
          <p:nvPr/>
        </p:nvPicPr>
        <p:blipFill rotWithShape="1">
          <a:blip r:embed="rId5">
            <a:alphaModFix amt="99000"/>
          </a:blip>
          <a:srcRect b="78502" l="20099" r="19919" t="2990"/>
          <a:stretch/>
        </p:blipFill>
        <p:spPr>
          <a:xfrm>
            <a:off x="1144450" y="3346025"/>
            <a:ext cx="2147876" cy="397475"/>
          </a:xfrm>
          <a:prstGeom prst="rect">
            <a:avLst/>
          </a:prstGeom>
          <a:noFill/>
          <a:ln>
            <a:noFill/>
          </a:ln>
          <a:effectLst>
            <a:outerShdw blurRad="57150" rotWithShape="0" algn="bl" dir="5400000" dist="19050">
              <a:srgbClr val="000000"/>
            </a:outerShdw>
          </a:effectLst>
        </p:spPr>
      </p:pic>
      <p:pic>
        <p:nvPicPr>
          <p:cNvPr id="372" name="Google Shape;372;p42"/>
          <p:cNvPicPr preferRelativeResize="0"/>
          <p:nvPr/>
        </p:nvPicPr>
        <p:blipFill rotWithShape="1">
          <a:blip r:embed="rId5">
            <a:alphaModFix amt="99000"/>
          </a:blip>
          <a:srcRect b="46452" l="31539" r="31219" t="40747"/>
          <a:stretch/>
        </p:blipFill>
        <p:spPr>
          <a:xfrm>
            <a:off x="1551637" y="3975388"/>
            <a:ext cx="1333500" cy="274900"/>
          </a:xfrm>
          <a:prstGeom prst="rect">
            <a:avLst/>
          </a:prstGeom>
          <a:noFill/>
          <a:ln>
            <a:noFill/>
          </a:ln>
          <a:effectLst>
            <a:outerShdw blurRad="57150" rotWithShape="0" algn="bl" dir="5400000" dist="19050">
              <a:srgbClr val="000000"/>
            </a:outerShdw>
          </a:effectLst>
        </p:spPr>
      </p:pic>
      <p:sp>
        <p:nvSpPr>
          <p:cNvPr id="373" name="Google Shape;373;p42"/>
          <p:cNvSpPr/>
          <p:nvPr/>
        </p:nvSpPr>
        <p:spPr>
          <a:xfrm>
            <a:off x="5242075" y="1479800"/>
            <a:ext cx="411600" cy="2373300"/>
          </a:xfrm>
          <a:prstGeom prst="rect">
            <a:avLst/>
          </a:prstGeom>
          <a:noFill/>
          <a:ln cap="flat" cmpd="sng" w="28575">
            <a:solidFill>
              <a:srgbClr val="6AA84F"/>
            </a:solidFill>
            <a:prstDash val="solid"/>
            <a:round/>
            <a:headEnd len="sm" w="sm" type="none"/>
            <a:tailEnd len="sm" w="sm" type="none"/>
          </a:ln>
          <a:effectLst>
            <a:outerShdw blurRad="57150" rotWithShape="0" algn="bl" dir="5400000" dist="19050">
              <a:srgbClr val="000000">
                <a:alpha val="6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4" name="Google Shape;374;p42"/>
          <p:cNvSpPr/>
          <p:nvPr/>
        </p:nvSpPr>
        <p:spPr>
          <a:xfrm>
            <a:off x="5947075" y="1479800"/>
            <a:ext cx="635100" cy="2373300"/>
          </a:xfrm>
          <a:prstGeom prst="rect">
            <a:avLst/>
          </a:prstGeom>
          <a:noFill/>
          <a:ln cap="flat" cmpd="sng" w="28575">
            <a:solidFill>
              <a:srgbClr val="C550C5"/>
            </a:solidFill>
            <a:prstDash val="solid"/>
            <a:round/>
            <a:headEnd len="sm" w="sm" type="none"/>
            <a:tailEnd len="sm" w="sm" type="none"/>
          </a:ln>
          <a:effectLst>
            <a:outerShdw blurRad="57150" rotWithShape="0" algn="bl" dir="5400000" dist="19050">
              <a:srgbClr val="000000">
                <a:alpha val="58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5" name="Google Shape;375;p42"/>
          <p:cNvSpPr txBox="1"/>
          <p:nvPr/>
        </p:nvSpPr>
        <p:spPr>
          <a:xfrm>
            <a:off x="5098825" y="1170975"/>
            <a:ext cx="698100" cy="183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6AA84F"/>
                </a:solidFill>
                <a:latin typeface="Times"/>
                <a:ea typeface="Times"/>
                <a:cs typeface="Times"/>
                <a:sym typeface="Times"/>
              </a:rPr>
              <a:t>Optical</a:t>
            </a:r>
            <a:endParaRPr b="1" sz="1200">
              <a:solidFill>
                <a:srgbClr val="6AA84F"/>
              </a:solidFill>
              <a:latin typeface="Times"/>
              <a:ea typeface="Times"/>
              <a:cs typeface="Times"/>
              <a:sym typeface="Times"/>
            </a:endParaRPr>
          </a:p>
        </p:txBody>
      </p:sp>
      <p:sp>
        <p:nvSpPr>
          <p:cNvPr id="376" name="Google Shape;376;p42"/>
          <p:cNvSpPr txBox="1"/>
          <p:nvPr/>
        </p:nvSpPr>
        <p:spPr>
          <a:xfrm>
            <a:off x="5486375" y="1298325"/>
            <a:ext cx="3894900" cy="4617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377" name="Google Shape;377;p42"/>
          <p:cNvSpPr txBox="1"/>
          <p:nvPr/>
        </p:nvSpPr>
        <p:spPr>
          <a:xfrm>
            <a:off x="5696125" y="1164675"/>
            <a:ext cx="1137000" cy="183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C550C5"/>
                </a:solidFill>
                <a:latin typeface="Times"/>
                <a:ea typeface="Times"/>
                <a:cs typeface="Times"/>
                <a:sym typeface="Times"/>
              </a:rPr>
              <a:t>Near-Infrared</a:t>
            </a:r>
            <a:endParaRPr b="1" sz="1200">
              <a:solidFill>
                <a:srgbClr val="C550C5"/>
              </a:solidFill>
              <a:latin typeface="Times"/>
              <a:ea typeface="Times"/>
              <a:cs typeface="Times"/>
              <a:sym typeface="Times"/>
            </a:endParaRPr>
          </a:p>
        </p:txBody>
      </p:sp>
      <p:sp>
        <p:nvSpPr>
          <p:cNvPr id="378" name="Google Shape;378;p42"/>
          <p:cNvSpPr txBox="1"/>
          <p:nvPr/>
        </p:nvSpPr>
        <p:spPr>
          <a:xfrm>
            <a:off x="5024575" y="4354700"/>
            <a:ext cx="846600" cy="183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6AA84F"/>
                </a:solidFill>
                <a:latin typeface="Times"/>
                <a:ea typeface="Times"/>
                <a:cs typeface="Times"/>
                <a:sym typeface="Times"/>
              </a:rPr>
              <a:t>F814W | I</a:t>
            </a:r>
            <a:endParaRPr b="1" sz="1200">
              <a:solidFill>
                <a:srgbClr val="6AA84F"/>
              </a:solidFill>
              <a:latin typeface="Times"/>
              <a:ea typeface="Times"/>
              <a:cs typeface="Times"/>
              <a:sym typeface="Times"/>
            </a:endParaRPr>
          </a:p>
        </p:txBody>
      </p:sp>
      <p:sp>
        <p:nvSpPr>
          <p:cNvPr id="379" name="Google Shape;379;p42"/>
          <p:cNvSpPr txBox="1"/>
          <p:nvPr/>
        </p:nvSpPr>
        <p:spPr>
          <a:xfrm>
            <a:off x="5906825" y="4361000"/>
            <a:ext cx="785400" cy="183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C550C5"/>
                </a:solidFill>
                <a:latin typeface="Times"/>
                <a:ea typeface="Times"/>
                <a:cs typeface="Times"/>
                <a:sym typeface="Times"/>
              </a:rPr>
              <a:t>NIR | K</a:t>
            </a:r>
            <a:r>
              <a:rPr b="1" baseline="-25000" lang="en" sz="1200">
                <a:solidFill>
                  <a:srgbClr val="C550C5"/>
                </a:solidFill>
                <a:latin typeface="Times"/>
                <a:ea typeface="Times"/>
                <a:cs typeface="Times"/>
                <a:sym typeface="Times"/>
              </a:rPr>
              <a:t>S</a:t>
            </a:r>
            <a:endParaRPr b="1" sz="1200">
              <a:solidFill>
                <a:srgbClr val="C550C5"/>
              </a:solidFill>
              <a:latin typeface="Times"/>
              <a:ea typeface="Times"/>
              <a:cs typeface="Times"/>
              <a:sym typeface="Times"/>
            </a:endParaRPr>
          </a:p>
        </p:txBody>
      </p:sp>
      <p:pic>
        <p:nvPicPr>
          <p:cNvPr id="380" name="Google Shape;380;p42"/>
          <p:cNvPicPr preferRelativeResize="0"/>
          <p:nvPr/>
        </p:nvPicPr>
        <p:blipFill rotWithShape="1">
          <a:blip r:embed="rId5">
            <a:alphaModFix amt="99000"/>
          </a:blip>
          <a:srcRect b="23204" l="22909" r="21336" t="52742"/>
          <a:stretch/>
        </p:blipFill>
        <p:spPr>
          <a:xfrm>
            <a:off x="1220225" y="4482175"/>
            <a:ext cx="1996326" cy="516600"/>
          </a:xfrm>
          <a:prstGeom prst="rect">
            <a:avLst/>
          </a:prstGeom>
          <a:noFill/>
          <a:ln>
            <a:noFill/>
          </a:ln>
          <a:effectLst>
            <a:outerShdw blurRad="57150" rotWithShape="0" algn="bl" dir="5400000" dist="19050">
              <a:srgbClr val="000000"/>
            </a:outerShdw>
          </a:effectLst>
        </p:spPr>
      </p:pic>
      <p:sp>
        <p:nvSpPr>
          <p:cNvPr id="381" name="Google Shape;381;p42"/>
          <p:cNvSpPr txBox="1"/>
          <p:nvPr/>
        </p:nvSpPr>
        <p:spPr>
          <a:xfrm>
            <a:off x="5719500" y="875500"/>
            <a:ext cx="2254500" cy="216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lt1"/>
                </a:solidFill>
                <a:latin typeface="Times"/>
                <a:ea typeface="Times"/>
                <a:cs typeface="Times"/>
                <a:sym typeface="Times"/>
              </a:rPr>
              <a:t>Various RSG SEDs</a:t>
            </a:r>
            <a:endParaRPr sz="2000">
              <a:solidFill>
                <a:schemeClr val="lt1"/>
              </a:solidFill>
              <a:latin typeface="Times"/>
              <a:ea typeface="Times"/>
              <a:cs typeface="Times"/>
              <a:sym typeface="Times"/>
            </a:endParaRPr>
          </a:p>
        </p:txBody>
      </p:sp>
      <p:sp>
        <p:nvSpPr>
          <p:cNvPr id="382" name="Google Shape;382;p42"/>
          <p:cNvSpPr txBox="1"/>
          <p:nvPr/>
        </p:nvSpPr>
        <p:spPr>
          <a:xfrm>
            <a:off x="7052550" y="4339125"/>
            <a:ext cx="1928400" cy="5166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Times"/>
                <a:ea typeface="Times"/>
                <a:cs typeface="Times"/>
                <a:sym typeface="Times"/>
              </a:rPr>
              <a:t>Healy et al. 2024 JWST Proposal #9205</a:t>
            </a:r>
            <a:endParaRPr>
              <a:solidFill>
                <a:schemeClr val="lt1"/>
              </a:solidFill>
              <a:latin typeface="Times"/>
              <a:ea typeface="Times"/>
              <a:cs typeface="Times"/>
              <a:sym typeface="Time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43"/>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388" name="Google Shape;388;p43"/>
          <p:cNvSpPr txBox="1"/>
          <p:nvPr>
            <p:ph idx="12" type="sldNum"/>
          </p:nvPr>
        </p:nvSpPr>
        <p:spPr>
          <a:xfrm>
            <a:off x="8620363" y="4766013"/>
            <a:ext cx="411600" cy="2952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lnSpc>
                <a:spcPct val="80000"/>
              </a:lnSpc>
              <a:spcBef>
                <a:spcPts val="0"/>
              </a:spcBef>
              <a:spcAft>
                <a:spcPts val="0"/>
              </a:spcAft>
              <a:buSzPts val="935"/>
              <a:buNone/>
            </a:pPr>
            <a:fld id="{00000000-1234-1234-1234-123412341234}" type="slidenum">
              <a:rPr lang="en" sz="1250">
                <a:solidFill>
                  <a:schemeClr val="lt1"/>
                </a:solidFill>
              </a:rPr>
              <a:t>‹#›</a:t>
            </a:fld>
            <a:endParaRPr sz="1250">
              <a:solidFill>
                <a:schemeClr val="lt1"/>
              </a:solidFill>
            </a:endParaRPr>
          </a:p>
        </p:txBody>
      </p:sp>
      <p:sp>
        <p:nvSpPr>
          <p:cNvPr id="389" name="Google Shape;389;p43"/>
          <p:cNvSpPr txBox="1"/>
          <p:nvPr/>
        </p:nvSpPr>
        <p:spPr>
          <a:xfrm>
            <a:off x="778300" y="136825"/>
            <a:ext cx="5214300" cy="7794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t/>
            </a:r>
            <a:endParaRPr b="1" sz="3000">
              <a:solidFill>
                <a:srgbClr val="FFFFFF"/>
              </a:solidFill>
              <a:latin typeface="Italiana"/>
              <a:ea typeface="Italiana"/>
              <a:cs typeface="Italiana"/>
              <a:sym typeface="Italiana"/>
            </a:endParaRPr>
          </a:p>
        </p:txBody>
      </p:sp>
      <p:pic>
        <p:nvPicPr>
          <p:cNvPr id="390" name="Google Shape;390;p43"/>
          <p:cNvPicPr preferRelativeResize="0"/>
          <p:nvPr/>
        </p:nvPicPr>
        <p:blipFill rotWithShape="1">
          <a:blip r:embed="rId4">
            <a:alphaModFix/>
          </a:blip>
          <a:srcRect b="57809" l="3933" r="9049" t="0"/>
          <a:stretch/>
        </p:blipFill>
        <p:spPr>
          <a:xfrm>
            <a:off x="6167200" y="1145612"/>
            <a:ext cx="2670201" cy="2536288"/>
          </a:xfrm>
          <a:prstGeom prst="rect">
            <a:avLst/>
          </a:prstGeom>
          <a:noFill/>
          <a:ln>
            <a:noFill/>
          </a:ln>
          <a:effectLst>
            <a:outerShdw blurRad="57150" rotWithShape="0" algn="bl" dir="5400000" dist="19050">
              <a:srgbClr val="000000"/>
            </a:outerShdw>
          </a:effectLst>
        </p:spPr>
      </p:pic>
      <p:sp>
        <p:nvSpPr>
          <p:cNvPr id="391" name="Google Shape;391;p43"/>
          <p:cNvSpPr txBox="1"/>
          <p:nvPr/>
        </p:nvSpPr>
        <p:spPr>
          <a:xfrm>
            <a:off x="148725" y="4848300"/>
            <a:ext cx="2265300" cy="2952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Times"/>
                <a:ea typeface="Times"/>
                <a:cs typeface="Times"/>
                <a:sym typeface="Times"/>
              </a:rPr>
              <a:t>Adapted from </a:t>
            </a:r>
            <a:r>
              <a:rPr lang="en" sz="1200">
                <a:solidFill>
                  <a:schemeClr val="lt1"/>
                </a:solidFill>
                <a:latin typeface="Times"/>
                <a:ea typeface="Times"/>
                <a:cs typeface="Times"/>
                <a:sym typeface="Times"/>
              </a:rPr>
              <a:t>Beasor et al. 2024</a:t>
            </a:r>
            <a:endParaRPr sz="1200">
              <a:solidFill>
                <a:schemeClr val="lt1"/>
              </a:solidFill>
              <a:latin typeface="Times"/>
              <a:ea typeface="Times"/>
              <a:cs typeface="Times"/>
              <a:sym typeface="Times"/>
            </a:endParaRPr>
          </a:p>
        </p:txBody>
      </p:sp>
      <p:sp>
        <p:nvSpPr>
          <p:cNvPr id="392" name="Google Shape;392;p43"/>
          <p:cNvSpPr txBox="1"/>
          <p:nvPr/>
        </p:nvSpPr>
        <p:spPr>
          <a:xfrm>
            <a:off x="6699175" y="508275"/>
            <a:ext cx="2332800" cy="3465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dk1"/>
                </a:solidFill>
                <a:latin typeface="Albert Sans"/>
                <a:ea typeface="Albert Sans"/>
                <a:cs typeface="Albert Sans"/>
                <a:sym typeface="Albert Sans"/>
              </a:rPr>
              <a:t>Healy et al. 2024</a:t>
            </a:r>
            <a:endParaRPr sz="1200">
              <a:solidFill>
                <a:schemeClr val="dk1"/>
              </a:solidFill>
              <a:latin typeface="Albert Sans"/>
              <a:ea typeface="Albert Sans"/>
              <a:cs typeface="Albert Sans"/>
              <a:sym typeface="Albert Sans"/>
            </a:endParaRPr>
          </a:p>
        </p:txBody>
      </p:sp>
      <p:sp>
        <p:nvSpPr>
          <p:cNvPr id="393" name="Google Shape;393;p43"/>
          <p:cNvSpPr txBox="1"/>
          <p:nvPr/>
        </p:nvSpPr>
        <p:spPr>
          <a:xfrm>
            <a:off x="4015200" y="3604950"/>
            <a:ext cx="4822200" cy="4905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en" sz="1900">
                <a:solidFill>
                  <a:schemeClr val="lt1"/>
                </a:solidFill>
                <a:latin typeface="Times"/>
                <a:ea typeface="Times"/>
                <a:cs typeface="Times"/>
                <a:sym typeface="Times"/>
              </a:rPr>
              <a:t>Uncertainties larger </a:t>
            </a:r>
            <a:r>
              <a:rPr lang="en" sz="1900">
                <a:solidFill>
                  <a:schemeClr val="lt1"/>
                </a:solidFill>
                <a:latin typeface="Times"/>
                <a:ea typeface="Times"/>
                <a:cs typeface="Times"/>
                <a:sym typeface="Times"/>
              </a:rPr>
              <a:t>than</a:t>
            </a:r>
            <a:r>
              <a:rPr lang="en" sz="1900">
                <a:solidFill>
                  <a:schemeClr val="lt1"/>
                </a:solidFill>
                <a:latin typeface="Times"/>
                <a:ea typeface="Times"/>
                <a:cs typeface="Times"/>
                <a:sym typeface="Times"/>
              </a:rPr>
              <a:t> </a:t>
            </a:r>
            <a:r>
              <a:rPr lang="en" sz="1900">
                <a:solidFill>
                  <a:schemeClr val="lt1"/>
                </a:solidFill>
                <a:latin typeface="Times"/>
                <a:ea typeface="Times"/>
                <a:cs typeface="Times"/>
                <a:sym typeface="Times"/>
              </a:rPr>
              <a:t>previously</a:t>
            </a:r>
            <a:r>
              <a:rPr lang="en" sz="1900">
                <a:solidFill>
                  <a:schemeClr val="lt1"/>
                </a:solidFill>
                <a:latin typeface="Times"/>
                <a:ea typeface="Times"/>
                <a:cs typeface="Times"/>
                <a:sym typeface="Times"/>
              </a:rPr>
              <a:t> adopted</a:t>
            </a:r>
            <a:endParaRPr sz="1900">
              <a:solidFill>
                <a:schemeClr val="lt1"/>
              </a:solidFill>
              <a:latin typeface="Times"/>
              <a:ea typeface="Times"/>
              <a:cs typeface="Times"/>
              <a:sym typeface="Times"/>
            </a:endParaRPr>
          </a:p>
        </p:txBody>
      </p:sp>
      <p:sp>
        <p:nvSpPr>
          <p:cNvPr id="394" name="Google Shape;394;p43"/>
          <p:cNvSpPr txBox="1"/>
          <p:nvPr/>
        </p:nvSpPr>
        <p:spPr>
          <a:xfrm>
            <a:off x="1010475" y="136825"/>
            <a:ext cx="7038900" cy="7794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b="1" lang="en" sz="2500">
                <a:solidFill>
                  <a:srgbClr val="C550C5"/>
                </a:solidFill>
                <a:latin typeface="Times"/>
                <a:ea typeface="Times"/>
                <a:cs typeface="Times"/>
                <a:sym typeface="Times"/>
              </a:rPr>
              <a:t>Detected</a:t>
            </a:r>
            <a:r>
              <a:rPr b="1" lang="en" sz="2500">
                <a:solidFill>
                  <a:schemeClr val="lt1"/>
                </a:solidFill>
                <a:latin typeface="Times"/>
                <a:ea typeface="Times"/>
                <a:cs typeface="Times"/>
                <a:sym typeface="Times"/>
              </a:rPr>
              <a:t> Progenitors</a:t>
            </a:r>
            <a:endParaRPr b="1" sz="2500">
              <a:solidFill>
                <a:schemeClr val="lt1"/>
              </a:solidFill>
              <a:latin typeface="Times"/>
              <a:ea typeface="Times"/>
              <a:cs typeface="Times"/>
              <a:sym typeface="Times"/>
            </a:endParaRPr>
          </a:p>
          <a:p>
            <a:pPr indent="0" lvl="0" marL="0" rtl="0" algn="ctr">
              <a:lnSpc>
                <a:spcPct val="80000"/>
              </a:lnSpc>
              <a:spcBef>
                <a:spcPts val="0"/>
              </a:spcBef>
              <a:spcAft>
                <a:spcPts val="0"/>
              </a:spcAft>
              <a:buNone/>
            </a:pPr>
            <a:r>
              <a:rPr b="1" lang="en" sz="2100">
                <a:solidFill>
                  <a:schemeClr val="lt1"/>
                </a:solidFill>
                <a:latin typeface="Times"/>
                <a:ea typeface="Times"/>
                <a:cs typeface="Times"/>
                <a:sym typeface="Times"/>
              </a:rPr>
              <a:t>Bolometric Corrections to Optical (</a:t>
            </a:r>
            <a:r>
              <a:rPr b="1" lang="en" sz="2100">
                <a:solidFill>
                  <a:srgbClr val="C550C5"/>
                </a:solidFill>
                <a:latin typeface="Times"/>
                <a:ea typeface="Times"/>
                <a:cs typeface="Times"/>
                <a:sym typeface="Times"/>
              </a:rPr>
              <a:t>F814W</a:t>
            </a:r>
            <a:r>
              <a:rPr lang="en" sz="2100">
                <a:solidFill>
                  <a:schemeClr val="lt1"/>
                </a:solidFill>
                <a:latin typeface="Times"/>
                <a:ea typeface="Times"/>
                <a:cs typeface="Times"/>
                <a:sym typeface="Times"/>
              </a:rPr>
              <a:t>)</a:t>
            </a:r>
            <a:r>
              <a:rPr b="1" lang="en" sz="2100">
                <a:solidFill>
                  <a:schemeClr val="lt1"/>
                </a:solidFill>
                <a:latin typeface="Times"/>
                <a:ea typeface="Times"/>
                <a:cs typeface="Times"/>
                <a:sym typeface="Times"/>
              </a:rPr>
              <a:t> bands</a:t>
            </a:r>
            <a:endParaRPr b="1" sz="2100">
              <a:solidFill>
                <a:schemeClr val="lt1"/>
              </a:solidFill>
              <a:latin typeface="Times"/>
              <a:ea typeface="Times"/>
              <a:cs typeface="Times"/>
              <a:sym typeface="Times"/>
            </a:endParaRPr>
          </a:p>
        </p:txBody>
      </p:sp>
      <p:pic>
        <p:nvPicPr>
          <p:cNvPr id="395" name="Google Shape;395;p43"/>
          <p:cNvPicPr preferRelativeResize="0"/>
          <p:nvPr/>
        </p:nvPicPr>
        <p:blipFill rotWithShape="1">
          <a:blip r:embed="rId4">
            <a:alphaModFix/>
          </a:blip>
          <a:srcRect b="12458" l="2964" r="9053" t="45350"/>
          <a:stretch/>
        </p:blipFill>
        <p:spPr>
          <a:xfrm>
            <a:off x="155600" y="2410550"/>
            <a:ext cx="2670201" cy="2508349"/>
          </a:xfrm>
          <a:prstGeom prst="rect">
            <a:avLst/>
          </a:prstGeom>
          <a:noFill/>
          <a:ln>
            <a:noFill/>
          </a:ln>
          <a:effectLst>
            <a:outerShdw blurRad="57150" rotWithShape="0" algn="bl" dir="5400000" dist="19050">
              <a:srgbClr val="000000"/>
            </a:outerShdw>
          </a:effectLst>
        </p:spPr>
      </p:pic>
      <p:sp>
        <p:nvSpPr>
          <p:cNvPr id="396" name="Google Shape;396;p43"/>
          <p:cNvSpPr txBox="1"/>
          <p:nvPr/>
        </p:nvSpPr>
        <p:spPr>
          <a:xfrm>
            <a:off x="2009225" y="4063050"/>
            <a:ext cx="809700" cy="6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674EA7"/>
                </a:solidFill>
                <a:latin typeface="Albert Sans"/>
                <a:ea typeface="Albert Sans"/>
                <a:cs typeface="Albert Sans"/>
                <a:sym typeface="Albert Sans"/>
              </a:rPr>
              <a:t>M5+</a:t>
            </a:r>
            <a:endParaRPr b="1" sz="1900">
              <a:solidFill>
                <a:srgbClr val="674EA7"/>
              </a:solidFill>
              <a:latin typeface="Albert Sans"/>
              <a:ea typeface="Albert Sans"/>
              <a:cs typeface="Albert Sans"/>
              <a:sym typeface="Albert Sans"/>
            </a:endParaRPr>
          </a:p>
        </p:txBody>
      </p:sp>
      <p:sp>
        <p:nvSpPr>
          <p:cNvPr id="397" name="Google Shape;397;p43"/>
          <p:cNvSpPr txBox="1"/>
          <p:nvPr/>
        </p:nvSpPr>
        <p:spPr>
          <a:xfrm>
            <a:off x="6621425" y="1512225"/>
            <a:ext cx="809700" cy="6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674EA7"/>
                </a:solidFill>
                <a:latin typeface="Albert Sans"/>
                <a:ea typeface="Albert Sans"/>
                <a:cs typeface="Albert Sans"/>
                <a:sym typeface="Albert Sans"/>
              </a:rPr>
              <a:t>M0</a:t>
            </a:r>
            <a:endParaRPr b="1" sz="1900">
              <a:solidFill>
                <a:srgbClr val="674EA7"/>
              </a:solidFill>
              <a:latin typeface="Albert Sans"/>
              <a:ea typeface="Albert Sans"/>
              <a:cs typeface="Albert Sans"/>
              <a:sym typeface="Albert Sans"/>
            </a:endParaRPr>
          </a:p>
        </p:txBody>
      </p:sp>
      <p:cxnSp>
        <p:nvCxnSpPr>
          <p:cNvPr id="398" name="Google Shape;398;p43"/>
          <p:cNvCxnSpPr/>
          <p:nvPr/>
        </p:nvCxnSpPr>
        <p:spPr>
          <a:xfrm>
            <a:off x="1276350" y="3419475"/>
            <a:ext cx="428700" cy="490500"/>
          </a:xfrm>
          <a:prstGeom prst="straightConnector1">
            <a:avLst/>
          </a:prstGeom>
          <a:noFill/>
          <a:ln cap="flat" cmpd="sng" w="28575">
            <a:solidFill>
              <a:srgbClr val="FF00FF"/>
            </a:solidFill>
            <a:prstDash val="solid"/>
            <a:round/>
            <a:headEnd len="med" w="med" type="none"/>
            <a:tailEnd len="med" w="med" type="none"/>
          </a:ln>
          <a:effectLst>
            <a:outerShdw blurRad="57150" rotWithShape="0" algn="bl" dir="5400000" dist="19050">
              <a:srgbClr val="000000">
                <a:alpha val="50000"/>
              </a:srgbClr>
            </a:outerShdw>
          </a:effectLst>
        </p:spPr>
      </p:cxnSp>
      <p:cxnSp>
        <p:nvCxnSpPr>
          <p:cNvPr id="399" name="Google Shape;399;p43"/>
          <p:cNvCxnSpPr/>
          <p:nvPr/>
        </p:nvCxnSpPr>
        <p:spPr>
          <a:xfrm flipH="1" rot="10800000">
            <a:off x="1233500" y="3381375"/>
            <a:ext cx="85800" cy="76200"/>
          </a:xfrm>
          <a:prstGeom prst="straightConnector1">
            <a:avLst/>
          </a:prstGeom>
          <a:noFill/>
          <a:ln cap="flat" cmpd="sng" w="28575">
            <a:solidFill>
              <a:srgbClr val="FF00FF"/>
            </a:solidFill>
            <a:prstDash val="solid"/>
            <a:round/>
            <a:headEnd len="med" w="med" type="none"/>
            <a:tailEnd len="med" w="med" type="none"/>
          </a:ln>
          <a:effectLst>
            <a:outerShdw blurRad="57150" rotWithShape="0" algn="bl" dir="5400000" dist="19050">
              <a:srgbClr val="000000">
                <a:alpha val="50000"/>
              </a:srgbClr>
            </a:outerShdw>
          </a:effectLst>
        </p:spPr>
      </p:cxnSp>
      <p:cxnSp>
        <p:nvCxnSpPr>
          <p:cNvPr id="400" name="Google Shape;400;p43"/>
          <p:cNvCxnSpPr/>
          <p:nvPr/>
        </p:nvCxnSpPr>
        <p:spPr>
          <a:xfrm flipH="1" rot="10800000">
            <a:off x="1666875" y="3876675"/>
            <a:ext cx="85800" cy="76200"/>
          </a:xfrm>
          <a:prstGeom prst="straightConnector1">
            <a:avLst/>
          </a:prstGeom>
          <a:noFill/>
          <a:ln cap="flat" cmpd="sng" w="28575">
            <a:solidFill>
              <a:srgbClr val="FF00FF"/>
            </a:solidFill>
            <a:prstDash val="solid"/>
            <a:round/>
            <a:headEnd len="med" w="med" type="none"/>
            <a:tailEnd len="med" w="med" type="none"/>
          </a:ln>
        </p:spPr>
      </p:cxnSp>
      <p:cxnSp>
        <p:nvCxnSpPr>
          <p:cNvPr id="401" name="Google Shape;401;p43"/>
          <p:cNvCxnSpPr/>
          <p:nvPr/>
        </p:nvCxnSpPr>
        <p:spPr>
          <a:xfrm>
            <a:off x="7361750" y="2410550"/>
            <a:ext cx="428700" cy="490500"/>
          </a:xfrm>
          <a:prstGeom prst="straightConnector1">
            <a:avLst/>
          </a:prstGeom>
          <a:noFill/>
          <a:ln cap="flat" cmpd="sng" w="28575">
            <a:solidFill>
              <a:srgbClr val="FF00FF"/>
            </a:solidFill>
            <a:prstDash val="solid"/>
            <a:round/>
            <a:headEnd len="med" w="med" type="none"/>
            <a:tailEnd len="med" w="med" type="none"/>
          </a:ln>
          <a:effectLst>
            <a:outerShdw blurRad="57150" rotWithShape="0" algn="bl" dir="5400000" dist="19050">
              <a:srgbClr val="000000">
                <a:alpha val="50000"/>
              </a:srgbClr>
            </a:outerShdw>
          </a:effectLst>
        </p:spPr>
      </p:cxnSp>
      <p:cxnSp>
        <p:nvCxnSpPr>
          <p:cNvPr id="402" name="Google Shape;402;p43"/>
          <p:cNvCxnSpPr/>
          <p:nvPr/>
        </p:nvCxnSpPr>
        <p:spPr>
          <a:xfrm flipH="1" rot="10800000">
            <a:off x="7323100" y="2375650"/>
            <a:ext cx="85800" cy="76200"/>
          </a:xfrm>
          <a:prstGeom prst="straightConnector1">
            <a:avLst/>
          </a:prstGeom>
          <a:noFill/>
          <a:ln cap="flat" cmpd="sng" w="28575">
            <a:solidFill>
              <a:srgbClr val="FF00FF"/>
            </a:solidFill>
            <a:prstDash val="solid"/>
            <a:round/>
            <a:headEnd len="med" w="med" type="none"/>
            <a:tailEnd len="med" w="med" type="none"/>
          </a:ln>
          <a:effectLst>
            <a:outerShdw blurRad="57150" rotWithShape="0" algn="bl" dir="5400000" dist="19050">
              <a:srgbClr val="000000">
                <a:alpha val="50000"/>
              </a:srgbClr>
            </a:outerShdw>
          </a:effectLst>
        </p:spPr>
      </p:cxnSp>
      <p:cxnSp>
        <p:nvCxnSpPr>
          <p:cNvPr id="403" name="Google Shape;403;p43"/>
          <p:cNvCxnSpPr/>
          <p:nvPr/>
        </p:nvCxnSpPr>
        <p:spPr>
          <a:xfrm flipH="1" rot="10800000">
            <a:off x="7747525" y="2858175"/>
            <a:ext cx="85800" cy="76200"/>
          </a:xfrm>
          <a:prstGeom prst="straightConnector1">
            <a:avLst/>
          </a:prstGeom>
          <a:noFill/>
          <a:ln cap="flat" cmpd="sng" w="28575">
            <a:solidFill>
              <a:srgbClr val="FF00FF"/>
            </a:solidFill>
            <a:prstDash val="solid"/>
            <a:round/>
            <a:headEnd len="med" w="med" type="none"/>
            <a:tailEnd len="med" w="med" type="none"/>
          </a:ln>
          <a:effectLst>
            <a:outerShdw blurRad="57150" rotWithShape="0" algn="bl" dir="5400000" dist="19050">
              <a:srgbClr val="000000">
                <a:alpha val="50000"/>
              </a:srgbClr>
            </a:outerShdw>
          </a:effectLst>
        </p:spPr>
      </p:cxnSp>
      <p:cxnSp>
        <p:nvCxnSpPr>
          <p:cNvPr id="404" name="Google Shape;404;p43"/>
          <p:cNvCxnSpPr>
            <a:stCxn id="405" idx="2"/>
          </p:cNvCxnSpPr>
          <p:nvPr/>
        </p:nvCxnSpPr>
        <p:spPr>
          <a:xfrm flipH="1">
            <a:off x="1643775" y="1836650"/>
            <a:ext cx="1156800" cy="1630500"/>
          </a:xfrm>
          <a:prstGeom prst="straightConnector1">
            <a:avLst/>
          </a:prstGeom>
          <a:noFill/>
          <a:ln cap="flat" cmpd="sng" w="28575">
            <a:solidFill>
              <a:srgbClr val="FF00FF"/>
            </a:solidFill>
            <a:prstDash val="dash"/>
            <a:round/>
            <a:headEnd len="med" w="med" type="none"/>
            <a:tailEnd len="med" w="med" type="triangle"/>
          </a:ln>
          <a:effectLst>
            <a:outerShdw blurRad="57150" rotWithShape="0" algn="bl" dir="5400000" dist="19050">
              <a:srgbClr val="000000">
                <a:alpha val="50000"/>
              </a:srgbClr>
            </a:outerShdw>
          </a:effectLst>
        </p:spPr>
      </p:cxnSp>
      <p:cxnSp>
        <p:nvCxnSpPr>
          <p:cNvPr id="406" name="Google Shape;406;p43"/>
          <p:cNvCxnSpPr>
            <a:stCxn id="405" idx="2"/>
          </p:cNvCxnSpPr>
          <p:nvPr/>
        </p:nvCxnSpPr>
        <p:spPr>
          <a:xfrm>
            <a:off x="2800575" y="1836650"/>
            <a:ext cx="4439100" cy="660300"/>
          </a:xfrm>
          <a:prstGeom prst="straightConnector1">
            <a:avLst/>
          </a:prstGeom>
          <a:noFill/>
          <a:ln cap="flat" cmpd="sng" w="28575">
            <a:solidFill>
              <a:srgbClr val="FF00FF"/>
            </a:solidFill>
            <a:prstDash val="dash"/>
            <a:round/>
            <a:headEnd len="med" w="med" type="none"/>
            <a:tailEnd len="med" w="med" type="triangle"/>
          </a:ln>
          <a:effectLst>
            <a:outerShdw blurRad="57150" rotWithShape="0" algn="bl" dir="5400000" dist="19050">
              <a:srgbClr val="000000">
                <a:alpha val="50000"/>
              </a:srgbClr>
            </a:outerShdw>
          </a:effectLst>
        </p:spPr>
      </p:cxnSp>
      <p:sp>
        <p:nvSpPr>
          <p:cNvPr id="405" name="Google Shape;405;p43"/>
          <p:cNvSpPr txBox="1"/>
          <p:nvPr/>
        </p:nvSpPr>
        <p:spPr>
          <a:xfrm>
            <a:off x="148725" y="1346150"/>
            <a:ext cx="5303700" cy="4905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chemeClr val="lt1"/>
                </a:solidFill>
                <a:latin typeface="Times"/>
                <a:ea typeface="Times"/>
                <a:cs typeface="Times"/>
                <a:sym typeface="Times"/>
              </a:rPr>
              <a:t>Difference in L</a:t>
            </a:r>
            <a:r>
              <a:rPr baseline="-25000" lang="en" sz="1900">
                <a:solidFill>
                  <a:schemeClr val="lt1"/>
                </a:solidFill>
                <a:latin typeface="Times"/>
                <a:ea typeface="Times"/>
                <a:cs typeface="Times"/>
                <a:sym typeface="Times"/>
              </a:rPr>
              <a:t>F814W </a:t>
            </a:r>
            <a:r>
              <a:rPr lang="en" sz="1900">
                <a:solidFill>
                  <a:schemeClr val="lt1"/>
                </a:solidFill>
                <a:latin typeface="Times"/>
                <a:ea typeface="Times"/>
                <a:cs typeface="Times"/>
                <a:sym typeface="Times"/>
              </a:rPr>
              <a:t>- L</a:t>
            </a:r>
            <a:r>
              <a:rPr baseline="-25000" lang="en" sz="1900">
                <a:solidFill>
                  <a:schemeClr val="lt1"/>
                </a:solidFill>
                <a:latin typeface="Times"/>
                <a:ea typeface="Times"/>
                <a:cs typeface="Times"/>
                <a:sym typeface="Times"/>
              </a:rPr>
              <a:t>SED</a:t>
            </a:r>
            <a:r>
              <a:rPr lang="en" sz="1900">
                <a:solidFill>
                  <a:schemeClr val="lt1"/>
                </a:solidFill>
                <a:latin typeface="Times"/>
                <a:ea typeface="Times"/>
                <a:cs typeface="Times"/>
                <a:sym typeface="Times"/>
              </a:rPr>
              <a:t> varies with spectral type</a:t>
            </a:r>
            <a:endParaRPr sz="1900">
              <a:solidFill>
                <a:schemeClr val="lt1"/>
              </a:solidFill>
              <a:latin typeface="Times"/>
              <a:ea typeface="Times"/>
              <a:cs typeface="Times"/>
              <a:sym typeface="Times"/>
            </a:endParaRPr>
          </a:p>
        </p:txBody>
      </p:sp>
      <p:sp>
        <p:nvSpPr>
          <p:cNvPr id="407" name="Google Shape;407;p43"/>
          <p:cNvSpPr txBox="1"/>
          <p:nvPr/>
        </p:nvSpPr>
        <p:spPr>
          <a:xfrm>
            <a:off x="3036025" y="4314400"/>
            <a:ext cx="5676900" cy="6045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C550C5"/>
                </a:solidFill>
                <a:latin typeface="Times"/>
                <a:ea typeface="Times"/>
                <a:cs typeface="Times"/>
                <a:sym typeface="Times"/>
              </a:rPr>
              <a:t>Uncertainty in Progenitor Luminosity for the 22/30 is underestimated</a:t>
            </a:r>
            <a:endParaRPr b="1" sz="2000">
              <a:solidFill>
                <a:srgbClr val="C550C5"/>
              </a:solidFill>
              <a:latin typeface="Times"/>
              <a:ea typeface="Times"/>
              <a:cs typeface="Times"/>
              <a:sym typeface="Times"/>
            </a:endParaRPr>
          </a:p>
        </p:txBody>
      </p:sp>
      <p:sp>
        <p:nvSpPr>
          <p:cNvPr id="408" name="Google Shape;408;p43"/>
          <p:cNvSpPr txBox="1"/>
          <p:nvPr/>
        </p:nvSpPr>
        <p:spPr>
          <a:xfrm>
            <a:off x="6512125" y="854775"/>
            <a:ext cx="2332800" cy="2952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Times"/>
                <a:ea typeface="Times"/>
                <a:cs typeface="Times"/>
                <a:sym typeface="Times"/>
              </a:rPr>
              <a:t>Adapted from </a:t>
            </a:r>
            <a:r>
              <a:rPr lang="en" sz="1200">
                <a:solidFill>
                  <a:schemeClr val="lt1"/>
                </a:solidFill>
                <a:latin typeface="Times"/>
                <a:ea typeface="Times"/>
                <a:cs typeface="Times"/>
                <a:sym typeface="Times"/>
              </a:rPr>
              <a:t>Beasor et al. 2024</a:t>
            </a:r>
            <a:endParaRPr sz="1200">
              <a:solidFill>
                <a:schemeClr val="lt1"/>
              </a:solidFill>
              <a:latin typeface="Times"/>
              <a:ea typeface="Times"/>
              <a:cs typeface="Times"/>
              <a:sym typeface="Times"/>
            </a:endParaRPr>
          </a:p>
        </p:txBody>
      </p:sp>
      <p:sp>
        <p:nvSpPr>
          <p:cNvPr id="409" name="Google Shape;409;p43"/>
          <p:cNvSpPr txBox="1"/>
          <p:nvPr/>
        </p:nvSpPr>
        <p:spPr>
          <a:xfrm>
            <a:off x="6192700" y="4705525"/>
            <a:ext cx="2965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44"/>
          <p:cNvPicPr preferRelativeResize="0"/>
          <p:nvPr/>
        </p:nvPicPr>
        <p:blipFill>
          <a:blip r:embed="rId3">
            <a:alphaModFix amt="26000"/>
          </a:blip>
          <a:stretch>
            <a:fillRect/>
          </a:stretch>
        </p:blipFill>
        <p:spPr>
          <a:xfrm>
            <a:off x="2350" y="0"/>
            <a:ext cx="9144000" cy="5143500"/>
          </a:xfrm>
          <a:prstGeom prst="rect">
            <a:avLst/>
          </a:prstGeom>
          <a:noFill/>
          <a:ln>
            <a:noFill/>
          </a:ln>
          <a:effectLst>
            <a:outerShdw blurRad="57150" rotWithShape="0" algn="bl" dir="5400000" dist="19050">
              <a:srgbClr val="000000"/>
            </a:outerShdw>
          </a:effectLst>
        </p:spPr>
      </p:pic>
      <p:sp>
        <p:nvSpPr>
          <p:cNvPr id="415" name="Google Shape;415;p44"/>
          <p:cNvSpPr txBox="1"/>
          <p:nvPr>
            <p:ph idx="12" type="sldNum"/>
          </p:nvPr>
        </p:nvSpPr>
        <p:spPr>
          <a:xfrm>
            <a:off x="8686388" y="4766313"/>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416" name="Google Shape;416;p44"/>
          <p:cNvSpPr txBox="1"/>
          <p:nvPr/>
        </p:nvSpPr>
        <p:spPr>
          <a:xfrm>
            <a:off x="778300" y="136825"/>
            <a:ext cx="5214300" cy="7794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t/>
            </a:r>
            <a:endParaRPr b="1" sz="3000">
              <a:solidFill>
                <a:srgbClr val="FFFFFF"/>
              </a:solidFill>
              <a:latin typeface="Italiana"/>
              <a:ea typeface="Italiana"/>
              <a:cs typeface="Italiana"/>
              <a:sym typeface="Italiana"/>
            </a:endParaRPr>
          </a:p>
        </p:txBody>
      </p:sp>
      <p:sp>
        <p:nvSpPr>
          <p:cNvPr id="417" name="Google Shape;417;p44"/>
          <p:cNvSpPr txBox="1"/>
          <p:nvPr/>
        </p:nvSpPr>
        <p:spPr>
          <a:xfrm>
            <a:off x="1052550" y="136825"/>
            <a:ext cx="7038900" cy="7794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b="1" lang="en" sz="2500">
                <a:solidFill>
                  <a:srgbClr val="C550C5"/>
                </a:solidFill>
                <a:latin typeface="Times"/>
                <a:ea typeface="Times"/>
                <a:cs typeface="Times"/>
                <a:sym typeface="Times"/>
              </a:rPr>
              <a:t>Observed</a:t>
            </a:r>
            <a:r>
              <a:rPr b="1" lang="en" sz="2500">
                <a:solidFill>
                  <a:schemeClr val="lt1"/>
                </a:solidFill>
                <a:latin typeface="Times"/>
                <a:ea typeface="Times"/>
                <a:cs typeface="Times"/>
                <a:sym typeface="Times"/>
              </a:rPr>
              <a:t> Red Supergiants</a:t>
            </a:r>
            <a:endParaRPr b="1" sz="2500">
              <a:solidFill>
                <a:schemeClr val="lt1"/>
              </a:solidFill>
              <a:latin typeface="Times"/>
              <a:ea typeface="Times"/>
              <a:cs typeface="Times"/>
              <a:sym typeface="Times"/>
            </a:endParaRPr>
          </a:p>
          <a:p>
            <a:pPr indent="0" lvl="0" marL="0" rtl="0" algn="ctr">
              <a:lnSpc>
                <a:spcPct val="80000"/>
              </a:lnSpc>
              <a:spcBef>
                <a:spcPts val="0"/>
              </a:spcBef>
              <a:spcAft>
                <a:spcPts val="0"/>
              </a:spcAft>
              <a:buNone/>
            </a:pPr>
            <a:r>
              <a:rPr b="1" lang="en" sz="2100">
                <a:solidFill>
                  <a:schemeClr val="lt1"/>
                </a:solidFill>
                <a:latin typeface="Times"/>
                <a:ea typeface="Times"/>
                <a:cs typeface="Times"/>
                <a:sym typeface="Times"/>
              </a:rPr>
              <a:t>Bolometric Corrections to </a:t>
            </a:r>
            <a:r>
              <a:rPr b="1" lang="en" sz="2100">
                <a:solidFill>
                  <a:srgbClr val="C550C5"/>
                </a:solidFill>
                <a:latin typeface="Times"/>
                <a:ea typeface="Times"/>
                <a:cs typeface="Times"/>
                <a:sym typeface="Times"/>
              </a:rPr>
              <a:t>Near-Infrared (K</a:t>
            </a:r>
            <a:r>
              <a:rPr b="1" baseline="-25000" lang="en" sz="2100">
                <a:solidFill>
                  <a:srgbClr val="C550C5"/>
                </a:solidFill>
                <a:latin typeface="Times"/>
                <a:ea typeface="Times"/>
                <a:cs typeface="Times"/>
                <a:sym typeface="Times"/>
              </a:rPr>
              <a:t>S</a:t>
            </a:r>
            <a:r>
              <a:rPr b="1" lang="en" sz="2100">
                <a:solidFill>
                  <a:srgbClr val="C550C5"/>
                </a:solidFill>
                <a:latin typeface="Times"/>
                <a:ea typeface="Times"/>
                <a:cs typeface="Times"/>
                <a:sym typeface="Times"/>
              </a:rPr>
              <a:t>)</a:t>
            </a:r>
            <a:r>
              <a:rPr b="1" lang="en" sz="2100">
                <a:solidFill>
                  <a:schemeClr val="lt1"/>
                </a:solidFill>
                <a:latin typeface="Times"/>
                <a:ea typeface="Times"/>
                <a:cs typeface="Times"/>
                <a:sym typeface="Times"/>
              </a:rPr>
              <a:t> bands</a:t>
            </a:r>
            <a:endParaRPr b="1" sz="2100">
              <a:solidFill>
                <a:schemeClr val="lt1"/>
              </a:solidFill>
              <a:latin typeface="Times"/>
              <a:ea typeface="Times"/>
              <a:cs typeface="Times"/>
              <a:sym typeface="Times"/>
            </a:endParaRPr>
          </a:p>
        </p:txBody>
      </p:sp>
      <p:sp>
        <p:nvSpPr>
          <p:cNvPr id="418" name="Google Shape;418;p44"/>
          <p:cNvSpPr txBox="1"/>
          <p:nvPr/>
        </p:nvSpPr>
        <p:spPr>
          <a:xfrm>
            <a:off x="153919" y="4600594"/>
            <a:ext cx="2265300" cy="3465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Times"/>
                <a:ea typeface="Times"/>
                <a:cs typeface="Times"/>
                <a:sym typeface="Times"/>
              </a:rPr>
              <a:t>Beasor et al. 2024</a:t>
            </a:r>
            <a:endParaRPr sz="1100">
              <a:solidFill>
                <a:schemeClr val="dk1"/>
              </a:solidFill>
              <a:latin typeface="Times"/>
              <a:ea typeface="Times"/>
              <a:cs typeface="Times"/>
              <a:sym typeface="Times"/>
            </a:endParaRPr>
          </a:p>
        </p:txBody>
      </p:sp>
      <p:sp>
        <p:nvSpPr>
          <p:cNvPr id="419" name="Google Shape;419;p44"/>
          <p:cNvSpPr txBox="1"/>
          <p:nvPr/>
        </p:nvSpPr>
        <p:spPr>
          <a:xfrm>
            <a:off x="6701650" y="1704425"/>
            <a:ext cx="2332800" cy="3465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chemeClr val="dk1"/>
                </a:solidFill>
                <a:latin typeface="Times"/>
                <a:ea typeface="Times"/>
                <a:cs typeface="Times"/>
                <a:sym typeface="Times"/>
              </a:rPr>
              <a:t>Healy et al. 2024, in prep</a:t>
            </a:r>
            <a:endParaRPr sz="1100">
              <a:solidFill>
                <a:schemeClr val="dk1"/>
              </a:solidFill>
              <a:latin typeface="Times"/>
              <a:ea typeface="Times"/>
              <a:cs typeface="Times"/>
              <a:sym typeface="Times"/>
            </a:endParaRPr>
          </a:p>
        </p:txBody>
      </p:sp>
      <p:pic>
        <p:nvPicPr>
          <p:cNvPr id="420" name="Google Shape;420;p44"/>
          <p:cNvPicPr preferRelativeResize="0"/>
          <p:nvPr/>
        </p:nvPicPr>
        <p:blipFill>
          <a:blip r:embed="rId4">
            <a:alphaModFix/>
          </a:blip>
          <a:stretch>
            <a:fillRect/>
          </a:stretch>
        </p:blipFill>
        <p:spPr>
          <a:xfrm>
            <a:off x="2810100" y="2231725"/>
            <a:ext cx="3528525" cy="2177143"/>
          </a:xfrm>
          <a:prstGeom prst="rect">
            <a:avLst/>
          </a:prstGeom>
          <a:noFill/>
          <a:ln>
            <a:noFill/>
          </a:ln>
          <a:effectLst>
            <a:outerShdw blurRad="57150" rotWithShape="0" algn="bl" dir="5400000" dist="19050">
              <a:srgbClr val="000000"/>
            </a:outerShdw>
          </a:effectLst>
        </p:spPr>
      </p:pic>
      <p:sp>
        <p:nvSpPr>
          <p:cNvPr id="421" name="Google Shape;421;p44"/>
          <p:cNvSpPr txBox="1"/>
          <p:nvPr/>
        </p:nvSpPr>
        <p:spPr>
          <a:xfrm>
            <a:off x="153925" y="1154175"/>
            <a:ext cx="6080100" cy="4830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C550C5"/>
                </a:solidFill>
                <a:latin typeface="Times"/>
                <a:ea typeface="Times"/>
                <a:cs typeface="Times"/>
                <a:sym typeface="Times"/>
              </a:rPr>
              <a:t>Luminosity of the RSGs are </a:t>
            </a:r>
            <a:r>
              <a:rPr b="1" lang="en" sz="2000">
                <a:solidFill>
                  <a:srgbClr val="C550C5"/>
                </a:solidFill>
                <a:latin typeface="Times"/>
                <a:ea typeface="Times"/>
                <a:cs typeface="Times"/>
                <a:sym typeface="Times"/>
              </a:rPr>
              <a:t>overestimated</a:t>
            </a:r>
            <a:r>
              <a:rPr b="1" lang="en" sz="2000">
                <a:solidFill>
                  <a:srgbClr val="C550C5"/>
                </a:solidFill>
                <a:latin typeface="Times"/>
                <a:ea typeface="Times"/>
                <a:cs typeface="Times"/>
                <a:sym typeface="Times"/>
              </a:rPr>
              <a:t> ~0.05 dex </a:t>
            </a:r>
            <a:endParaRPr b="1" sz="2000">
              <a:solidFill>
                <a:srgbClr val="C550C5"/>
              </a:solidFill>
              <a:latin typeface="Times"/>
              <a:ea typeface="Times"/>
              <a:cs typeface="Times"/>
              <a:sym typeface="Times"/>
            </a:endParaRPr>
          </a:p>
        </p:txBody>
      </p:sp>
      <p:sp>
        <p:nvSpPr>
          <p:cNvPr id="422" name="Google Shape;422;p44"/>
          <p:cNvSpPr/>
          <p:nvPr/>
        </p:nvSpPr>
        <p:spPr>
          <a:xfrm>
            <a:off x="3619600" y="2320350"/>
            <a:ext cx="880200" cy="251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3" name="Google Shape;423;p44"/>
          <p:cNvSpPr txBox="1"/>
          <p:nvPr/>
        </p:nvSpPr>
        <p:spPr>
          <a:xfrm>
            <a:off x="2807700" y="1668350"/>
            <a:ext cx="3528600" cy="532200"/>
          </a:xfrm>
          <a:prstGeom prst="rect">
            <a:avLst/>
          </a:prstGeom>
          <a:noFill/>
          <a:ln>
            <a:noFill/>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Times"/>
                <a:ea typeface="Times"/>
                <a:cs typeface="Times"/>
                <a:sym typeface="Times"/>
              </a:rPr>
              <a:t>BC</a:t>
            </a:r>
            <a:r>
              <a:rPr baseline="-25000" lang="en" sz="1800">
                <a:solidFill>
                  <a:schemeClr val="lt1"/>
                </a:solidFill>
                <a:latin typeface="Times"/>
                <a:ea typeface="Times"/>
                <a:cs typeface="Times"/>
                <a:sym typeface="Times"/>
              </a:rPr>
              <a:t>NIR</a:t>
            </a:r>
            <a:r>
              <a:rPr lang="en" sz="1800">
                <a:solidFill>
                  <a:schemeClr val="lt1"/>
                </a:solidFill>
                <a:latin typeface="Times"/>
                <a:ea typeface="Times"/>
                <a:cs typeface="Times"/>
                <a:sym typeface="Times"/>
              </a:rPr>
              <a:t> varies with T</a:t>
            </a:r>
            <a:r>
              <a:rPr baseline="-25000" lang="en" sz="1800">
                <a:solidFill>
                  <a:schemeClr val="lt1"/>
                </a:solidFill>
                <a:latin typeface="Times"/>
                <a:ea typeface="Times"/>
                <a:cs typeface="Times"/>
                <a:sym typeface="Times"/>
              </a:rPr>
              <a:t>eff</a:t>
            </a:r>
            <a:r>
              <a:rPr lang="en" sz="1800">
                <a:solidFill>
                  <a:schemeClr val="lt1"/>
                </a:solidFill>
                <a:latin typeface="Times"/>
                <a:ea typeface="Times"/>
                <a:cs typeface="Times"/>
                <a:sym typeface="Times"/>
              </a:rPr>
              <a:t>/Spectral types</a:t>
            </a:r>
            <a:endParaRPr sz="1800">
              <a:solidFill>
                <a:schemeClr val="lt1"/>
              </a:solidFill>
              <a:latin typeface="Times"/>
              <a:ea typeface="Times"/>
              <a:cs typeface="Times"/>
              <a:sym typeface="Times"/>
            </a:endParaRPr>
          </a:p>
        </p:txBody>
      </p:sp>
      <p:cxnSp>
        <p:nvCxnSpPr>
          <p:cNvPr id="424" name="Google Shape;424;p44"/>
          <p:cNvCxnSpPr/>
          <p:nvPr/>
        </p:nvCxnSpPr>
        <p:spPr>
          <a:xfrm flipH="1" rot="10800000">
            <a:off x="3746500" y="2424750"/>
            <a:ext cx="2378100" cy="1385700"/>
          </a:xfrm>
          <a:prstGeom prst="straightConnector1">
            <a:avLst/>
          </a:prstGeom>
          <a:noFill/>
          <a:ln cap="flat" cmpd="sng" w="19050">
            <a:solidFill>
              <a:srgbClr val="FF00FF"/>
            </a:solidFill>
            <a:prstDash val="solid"/>
            <a:round/>
            <a:headEnd len="med" w="med" type="none"/>
            <a:tailEnd len="med" w="med" type="none"/>
          </a:ln>
          <a:effectLst>
            <a:outerShdw blurRad="57150" rotWithShape="0" algn="bl" dir="5400000" dist="19050">
              <a:srgbClr val="000000"/>
            </a:outerShdw>
          </a:effectLst>
        </p:spPr>
      </p:cxnSp>
      <p:cxnSp>
        <p:nvCxnSpPr>
          <p:cNvPr id="425" name="Google Shape;425;p44"/>
          <p:cNvCxnSpPr>
            <a:stCxn id="421" idx="2"/>
          </p:cNvCxnSpPr>
          <p:nvPr/>
        </p:nvCxnSpPr>
        <p:spPr>
          <a:xfrm>
            <a:off x="3193975" y="1637175"/>
            <a:ext cx="1529400" cy="1396800"/>
          </a:xfrm>
          <a:prstGeom prst="straightConnector1">
            <a:avLst/>
          </a:prstGeom>
          <a:noFill/>
          <a:ln cap="flat" cmpd="sng" w="19050">
            <a:solidFill>
              <a:srgbClr val="FF00FF"/>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426" name="Google Shape;426;p44"/>
          <p:cNvSpPr txBox="1"/>
          <p:nvPr/>
        </p:nvSpPr>
        <p:spPr>
          <a:xfrm>
            <a:off x="2807875" y="4408875"/>
            <a:ext cx="3528600" cy="33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Times"/>
                <a:ea typeface="Times"/>
                <a:cs typeface="Times"/>
                <a:sym typeface="Times"/>
              </a:rPr>
              <a:t>Healy et al. 2024, in prep </a:t>
            </a:r>
            <a:endParaRPr sz="1600">
              <a:solidFill>
                <a:schemeClr val="lt1"/>
              </a:solidFill>
              <a:latin typeface="Times"/>
              <a:ea typeface="Times"/>
              <a:cs typeface="Times"/>
              <a:sym typeface="Time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7"/>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147" name="Google Shape;147;p27"/>
          <p:cNvSpPr txBox="1"/>
          <p:nvPr>
            <p:ph type="title"/>
          </p:nvPr>
        </p:nvSpPr>
        <p:spPr>
          <a:xfrm>
            <a:off x="1091450" y="736100"/>
            <a:ext cx="6221400" cy="497100"/>
          </a:xfrm>
          <a:prstGeom prst="rect">
            <a:avLst/>
          </a:prstGeom>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3620">
                <a:solidFill>
                  <a:schemeClr val="lt1"/>
                </a:solidFill>
                <a:latin typeface="Times"/>
                <a:ea typeface="Times"/>
                <a:cs typeface="Times"/>
                <a:sym typeface="Times"/>
              </a:rPr>
              <a:t>Outline</a:t>
            </a:r>
            <a:endParaRPr sz="3620">
              <a:solidFill>
                <a:schemeClr val="lt1"/>
              </a:solidFill>
              <a:highlight>
                <a:schemeClr val="lt2"/>
              </a:highlight>
              <a:latin typeface="Times"/>
              <a:ea typeface="Times"/>
              <a:cs typeface="Times"/>
              <a:sym typeface="Times"/>
            </a:endParaRPr>
          </a:p>
        </p:txBody>
      </p:sp>
      <p:cxnSp>
        <p:nvCxnSpPr>
          <p:cNvPr id="148" name="Google Shape;148;p27"/>
          <p:cNvCxnSpPr/>
          <p:nvPr/>
        </p:nvCxnSpPr>
        <p:spPr>
          <a:xfrm flipH="1" rot="10800000">
            <a:off x="933375" y="1229963"/>
            <a:ext cx="7300800" cy="3300"/>
          </a:xfrm>
          <a:prstGeom prst="straightConnector1">
            <a:avLst/>
          </a:prstGeom>
          <a:noFill/>
          <a:ln cap="flat" cmpd="sng" w="9525">
            <a:solidFill>
              <a:schemeClr val="lt1"/>
            </a:solidFill>
            <a:prstDash val="solid"/>
            <a:round/>
            <a:headEnd len="sm" w="sm" type="none"/>
            <a:tailEnd len="sm" w="sm" type="none"/>
          </a:ln>
          <a:effectLst>
            <a:outerShdw blurRad="57150" rotWithShape="0" algn="bl" dir="5400000" dist="19050">
              <a:srgbClr val="000000"/>
            </a:outerShdw>
          </a:effectLst>
        </p:spPr>
      </p:cxnSp>
      <p:sp>
        <p:nvSpPr>
          <p:cNvPr id="149" name="Google Shape;149;p2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0" name="Google Shape;150;p27"/>
          <p:cNvSpPr txBox="1"/>
          <p:nvPr/>
        </p:nvSpPr>
        <p:spPr>
          <a:xfrm>
            <a:off x="1091450" y="909975"/>
            <a:ext cx="7142700" cy="2654100"/>
          </a:xfrm>
          <a:prstGeom prst="rect">
            <a:avLst/>
          </a:prstGeom>
          <a:noFill/>
          <a:ln>
            <a:noFill/>
          </a:ln>
          <a:effectLst>
            <a:outerShdw blurRad="57150" rotWithShape="0" algn="bl" dir="5400000" dist="19050">
              <a:srgbClr val="000000"/>
            </a:outerShdw>
          </a:effectLst>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t/>
            </a:r>
            <a:endParaRPr sz="1900">
              <a:solidFill>
                <a:schemeClr val="lt1"/>
              </a:solidFill>
              <a:latin typeface="Times"/>
              <a:ea typeface="Times"/>
              <a:cs typeface="Times"/>
              <a:sym typeface="Times"/>
            </a:endParaRPr>
          </a:p>
          <a:p>
            <a:pPr indent="-285750" lvl="0" marL="342900" rtl="0" algn="l">
              <a:lnSpc>
                <a:spcPct val="115000"/>
              </a:lnSpc>
              <a:spcBef>
                <a:spcPts val="1600"/>
              </a:spcBef>
              <a:spcAft>
                <a:spcPts val="0"/>
              </a:spcAft>
              <a:buClr>
                <a:schemeClr val="lt1"/>
              </a:buClr>
              <a:buSzPts val="1900"/>
              <a:buFont typeface="Times"/>
              <a:buChar char="★"/>
            </a:pPr>
            <a:r>
              <a:rPr lang="en" sz="1900">
                <a:solidFill>
                  <a:schemeClr val="lt1"/>
                </a:solidFill>
                <a:latin typeface="Times"/>
                <a:ea typeface="Times"/>
                <a:cs typeface="Times"/>
                <a:sym typeface="Times"/>
              </a:rPr>
              <a:t>Supernovae</a:t>
            </a:r>
            <a:endParaRPr sz="1900">
              <a:solidFill>
                <a:schemeClr val="lt1"/>
              </a:solidFill>
              <a:latin typeface="Times"/>
              <a:ea typeface="Times"/>
              <a:cs typeface="Times"/>
              <a:sym typeface="Times"/>
            </a:endParaRPr>
          </a:p>
          <a:p>
            <a:pPr indent="-285750" lvl="1" marL="685800" rtl="0" algn="l">
              <a:lnSpc>
                <a:spcPct val="115000"/>
              </a:lnSpc>
              <a:spcBef>
                <a:spcPts val="0"/>
              </a:spcBef>
              <a:spcAft>
                <a:spcPts val="0"/>
              </a:spcAft>
              <a:buClr>
                <a:schemeClr val="lt1"/>
              </a:buClr>
              <a:buSzPts val="1900"/>
              <a:buFont typeface="Times"/>
              <a:buChar char="○"/>
            </a:pPr>
            <a:r>
              <a:rPr lang="en" sz="1900">
                <a:solidFill>
                  <a:schemeClr val="lt1"/>
                </a:solidFill>
                <a:latin typeface="Times"/>
                <a:ea typeface="Times"/>
                <a:cs typeface="Times"/>
                <a:sym typeface="Times"/>
              </a:rPr>
              <a:t>Introduction</a:t>
            </a:r>
            <a:endParaRPr sz="1900">
              <a:solidFill>
                <a:schemeClr val="lt1"/>
              </a:solidFill>
              <a:latin typeface="Times"/>
              <a:ea typeface="Times"/>
              <a:cs typeface="Times"/>
              <a:sym typeface="Times"/>
            </a:endParaRPr>
          </a:p>
          <a:p>
            <a:pPr indent="-285750" lvl="1" marL="685800" rtl="0" algn="l">
              <a:lnSpc>
                <a:spcPct val="115000"/>
              </a:lnSpc>
              <a:spcBef>
                <a:spcPts val="0"/>
              </a:spcBef>
              <a:spcAft>
                <a:spcPts val="0"/>
              </a:spcAft>
              <a:buClr>
                <a:schemeClr val="lt1"/>
              </a:buClr>
              <a:buSzPts val="1900"/>
              <a:buFont typeface="Times"/>
              <a:buChar char="○"/>
            </a:pPr>
            <a:r>
              <a:rPr lang="en" sz="1900">
                <a:solidFill>
                  <a:schemeClr val="lt1"/>
                </a:solidFill>
                <a:latin typeface="Times"/>
                <a:ea typeface="Times"/>
                <a:cs typeface="Times"/>
                <a:sym typeface="Times"/>
              </a:rPr>
              <a:t>Multimessenger Astronomy</a:t>
            </a:r>
            <a:endParaRPr sz="1900">
              <a:solidFill>
                <a:schemeClr val="lt1"/>
              </a:solidFill>
              <a:latin typeface="Times"/>
              <a:ea typeface="Times"/>
              <a:cs typeface="Times"/>
              <a:sym typeface="Times"/>
            </a:endParaRPr>
          </a:p>
          <a:p>
            <a:pPr indent="-285750" lvl="0" marL="342900" rtl="0" algn="l">
              <a:lnSpc>
                <a:spcPct val="115000"/>
              </a:lnSpc>
              <a:spcBef>
                <a:spcPts val="0"/>
              </a:spcBef>
              <a:spcAft>
                <a:spcPts val="0"/>
              </a:spcAft>
              <a:buClr>
                <a:schemeClr val="lt1"/>
              </a:buClr>
              <a:buSzPts val="1900"/>
              <a:buFont typeface="Times"/>
              <a:buChar char="★"/>
            </a:pPr>
            <a:r>
              <a:rPr lang="en" sz="1900">
                <a:solidFill>
                  <a:schemeClr val="lt1"/>
                </a:solidFill>
                <a:latin typeface="Times"/>
                <a:ea typeface="Times"/>
                <a:cs typeface="Times"/>
                <a:sym typeface="Times"/>
              </a:rPr>
              <a:t>Massive Stars</a:t>
            </a:r>
            <a:endParaRPr sz="1900">
              <a:solidFill>
                <a:schemeClr val="lt1"/>
              </a:solidFill>
              <a:latin typeface="Times"/>
              <a:ea typeface="Times"/>
              <a:cs typeface="Times"/>
              <a:sym typeface="Times"/>
            </a:endParaRPr>
          </a:p>
          <a:p>
            <a:pPr indent="-285750" lvl="1" marL="685800" rtl="0" algn="l">
              <a:lnSpc>
                <a:spcPct val="115000"/>
              </a:lnSpc>
              <a:spcBef>
                <a:spcPts val="0"/>
              </a:spcBef>
              <a:spcAft>
                <a:spcPts val="0"/>
              </a:spcAft>
              <a:buClr>
                <a:schemeClr val="lt1"/>
              </a:buClr>
              <a:buSzPts val="1900"/>
              <a:buFont typeface="Times"/>
              <a:buChar char="○"/>
            </a:pPr>
            <a:r>
              <a:rPr lang="en" sz="1900">
                <a:solidFill>
                  <a:schemeClr val="lt1"/>
                </a:solidFill>
                <a:latin typeface="Times"/>
                <a:ea typeface="Times"/>
                <a:cs typeface="Times"/>
                <a:sym typeface="Times"/>
              </a:rPr>
              <a:t>Current Issues</a:t>
            </a:r>
            <a:endParaRPr sz="1900">
              <a:solidFill>
                <a:schemeClr val="lt1"/>
              </a:solidFill>
              <a:latin typeface="Times"/>
              <a:ea typeface="Times"/>
              <a:cs typeface="Times"/>
              <a:sym typeface="Times"/>
            </a:endParaRPr>
          </a:p>
          <a:p>
            <a:pPr indent="-285750" lvl="1" marL="685800" rtl="0" algn="l">
              <a:lnSpc>
                <a:spcPct val="115000"/>
              </a:lnSpc>
              <a:spcBef>
                <a:spcPts val="0"/>
              </a:spcBef>
              <a:spcAft>
                <a:spcPts val="0"/>
              </a:spcAft>
              <a:buClr>
                <a:schemeClr val="lt1"/>
              </a:buClr>
              <a:buSzPts val="1900"/>
              <a:buFont typeface="Times"/>
              <a:buChar char="○"/>
            </a:pPr>
            <a:r>
              <a:rPr lang="en" sz="1900">
                <a:solidFill>
                  <a:schemeClr val="lt1"/>
                </a:solidFill>
                <a:latin typeface="Times"/>
                <a:ea typeface="Times"/>
                <a:cs typeface="Times"/>
                <a:sym typeface="Times"/>
              </a:rPr>
              <a:t>Preparing for the next Galactic supernova</a:t>
            </a:r>
            <a:endParaRPr sz="1900">
              <a:solidFill>
                <a:schemeClr val="lt1"/>
              </a:solidFill>
              <a:latin typeface="Times"/>
              <a:ea typeface="Times"/>
              <a:cs typeface="Times"/>
              <a:sym typeface="Time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45"/>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432" name="Google Shape;432;p45"/>
          <p:cNvSpPr txBox="1"/>
          <p:nvPr>
            <p:ph idx="12" type="sldNum"/>
          </p:nvPr>
        </p:nvSpPr>
        <p:spPr>
          <a:xfrm>
            <a:off x="6417588" y="35623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433" name="Google Shape;433;p45"/>
          <p:cNvSpPr txBox="1"/>
          <p:nvPr>
            <p:ph idx="1" type="subTitle"/>
          </p:nvPr>
        </p:nvSpPr>
        <p:spPr>
          <a:xfrm>
            <a:off x="275713" y="256181"/>
            <a:ext cx="7682100" cy="538500"/>
          </a:xfrm>
          <a:prstGeom prst="rect">
            <a:avLst/>
          </a:prstGeom>
          <a:effectLst>
            <a:outerShdw blurRad="57150" rotWithShape="0" algn="bl" dir="5400000" dist="19050">
              <a:srgbClr val="000000"/>
            </a:outerShdw>
          </a:effectLst>
        </p:spPr>
        <p:txBody>
          <a:bodyPr anchorCtr="0" anchor="t" bIns="91425" lIns="91425" spcFirstLastPara="1" rIns="91425" wrap="square" tIns="91425">
            <a:normAutofit fontScale="85000" lnSpcReduction="20000"/>
          </a:bodyPr>
          <a:lstStyle/>
          <a:p>
            <a:pPr indent="0" lvl="0" marL="0" rtl="0" algn="l">
              <a:lnSpc>
                <a:spcPct val="100000"/>
              </a:lnSpc>
              <a:spcBef>
                <a:spcPts val="0"/>
              </a:spcBef>
              <a:spcAft>
                <a:spcPts val="0"/>
              </a:spcAft>
              <a:buClr>
                <a:schemeClr val="dk1"/>
              </a:buClr>
              <a:buSzPts val="680"/>
              <a:buFont typeface="Arial"/>
              <a:buNone/>
            </a:pPr>
            <a:r>
              <a:rPr lang="en" sz="3317">
                <a:solidFill>
                  <a:schemeClr val="lt1"/>
                </a:solidFill>
                <a:latin typeface="Times"/>
                <a:ea typeface="Times"/>
                <a:cs typeface="Times"/>
                <a:sym typeface="Times"/>
              </a:rPr>
              <a:t>Method 1: Collection of Literature</a:t>
            </a:r>
            <a:endParaRPr sz="3317">
              <a:solidFill>
                <a:schemeClr val="lt1"/>
              </a:solidFill>
              <a:latin typeface="Times"/>
              <a:ea typeface="Times"/>
              <a:cs typeface="Times"/>
              <a:sym typeface="Times"/>
            </a:endParaRPr>
          </a:p>
        </p:txBody>
      </p:sp>
      <p:sp>
        <p:nvSpPr>
          <p:cNvPr id="434" name="Google Shape;434;p45"/>
          <p:cNvSpPr txBox="1"/>
          <p:nvPr>
            <p:ph idx="2" type="body"/>
          </p:nvPr>
        </p:nvSpPr>
        <p:spPr>
          <a:xfrm>
            <a:off x="391750" y="1213478"/>
            <a:ext cx="4586400" cy="34767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800"/>
              <a:buFont typeface="Arial"/>
              <a:buNone/>
            </a:pPr>
            <a:r>
              <a:rPr b="1" lang="en" sz="2000">
                <a:solidFill>
                  <a:schemeClr val="lt1"/>
                </a:solidFill>
                <a:latin typeface="Times"/>
                <a:ea typeface="Times"/>
                <a:cs typeface="Times"/>
                <a:sym typeface="Times"/>
              </a:rPr>
              <a:t>Use stars with pre-classified spectral types</a:t>
            </a:r>
            <a:endParaRPr b="1" sz="2000">
              <a:solidFill>
                <a:schemeClr val="lt1"/>
              </a:solidFill>
              <a:latin typeface="Times"/>
              <a:ea typeface="Times"/>
              <a:cs typeface="Times"/>
              <a:sym typeface="Times"/>
            </a:endParaRPr>
          </a:p>
          <a:p>
            <a:pPr indent="0" lvl="0" marL="0" rtl="0" algn="l">
              <a:lnSpc>
                <a:spcPct val="100000"/>
              </a:lnSpc>
              <a:spcBef>
                <a:spcPts val="0"/>
              </a:spcBef>
              <a:spcAft>
                <a:spcPts val="0"/>
              </a:spcAft>
              <a:buClr>
                <a:schemeClr val="dk1"/>
              </a:buClr>
              <a:buSzPts val="800"/>
              <a:buFont typeface="Arial"/>
              <a:buNone/>
            </a:pPr>
            <a:r>
              <a:t/>
            </a:r>
            <a:endParaRPr sz="2000">
              <a:solidFill>
                <a:schemeClr val="lt1"/>
              </a:solidFill>
              <a:latin typeface="Times"/>
              <a:ea typeface="Times"/>
              <a:cs typeface="Times"/>
              <a:sym typeface="Times"/>
            </a:endParaRPr>
          </a:p>
          <a:p>
            <a:pPr indent="0" lvl="0" marL="0" rtl="0" algn="l">
              <a:lnSpc>
                <a:spcPct val="100000"/>
              </a:lnSpc>
              <a:spcBef>
                <a:spcPts val="0"/>
              </a:spcBef>
              <a:spcAft>
                <a:spcPts val="0"/>
              </a:spcAft>
              <a:buClr>
                <a:schemeClr val="dk1"/>
              </a:buClr>
              <a:buSzPts val="800"/>
              <a:buFont typeface="Arial"/>
              <a:buNone/>
            </a:pPr>
            <a:r>
              <a:rPr lang="en" sz="2000">
                <a:solidFill>
                  <a:schemeClr val="lt1"/>
                </a:solidFill>
                <a:latin typeface="Times"/>
                <a:ea typeface="Times"/>
                <a:cs typeface="Times"/>
                <a:sym typeface="Times"/>
              </a:rPr>
              <a:t>Assemble list of K and M stars with luminosity class I </a:t>
            </a:r>
            <a:endParaRPr sz="2000">
              <a:solidFill>
                <a:schemeClr val="lt1"/>
              </a:solidFill>
              <a:latin typeface="Times"/>
              <a:ea typeface="Times"/>
              <a:cs typeface="Times"/>
              <a:sym typeface="Times"/>
            </a:endParaRPr>
          </a:p>
          <a:p>
            <a:pPr indent="0" lvl="0" marL="0" rtl="0" algn="l">
              <a:lnSpc>
                <a:spcPct val="100000"/>
              </a:lnSpc>
              <a:spcBef>
                <a:spcPts val="0"/>
              </a:spcBef>
              <a:spcAft>
                <a:spcPts val="0"/>
              </a:spcAft>
              <a:buClr>
                <a:schemeClr val="dk1"/>
              </a:buClr>
              <a:buSzPts val="800"/>
              <a:buFont typeface="Arial"/>
              <a:buNone/>
            </a:pPr>
            <a:r>
              <a:rPr lang="en" sz="2000">
                <a:solidFill>
                  <a:schemeClr val="lt1"/>
                </a:solidFill>
                <a:latin typeface="Times"/>
                <a:ea typeface="Times"/>
                <a:cs typeface="Times"/>
                <a:sym typeface="Times"/>
              </a:rPr>
              <a:t>	Used 46 different catalogues</a:t>
            </a:r>
            <a:endParaRPr sz="2000">
              <a:solidFill>
                <a:schemeClr val="lt1"/>
              </a:solidFill>
              <a:latin typeface="Times"/>
              <a:ea typeface="Times"/>
              <a:cs typeface="Times"/>
              <a:sym typeface="Times"/>
            </a:endParaRPr>
          </a:p>
          <a:p>
            <a:pPr indent="0" lvl="0" marL="0" rtl="0" algn="l">
              <a:lnSpc>
                <a:spcPct val="100000"/>
              </a:lnSpc>
              <a:spcBef>
                <a:spcPts val="0"/>
              </a:spcBef>
              <a:spcAft>
                <a:spcPts val="0"/>
              </a:spcAft>
              <a:buClr>
                <a:schemeClr val="dk1"/>
              </a:buClr>
              <a:buSzPts val="800"/>
              <a:buFont typeface="Arial"/>
              <a:buNone/>
            </a:pPr>
            <a:r>
              <a:rPr lang="en" sz="2000">
                <a:solidFill>
                  <a:schemeClr val="lt1"/>
                </a:solidFill>
                <a:latin typeface="Times"/>
                <a:ea typeface="Times"/>
                <a:cs typeface="Times"/>
                <a:sym typeface="Times"/>
              </a:rPr>
              <a:t>		Largest contribution ~2100 stars</a:t>
            </a:r>
            <a:endParaRPr sz="2000">
              <a:solidFill>
                <a:schemeClr val="lt1"/>
              </a:solidFill>
              <a:latin typeface="Times"/>
              <a:ea typeface="Times"/>
              <a:cs typeface="Times"/>
              <a:sym typeface="Times"/>
            </a:endParaRPr>
          </a:p>
          <a:p>
            <a:pPr indent="0" lvl="0" marL="0" rtl="0" algn="l">
              <a:lnSpc>
                <a:spcPct val="100000"/>
              </a:lnSpc>
              <a:spcBef>
                <a:spcPts val="0"/>
              </a:spcBef>
              <a:spcAft>
                <a:spcPts val="0"/>
              </a:spcAft>
              <a:buClr>
                <a:schemeClr val="dk1"/>
              </a:buClr>
              <a:buSzPts val="800"/>
              <a:buFont typeface="Arial"/>
              <a:buNone/>
            </a:pPr>
            <a:r>
              <a:rPr lang="en" sz="2000">
                <a:solidFill>
                  <a:schemeClr val="lt1"/>
                </a:solidFill>
                <a:latin typeface="Times"/>
                <a:ea typeface="Times"/>
                <a:cs typeface="Times"/>
                <a:sym typeface="Times"/>
              </a:rPr>
              <a:t>		Smallest contributor 2 stars</a:t>
            </a:r>
            <a:endParaRPr sz="2000">
              <a:solidFill>
                <a:schemeClr val="lt1"/>
              </a:solidFill>
              <a:latin typeface="Times"/>
              <a:ea typeface="Times"/>
              <a:cs typeface="Times"/>
              <a:sym typeface="Times"/>
            </a:endParaRPr>
          </a:p>
          <a:p>
            <a:pPr indent="0" lvl="0" marL="0" rtl="0" algn="l">
              <a:lnSpc>
                <a:spcPct val="100000"/>
              </a:lnSpc>
              <a:spcBef>
                <a:spcPts val="0"/>
              </a:spcBef>
              <a:spcAft>
                <a:spcPts val="0"/>
              </a:spcAft>
              <a:buClr>
                <a:schemeClr val="dk1"/>
              </a:buClr>
              <a:buSzPts val="800"/>
              <a:buFont typeface="Arial"/>
              <a:buNone/>
            </a:pPr>
            <a:r>
              <a:t/>
            </a:r>
            <a:endParaRPr sz="2000">
              <a:solidFill>
                <a:schemeClr val="lt1"/>
              </a:solidFill>
              <a:latin typeface="Times"/>
              <a:ea typeface="Times"/>
              <a:cs typeface="Times"/>
              <a:sym typeface="Times"/>
            </a:endParaRPr>
          </a:p>
          <a:p>
            <a:pPr indent="0" lvl="0" marL="0" rtl="0" algn="l">
              <a:lnSpc>
                <a:spcPct val="100000"/>
              </a:lnSpc>
              <a:spcBef>
                <a:spcPts val="0"/>
              </a:spcBef>
              <a:spcAft>
                <a:spcPts val="0"/>
              </a:spcAft>
              <a:buClr>
                <a:schemeClr val="dk1"/>
              </a:buClr>
              <a:buSzPts val="800"/>
              <a:buFont typeface="Arial"/>
              <a:buNone/>
            </a:pPr>
            <a:r>
              <a:rPr lang="en" sz="2000">
                <a:solidFill>
                  <a:schemeClr val="lt1"/>
                </a:solidFill>
                <a:latin typeface="Times"/>
                <a:ea typeface="Times"/>
                <a:cs typeface="Times"/>
                <a:sym typeface="Times"/>
              </a:rPr>
              <a:t>Adopt a mean spectral type for each object</a:t>
            </a:r>
            <a:endParaRPr sz="2000">
              <a:solidFill>
                <a:schemeClr val="lt1"/>
              </a:solidFill>
              <a:latin typeface="Times"/>
              <a:ea typeface="Times"/>
              <a:cs typeface="Times"/>
              <a:sym typeface="Times"/>
            </a:endParaRPr>
          </a:p>
        </p:txBody>
      </p:sp>
      <p:sp>
        <p:nvSpPr>
          <p:cNvPr id="435" name="Google Shape;435;p45"/>
          <p:cNvSpPr txBox="1"/>
          <p:nvPr/>
        </p:nvSpPr>
        <p:spPr>
          <a:xfrm>
            <a:off x="6584588" y="4690219"/>
            <a:ext cx="2250000" cy="354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700">
                <a:solidFill>
                  <a:schemeClr val="dk1"/>
                </a:solidFill>
              </a:rPr>
              <a:t>http://www.atlasoftheuniverse.com/hr.html</a:t>
            </a:r>
            <a:endParaRPr sz="700">
              <a:solidFill>
                <a:schemeClr val="dk1"/>
              </a:solidFill>
            </a:endParaRPr>
          </a:p>
          <a:p>
            <a:pPr indent="0" lvl="0" marL="0" rtl="0" algn="l">
              <a:spcBef>
                <a:spcPts val="0"/>
              </a:spcBef>
              <a:spcAft>
                <a:spcPts val="0"/>
              </a:spcAft>
              <a:buNone/>
            </a:pPr>
            <a:r>
              <a:t/>
            </a:r>
            <a:endParaRPr sz="700">
              <a:solidFill>
                <a:schemeClr val="dk1"/>
              </a:solidFill>
            </a:endParaRPr>
          </a:p>
        </p:txBody>
      </p:sp>
      <p:pic>
        <p:nvPicPr>
          <p:cNvPr id="436" name="Google Shape;436;p45"/>
          <p:cNvPicPr preferRelativeResize="0"/>
          <p:nvPr/>
        </p:nvPicPr>
        <p:blipFill rotWithShape="1">
          <a:blip r:embed="rId4">
            <a:alphaModFix/>
          </a:blip>
          <a:srcRect b="0" l="1058" r="0" t="0"/>
          <a:stretch/>
        </p:blipFill>
        <p:spPr>
          <a:xfrm>
            <a:off x="5046700" y="794675"/>
            <a:ext cx="3718850" cy="4037375"/>
          </a:xfrm>
          <a:prstGeom prst="rect">
            <a:avLst/>
          </a:prstGeom>
          <a:noFill/>
          <a:ln>
            <a:noFill/>
          </a:ln>
          <a:effectLst>
            <a:outerShdw blurRad="57150" rotWithShape="0" algn="bl" dir="5400000" dist="19050">
              <a:srgbClr val="000000"/>
            </a:outerShdw>
          </a:effectLst>
        </p:spPr>
      </p:pic>
      <p:sp>
        <p:nvSpPr>
          <p:cNvPr id="437" name="Google Shape;437;p45"/>
          <p:cNvSpPr txBox="1"/>
          <p:nvPr/>
        </p:nvSpPr>
        <p:spPr>
          <a:xfrm>
            <a:off x="6546800" y="4832050"/>
            <a:ext cx="2325600" cy="22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300">
                <a:solidFill>
                  <a:schemeClr val="lt1"/>
                </a:solidFill>
                <a:uFill>
                  <a:noFill/>
                </a:uFill>
                <a:latin typeface="Times"/>
                <a:ea typeface="Times"/>
                <a:cs typeface="Times"/>
                <a:sym typeface="Times"/>
                <a:hlinkClick r:id="rId5">
                  <a:extLst>
                    <a:ext uri="{A12FA001-AC4F-418D-AE19-62706E023703}">
                      <ahyp:hlinkClr val="tx"/>
                    </a:ext>
                  </a:extLst>
                </a:hlinkClick>
              </a:rPr>
              <a:t>boyce-astro.org</a:t>
            </a:r>
            <a:endParaRPr sz="2000">
              <a:solidFill>
                <a:schemeClr val="lt1"/>
              </a:solidFill>
              <a:latin typeface="Times"/>
              <a:ea typeface="Times"/>
              <a:cs typeface="Times"/>
              <a:sym typeface="Time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6"/>
          <p:cNvSpPr/>
          <p:nvPr/>
        </p:nvSpPr>
        <p:spPr>
          <a:xfrm>
            <a:off x="246225" y="656175"/>
            <a:ext cx="3129900" cy="4381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43" name="Google Shape;443;p46"/>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444" name="Google Shape;444;p46"/>
          <p:cNvSpPr txBox="1"/>
          <p:nvPr>
            <p:ph type="title"/>
          </p:nvPr>
        </p:nvSpPr>
        <p:spPr>
          <a:xfrm>
            <a:off x="311700" y="74694"/>
            <a:ext cx="8520600" cy="572700"/>
          </a:xfrm>
          <a:prstGeom prst="rect">
            <a:avLst/>
          </a:prstGeom>
          <a:effectLst>
            <a:outerShdw blurRad="57150" rotWithShape="0" algn="bl" dir="5400000" dist="19050">
              <a:srgbClr val="000000"/>
            </a:outerShdw>
          </a:effectLst>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sz="3400">
                <a:solidFill>
                  <a:schemeClr val="lt1"/>
                </a:solidFill>
                <a:latin typeface="Times"/>
                <a:ea typeface="Times"/>
                <a:cs typeface="Times"/>
                <a:sym typeface="Times"/>
              </a:rPr>
              <a:t>Method 2: Gaia CMD</a:t>
            </a:r>
            <a:endParaRPr b="1" sz="3400">
              <a:solidFill>
                <a:schemeClr val="lt1"/>
              </a:solidFill>
              <a:latin typeface="Times"/>
              <a:ea typeface="Times"/>
              <a:cs typeface="Times"/>
              <a:sym typeface="Times"/>
            </a:endParaRPr>
          </a:p>
        </p:txBody>
      </p:sp>
      <p:sp>
        <p:nvSpPr>
          <p:cNvPr id="445" name="Google Shape;445;p46"/>
          <p:cNvSpPr txBox="1"/>
          <p:nvPr>
            <p:ph idx="12" type="sldNum"/>
          </p:nvPr>
        </p:nvSpPr>
        <p:spPr>
          <a:xfrm>
            <a:off x="8621938" y="4646513"/>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446" name="Google Shape;446;p46"/>
          <p:cNvSpPr txBox="1"/>
          <p:nvPr>
            <p:ph idx="1" type="subTitle"/>
          </p:nvPr>
        </p:nvSpPr>
        <p:spPr>
          <a:xfrm>
            <a:off x="3441500" y="922950"/>
            <a:ext cx="5390700" cy="38529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800"/>
              <a:buFont typeface="Arial"/>
              <a:buNone/>
            </a:pPr>
            <a:r>
              <a:rPr lang="en" sz="2000">
                <a:solidFill>
                  <a:schemeClr val="lt1"/>
                </a:solidFill>
                <a:latin typeface="Times"/>
                <a:ea typeface="Times"/>
                <a:cs typeface="Times"/>
                <a:sym typeface="Times"/>
              </a:rPr>
              <a:t>Determine a general location for supergiant branch in </a:t>
            </a:r>
            <a:r>
              <a:rPr lang="en" sz="2000">
                <a:solidFill>
                  <a:schemeClr val="lt1"/>
                </a:solidFill>
                <a:latin typeface="Times"/>
                <a:ea typeface="Times"/>
                <a:cs typeface="Times"/>
                <a:sym typeface="Times"/>
              </a:rPr>
              <a:t>G mag vs BP_RP</a:t>
            </a:r>
            <a:endParaRPr sz="2000">
              <a:solidFill>
                <a:schemeClr val="lt1"/>
              </a:solidFill>
              <a:latin typeface="Times"/>
              <a:ea typeface="Times"/>
              <a:cs typeface="Times"/>
              <a:sym typeface="Times"/>
            </a:endParaRPr>
          </a:p>
          <a:p>
            <a:pPr indent="0" lvl="0" marL="0" rtl="0" algn="l">
              <a:lnSpc>
                <a:spcPct val="90000"/>
              </a:lnSpc>
              <a:spcBef>
                <a:spcPts val="1200"/>
              </a:spcBef>
              <a:spcAft>
                <a:spcPts val="0"/>
              </a:spcAft>
              <a:buClr>
                <a:schemeClr val="dk1"/>
              </a:buClr>
              <a:buSzPts val="800"/>
              <a:buFont typeface="Arial"/>
              <a:buNone/>
            </a:pPr>
            <a:r>
              <a:rPr b="0" lang="en" sz="2000">
                <a:solidFill>
                  <a:schemeClr val="lt1"/>
                </a:solidFill>
                <a:latin typeface="Times"/>
                <a:ea typeface="Times"/>
                <a:cs typeface="Times"/>
                <a:sym typeface="Times"/>
              </a:rPr>
              <a:t>Restrict the sample to that region</a:t>
            </a:r>
            <a:endParaRPr b="0" sz="2000">
              <a:solidFill>
                <a:schemeClr val="lt1"/>
              </a:solidFill>
              <a:latin typeface="Times"/>
              <a:ea typeface="Times"/>
              <a:cs typeface="Times"/>
              <a:sym typeface="Times"/>
            </a:endParaRPr>
          </a:p>
          <a:p>
            <a:pPr indent="0" lvl="0" marL="0" rtl="0" algn="l">
              <a:lnSpc>
                <a:spcPct val="90000"/>
              </a:lnSpc>
              <a:spcBef>
                <a:spcPts val="1200"/>
              </a:spcBef>
              <a:spcAft>
                <a:spcPts val="0"/>
              </a:spcAft>
              <a:buClr>
                <a:schemeClr val="dk1"/>
              </a:buClr>
              <a:buSzPts val="800"/>
              <a:buFont typeface="Arial"/>
              <a:buNone/>
            </a:pPr>
            <a:r>
              <a:rPr b="0" lang="en" sz="2000">
                <a:solidFill>
                  <a:schemeClr val="lt1"/>
                </a:solidFill>
                <a:latin typeface="Times"/>
                <a:ea typeface="Times"/>
                <a:cs typeface="Times"/>
                <a:sym typeface="Times"/>
              </a:rPr>
              <a:t>Match remaining Gaia objects to Henry Draper spectral catalog</a:t>
            </a:r>
            <a:endParaRPr b="0" sz="2000">
              <a:solidFill>
                <a:schemeClr val="lt1"/>
              </a:solidFill>
              <a:latin typeface="Times"/>
              <a:ea typeface="Times"/>
              <a:cs typeface="Times"/>
              <a:sym typeface="Times"/>
            </a:endParaRPr>
          </a:p>
          <a:p>
            <a:pPr indent="0" lvl="0" marL="0" rtl="0" algn="l">
              <a:lnSpc>
                <a:spcPct val="110000"/>
              </a:lnSpc>
              <a:spcBef>
                <a:spcPts val="1200"/>
              </a:spcBef>
              <a:spcAft>
                <a:spcPts val="0"/>
              </a:spcAft>
              <a:buNone/>
            </a:pPr>
            <a:r>
              <a:rPr lang="en" sz="2000">
                <a:solidFill>
                  <a:schemeClr val="lt1"/>
                </a:solidFill>
                <a:latin typeface="Times"/>
                <a:ea typeface="Times"/>
                <a:cs typeface="Times"/>
                <a:sym typeface="Times"/>
              </a:rPr>
              <a:t>Why Henry Draper?</a:t>
            </a:r>
            <a:endParaRPr sz="2000">
              <a:solidFill>
                <a:schemeClr val="lt1"/>
              </a:solidFill>
              <a:latin typeface="Times"/>
              <a:ea typeface="Times"/>
              <a:cs typeface="Times"/>
              <a:sym typeface="Times"/>
            </a:endParaRPr>
          </a:p>
          <a:p>
            <a:pPr indent="-355600" lvl="0" marL="457200" rtl="0" algn="l">
              <a:lnSpc>
                <a:spcPct val="110000"/>
              </a:lnSpc>
              <a:spcBef>
                <a:spcPts val="0"/>
              </a:spcBef>
              <a:spcAft>
                <a:spcPts val="0"/>
              </a:spcAft>
              <a:buClr>
                <a:schemeClr val="lt1"/>
              </a:buClr>
              <a:buSzPts val="2000"/>
              <a:buFont typeface="Times"/>
              <a:buChar char="●"/>
            </a:pPr>
            <a:r>
              <a:rPr b="0" lang="en" sz="2000">
                <a:solidFill>
                  <a:schemeClr val="lt1"/>
                </a:solidFill>
                <a:latin typeface="Times"/>
                <a:ea typeface="Times"/>
                <a:cs typeface="Times"/>
                <a:sym typeface="Times"/>
              </a:rPr>
              <a:t>One of the largest spectral catalogues available with ~300,000 objects.</a:t>
            </a:r>
            <a:endParaRPr b="0" sz="2000">
              <a:solidFill>
                <a:schemeClr val="lt1"/>
              </a:solidFill>
              <a:latin typeface="Times"/>
              <a:ea typeface="Times"/>
              <a:cs typeface="Times"/>
              <a:sym typeface="Times"/>
            </a:endParaRPr>
          </a:p>
          <a:p>
            <a:pPr indent="-355600" lvl="0" marL="457200" rtl="0" algn="l">
              <a:lnSpc>
                <a:spcPct val="110000"/>
              </a:lnSpc>
              <a:spcBef>
                <a:spcPts val="0"/>
              </a:spcBef>
              <a:spcAft>
                <a:spcPts val="0"/>
              </a:spcAft>
              <a:buClr>
                <a:schemeClr val="lt1"/>
              </a:buClr>
              <a:buSzPts val="2000"/>
              <a:buFont typeface="Times"/>
              <a:buChar char="●"/>
            </a:pPr>
            <a:r>
              <a:rPr b="0" lang="en" sz="2000">
                <a:solidFill>
                  <a:schemeClr val="lt1"/>
                </a:solidFill>
                <a:latin typeface="Times"/>
                <a:ea typeface="Times"/>
                <a:cs typeface="Times"/>
                <a:sym typeface="Times"/>
              </a:rPr>
              <a:t>Large portion has been converted to Morgan-Keenan (MK) spectral type classification</a:t>
            </a:r>
            <a:endParaRPr sz="2000">
              <a:solidFill>
                <a:schemeClr val="lt1"/>
              </a:solidFill>
              <a:latin typeface="Times"/>
              <a:ea typeface="Times"/>
              <a:cs typeface="Times"/>
              <a:sym typeface="Times"/>
            </a:endParaRPr>
          </a:p>
          <a:p>
            <a:pPr indent="0" lvl="0" marL="0" rtl="0" algn="l">
              <a:lnSpc>
                <a:spcPct val="105000"/>
              </a:lnSpc>
              <a:spcBef>
                <a:spcPts val="0"/>
              </a:spcBef>
              <a:spcAft>
                <a:spcPts val="0"/>
              </a:spcAft>
              <a:buClr>
                <a:schemeClr val="dk1"/>
              </a:buClr>
              <a:buSzPts val="800"/>
              <a:buFont typeface="Arial"/>
              <a:buNone/>
            </a:pPr>
            <a:r>
              <a:t/>
            </a:r>
            <a:endParaRPr sz="2000">
              <a:solidFill>
                <a:schemeClr val="lt1"/>
              </a:solidFill>
              <a:latin typeface="Times"/>
              <a:ea typeface="Times"/>
              <a:cs typeface="Times"/>
              <a:sym typeface="Times"/>
            </a:endParaRPr>
          </a:p>
          <a:p>
            <a:pPr indent="0" lvl="0" marL="0" rtl="0" algn="l">
              <a:lnSpc>
                <a:spcPct val="105000"/>
              </a:lnSpc>
              <a:spcBef>
                <a:spcPts val="1200"/>
              </a:spcBef>
              <a:spcAft>
                <a:spcPts val="1200"/>
              </a:spcAft>
              <a:buNone/>
            </a:pPr>
            <a:r>
              <a:t/>
            </a:r>
            <a:endParaRPr sz="2000">
              <a:solidFill>
                <a:schemeClr val="lt1"/>
              </a:solidFill>
              <a:latin typeface="Times"/>
              <a:ea typeface="Times"/>
              <a:cs typeface="Times"/>
              <a:sym typeface="Times"/>
            </a:endParaRPr>
          </a:p>
        </p:txBody>
      </p:sp>
      <p:pic>
        <p:nvPicPr>
          <p:cNvPr id="447" name="Google Shape;447;p46"/>
          <p:cNvPicPr preferRelativeResize="0"/>
          <p:nvPr/>
        </p:nvPicPr>
        <p:blipFill>
          <a:blip r:embed="rId4">
            <a:alphaModFix/>
          </a:blip>
          <a:stretch>
            <a:fillRect/>
          </a:stretch>
        </p:blipFill>
        <p:spPr>
          <a:xfrm>
            <a:off x="311694" y="757075"/>
            <a:ext cx="3129801" cy="4184650"/>
          </a:xfrm>
          <a:prstGeom prst="rect">
            <a:avLst/>
          </a:prstGeom>
          <a:noFill/>
          <a:ln>
            <a:noFill/>
          </a:ln>
        </p:spPr>
      </p:pic>
      <p:sp>
        <p:nvSpPr>
          <p:cNvPr id="448" name="Google Shape;448;p46"/>
          <p:cNvSpPr txBox="1"/>
          <p:nvPr/>
        </p:nvSpPr>
        <p:spPr>
          <a:xfrm>
            <a:off x="3326900" y="4876200"/>
            <a:ext cx="2277000" cy="2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Times"/>
                <a:ea typeface="Times"/>
                <a:cs typeface="Times"/>
                <a:sym typeface="Times"/>
              </a:rPr>
              <a:t>Healy et al. 2024</a:t>
            </a:r>
            <a:endParaRPr sz="1500">
              <a:solidFill>
                <a:schemeClr val="lt1"/>
              </a:solidFill>
              <a:latin typeface="Times"/>
              <a:ea typeface="Times"/>
              <a:cs typeface="Times"/>
              <a:sym typeface="Time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47"/>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454" name="Google Shape;454;p47"/>
          <p:cNvSpPr txBox="1"/>
          <p:nvPr>
            <p:ph type="title"/>
          </p:nvPr>
        </p:nvSpPr>
        <p:spPr>
          <a:xfrm>
            <a:off x="311700" y="124410"/>
            <a:ext cx="8520600" cy="9231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ctr">
              <a:spcBef>
                <a:spcPts val="0"/>
              </a:spcBef>
              <a:spcAft>
                <a:spcPts val="0"/>
              </a:spcAft>
              <a:buNone/>
            </a:pPr>
            <a:r>
              <a:rPr b="1" lang="en" sz="3000">
                <a:solidFill>
                  <a:schemeClr val="lt1"/>
                </a:solidFill>
                <a:latin typeface="Times"/>
                <a:ea typeface="Times"/>
                <a:cs typeface="Times"/>
                <a:sym typeface="Times"/>
              </a:rPr>
              <a:t>Determining Stellar Characteristics </a:t>
            </a:r>
            <a:endParaRPr b="1" sz="3000">
              <a:solidFill>
                <a:schemeClr val="lt1"/>
              </a:solidFill>
              <a:latin typeface="Times"/>
              <a:ea typeface="Times"/>
              <a:cs typeface="Times"/>
              <a:sym typeface="Times"/>
            </a:endParaRPr>
          </a:p>
        </p:txBody>
      </p:sp>
      <p:sp>
        <p:nvSpPr>
          <p:cNvPr id="455" name="Google Shape;455;p47"/>
          <p:cNvSpPr txBox="1"/>
          <p:nvPr>
            <p:ph idx="12" type="sldNum"/>
          </p:nvPr>
        </p:nvSpPr>
        <p:spPr>
          <a:xfrm>
            <a:off x="8556963" y="4610138"/>
            <a:ext cx="411600" cy="2952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cxnSp>
        <p:nvCxnSpPr>
          <p:cNvPr id="456" name="Google Shape;456;p47"/>
          <p:cNvCxnSpPr>
            <a:endCxn id="457" idx="6"/>
          </p:cNvCxnSpPr>
          <p:nvPr/>
        </p:nvCxnSpPr>
        <p:spPr>
          <a:xfrm flipH="1" rot="5400000">
            <a:off x="1259263" y="1816678"/>
            <a:ext cx="1089900" cy="413700"/>
          </a:xfrm>
          <a:prstGeom prst="bentConnector2">
            <a:avLst/>
          </a:prstGeom>
          <a:no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458" name="Google Shape;458;p47"/>
          <p:cNvCxnSpPr/>
          <p:nvPr/>
        </p:nvCxnSpPr>
        <p:spPr>
          <a:xfrm flipH="1" rot="5400000">
            <a:off x="6928150" y="2720559"/>
            <a:ext cx="936000" cy="352500"/>
          </a:xfrm>
          <a:prstGeom prst="bentConnector3">
            <a:avLst>
              <a:gd fmla="val 265" name="adj1"/>
            </a:avLst>
          </a:prstGeom>
          <a:noFill/>
          <a:ln cap="flat" cmpd="sng" w="19050">
            <a:solidFill>
              <a:schemeClr val="lt1"/>
            </a:solidFill>
            <a:prstDash val="solid"/>
            <a:round/>
            <a:headEnd len="sm" w="sm" type="none"/>
            <a:tailEnd len="sm" w="sm" type="none"/>
          </a:ln>
          <a:effectLst>
            <a:outerShdw blurRad="57150" rotWithShape="0" algn="bl" dir="5400000" dist="19050">
              <a:srgbClr val="000000">
                <a:alpha val="50000"/>
              </a:srgbClr>
            </a:outerShdw>
          </a:effectLst>
        </p:spPr>
      </p:cxnSp>
      <p:grpSp>
        <p:nvGrpSpPr>
          <p:cNvPr id="459" name="Google Shape;459;p47"/>
          <p:cNvGrpSpPr/>
          <p:nvPr/>
        </p:nvGrpSpPr>
        <p:grpSpPr>
          <a:xfrm>
            <a:off x="99175" y="1318978"/>
            <a:ext cx="1498188" cy="319200"/>
            <a:chOff x="1454863" y="2412150"/>
            <a:chExt cx="1498188" cy="319200"/>
          </a:xfrm>
        </p:grpSpPr>
        <p:sp>
          <p:nvSpPr>
            <p:cNvPr id="460" name="Google Shape;460;p47"/>
            <p:cNvSpPr/>
            <p:nvPr/>
          </p:nvSpPr>
          <p:spPr>
            <a:xfrm>
              <a:off x="1454863" y="2412150"/>
              <a:ext cx="1324200" cy="319200"/>
            </a:xfrm>
            <a:prstGeom prst="roundRect">
              <a:avLst>
                <a:gd fmla="val 16667" name="adj"/>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lt1"/>
                  </a:solidFill>
                  <a:latin typeface="Times"/>
                  <a:ea typeface="Times"/>
                  <a:cs typeface="Times"/>
                  <a:sym typeface="Times"/>
                </a:rPr>
                <a:t>Compilation Method</a:t>
              </a:r>
              <a:endParaRPr sz="1500">
                <a:solidFill>
                  <a:schemeClr val="lt1"/>
                </a:solidFill>
                <a:latin typeface="Times"/>
                <a:ea typeface="Times"/>
                <a:cs typeface="Times"/>
                <a:sym typeface="Times"/>
              </a:endParaRPr>
            </a:p>
          </p:txBody>
        </p:sp>
        <p:sp>
          <p:nvSpPr>
            <p:cNvPr id="457" name="Google Shape;457;p47"/>
            <p:cNvSpPr/>
            <p:nvPr/>
          </p:nvSpPr>
          <p:spPr>
            <a:xfrm>
              <a:off x="2779050" y="2484750"/>
              <a:ext cx="174000" cy="174000"/>
            </a:xfrm>
            <a:prstGeom prst="ellipse">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chemeClr val="lt1"/>
                </a:solidFill>
                <a:latin typeface="Times"/>
                <a:ea typeface="Times"/>
                <a:cs typeface="Times"/>
                <a:sym typeface="Times"/>
              </a:endParaRPr>
            </a:p>
          </p:txBody>
        </p:sp>
      </p:grpSp>
      <p:grpSp>
        <p:nvGrpSpPr>
          <p:cNvPr id="461" name="Google Shape;461;p47"/>
          <p:cNvGrpSpPr/>
          <p:nvPr/>
        </p:nvGrpSpPr>
        <p:grpSpPr>
          <a:xfrm>
            <a:off x="43750" y="3205188"/>
            <a:ext cx="1609038" cy="319200"/>
            <a:chOff x="1344013" y="2412150"/>
            <a:chExt cx="1609038" cy="319200"/>
          </a:xfrm>
        </p:grpSpPr>
        <p:sp>
          <p:nvSpPr>
            <p:cNvPr id="462" name="Google Shape;462;p47"/>
            <p:cNvSpPr/>
            <p:nvPr/>
          </p:nvSpPr>
          <p:spPr>
            <a:xfrm>
              <a:off x="1344013" y="2412150"/>
              <a:ext cx="1435200" cy="319200"/>
            </a:xfrm>
            <a:prstGeom prst="roundRect">
              <a:avLst>
                <a:gd fmla="val 16667" name="adj"/>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lt1"/>
                  </a:solidFill>
                  <a:latin typeface="Times"/>
                  <a:ea typeface="Times"/>
                  <a:cs typeface="Times"/>
                  <a:sym typeface="Times"/>
                </a:rPr>
                <a:t>Gaia </a:t>
              </a:r>
              <a:endParaRPr sz="1500">
                <a:solidFill>
                  <a:schemeClr val="lt1"/>
                </a:solidFill>
                <a:latin typeface="Times"/>
                <a:ea typeface="Times"/>
                <a:cs typeface="Times"/>
                <a:sym typeface="Times"/>
              </a:endParaRPr>
            </a:p>
            <a:p>
              <a:pPr indent="0" lvl="0" marL="0" rtl="0" algn="r">
                <a:spcBef>
                  <a:spcPts val="0"/>
                </a:spcBef>
                <a:spcAft>
                  <a:spcPts val="0"/>
                </a:spcAft>
                <a:buNone/>
              </a:pPr>
              <a:r>
                <a:rPr lang="en" sz="1500">
                  <a:solidFill>
                    <a:schemeClr val="lt1"/>
                  </a:solidFill>
                  <a:latin typeface="Times"/>
                  <a:ea typeface="Times"/>
                  <a:cs typeface="Times"/>
                  <a:sym typeface="Times"/>
                </a:rPr>
                <a:t>DR2/DR3 </a:t>
              </a:r>
              <a:endParaRPr sz="1500">
                <a:solidFill>
                  <a:schemeClr val="lt1"/>
                </a:solidFill>
                <a:latin typeface="Times"/>
                <a:ea typeface="Times"/>
                <a:cs typeface="Times"/>
                <a:sym typeface="Times"/>
              </a:endParaRPr>
            </a:p>
            <a:p>
              <a:pPr indent="0" lvl="0" marL="0" rtl="0" algn="r">
                <a:spcBef>
                  <a:spcPts val="0"/>
                </a:spcBef>
                <a:spcAft>
                  <a:spcPts val="0"/>
                </a:spcAft>
                <a:buNone/>
              </a:pPr>
              <a:r>
                <a:rPr lang="en" sz="1500">
                  <a:solidFill>
                    <a:schemeClr val="lt1"/>
                  </a:solidFill>
                  <a:latin typeface="Times"/>
                  <a:ea typeface="Times"/>
                  <a:cs typeface="Times"/>
                  <a:sym typeface="Times"/>
                </a:rPr>
                <a:t>Method</a:t>
              </a:r>
              <a:endParaRPr sz="1500">
                <a:solidFill>
                  <a:schemeClr val="lt1"/>
                </a:solidFill>
                <a:latin typeface="Times"/>
                <a:ea typeface="Times"/>
                <a:cs typeface="Times"/>
                <a:sym typeface="Times"/>
              </a:endParaRPr>
            </a:p>
          </p:txBody>
        </p:sp>
        <p:sp>
          <p:nvSpPr>
            <p:cNvPr id="463" name="Google Shape;463;p47"/>
            <p:cNvSpPr/>
            <p:nvPr/>
          </p:nvSpPr>
          <p:spPr>
            <a:xfrm>
              <a:off x="2779050" y="2484750"/>
              <a:ext cx="174000" cy="174000"/>
            </a:xfrm>
            <a:prstGeom prst="ellipse">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chemeClr val="lt1"/>
                </a:solidFill>
                <a:latin typeface="Times"/>
                <a:ea typeface="Times"/>
                <a:cs typeface="Times"/>
                <a:sym typeface="Times"/>
              </a:endParaRPr>
            </a:p>
          </p:txBody>
        </p:sp>
      </p:grpSp>
      <p:sp>
        <p:nvSpPr>
          <p:cNvPr id="464" name="Google Shape;464;p47"/>
          <p:cNvSpPr/>
          <p:nvPr/>
        </p:nvSpPr>
        <p:spPr>
          <a:xfrm>
            <a:off x="2432951" y="2354575"/>
            <a:ext cx="1053900" cy="319200"/>
          </a:xfrm>
          <a:prstGeom prst="roundRect">
            <a:avLst>
              <a:gd fmla="val 16667" name="adj"/>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Times"/>
                <a:ea typeface="Times"/>
                <a:cs typeface="Times"/>
                <a:sym typeface="Times"/>
              </a:rPr>
              <a:t>Distance </a:t>
            </a:r>
            <a:endParaRPr sz="1500">
              <a:solidFill>
                <a:schemeClr val="lt1"/>
              </a:solidFill>
              <a:latin typeface="Times"/>
              <a:ea typeface="Times"/>
              <a:cs typeface="Times"/>
              <a:sym typeface="Times"/>
            </a:endParaRPr>
          </a:p>
          <a:p>
            <a:pPr indent="0" lvl="0" marL="0" rtl="0" algn="l">
              <a:spcBef>
                <a:spcPts val="0"/>
              </a:spcBef>
              <a:spcAft>
                <a:spcPts val="0"/>
              </a:spcAft>
              <a:buNone/>
            </a:pPr>
            <a:r>
              <a:rPr lang="en" sz="1500">
                <a:solidFill>
                  <a:schemeClr val="lt1"/>
                </a:solidFill>
                <a:latin typeface="Times"/>
                <a:ea typeface="Times"/>
                <a:cs typeface="Times"/>
                <a:sym typeface="Times"/>
              </a:rPr>
              <a:t>(Gaia </a:t>
            </a:r>
            <a:endParaRPr sz="1500">
              <a:solidFill>
                <a:schemeClr val="lt1"/>
              </a:solidFill>
              <a:latin typeface="Times"/>
              <a:ea typeface="Times"/>
              <a:cs typeface="Times"/>
              <a:sym typeface="Times"/>
            </a:endParaRPr>
          </a:p>
          <a:p>
            <a:pPr indent="0" lvl="0" marL="0" rtl="0" algn="l">
              <a:spcBef>
                <a:spcPts val="0"/>
              </a:spcBef>
              <a:spcAft>
                <a:spcPts val="0"/>
              </a:spcAft>
              <a:buNone/>
            </a:pPr>
            <a:r>
              <a:rPr lang="en" sz="1500">
                <a:solidFill>
                  <a:schemeClr val="lt1"/>
                </a:solidFill>
                <a:latin typeface="Times"/>
                <a:ea typeface="Times"/>
                <a:cs typeface="Times"/>
                <a:sym typeface="Times"/>
              </a:rPr>
              <a:t>DR3/DR2)</a:t>
            </a:r>
            <a:endParaRPr sz="1500">
              <a:solidFill>
                <a:schemeClr val="lt1"/>
              </a:solidFill>
              <a:latin typeface="Times"/>
              <a:ea typeface="Times"/>
              <a:cs typeface="Times"/>
              <a:sym typeface="Times"/>
            </a:endParaRPr>
          </a:p>
        </p:txBody>
      </p:sp>
      <p:sp>
        <p:nvSpPr>
          <p:cNvPr id="465" name="Google Shape;465;p47"/>
          <p:cNvSpPr/>
          <p:nvPr/>
        </p:nvSpPr>
        <p:spPr>
          <a:xfrm>
            <a:off x="3895113" y="2344750"/>
            <a:ext cx="1417200" cy="319200"/>
          </a:xfrm>
          <a:prstGeom prst="roundRect">
            <a:avLst>
              <a:gd fmla="val 16667" name="adj"/>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Times"/>
                <a:ea typeface="Times"/>
                <a:cs typeface="Times"/>
                <a:sym typeface="Times"/>
              </a:rPr>
              <a:t>Photometry</a:t>
            </a:r>
            <a:endParaRPr sz="1500">
              <a:solidFill>
                <a:schemeClr val="lt1"/>
              </a:solidFill>
              <a:latin typeface="Times"/>
              <a:ea typeface="Times"/>
              <a:cs typeface="Times"/>
              <a:sym typeface="Times"/>
            </a:endParaRPr>
          </a:p>
          <a:p>
            <a:pPr indent="0" lvl="0" marL="0" rtl="0" algn="l">
              <a:spcBef>
                <a:spcPts val="0"/>
              </a:spcBef>
              <a:spcAft>
                <a:spcPts val="0"/>
              </a:spcAft>
              <a:buNone/>
            </a:pPr>
            <a:r>
              <a:rPr lang="en" sz="1500">
                <a:solidFill>
                  <a:schemeClr val="lt1"/>
                </a:solidFill>
                <a:latin typeface="Times"/>
                <a:ea typeface="Times"/>
                <a:cs typeface="Times"/>
                <a:sym typeface="Times"/>
              </a:rPr>
              <a:t>(2MASS JHK</a:t>
            </a:r>
            <a:r>
              <a:rPr baseline="-25000" lang="en" sz="1500">
                <a:solidFill>
                  <a:schemeClr val="lt1"/>
                </a:solidFill>
                <a:latin typeface="Times"/>
                <a:ea typeface="Times"/>
                <a:cs typeface="Times"/>
                <a:sym typeface="Times"/>
              </a:rPr>
              <a:t>s</a:t>
            </a:r>
            <a:r>
              <a:rPr lang="en" sz="1500">
                <a:solidFill>
                  <a:schemeClr val="lt1"/>
                </a:solidFill>
                <a:latin typeface="Times"/>
                <a:ea typeface="Times"/>
                <a:cs typeface="Times"/>
                <a:sym typeface="Times"/>
              </a:rPr>
              <a:t>)</a:t>
            </a:r>
            <a:endParaRPr sz="1500">
              <a:solidFill>
                <a:schemeClr val="lt1"/>
              </a:solidFill>
              <a:latin typeface="Times"/>
              <a:ea typeface="Times"/>
              <a:cs typeface="Times"/>
              <a:sym typeface="Times"/>
            </a:endParaRPr>
          </a:p>
        </p:txBody>
      </p:sp>
      <p:sp>
        <p:nvSpPr>
          <p:cNvPr id="466" name="Google Shape;466;p47"/>
          <p:cNvSpPr/>
          <p:nvPr/>
        </p:nvSpPr>
        <p:spPr>
          <a:xfrm>
            <a:off x="5628550" y="2344750"/>
            <a:ext cx="1272600" cy="319200"/>
          </a:xfrm>
          <a:prstGeom prst="roundRect">
            <a:avLst>
              <a:gd fmla="val 16667" name="adj"/>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Times"/>
                <a:ea typeface="Times"/>
                <a:cs typeface="Times"/>
                <a:sym typeface="Times"/>
              </a:rPr>
              <a:t>Dust Extinction</a:t>
            </a:r>
            <a:endParaRPr sz="1500">
              <a:solidFill>
                <a:schemeClr val="lt1"/>
              </a:solidFill>
              <a:latin typeface="Times"/>
              <a:ea typeface="Times"/>
              <a:cs typeface="Times"/>
              <a:sym typeface="Times"/>
            </a:endParaRPr>
          </a:p>
        </p:txBody>
      </p:sp>
      <p:sp>
        <p:nvSpPr>
          <p:cNvPr id="467" name="Google Shape;467;p47"/>
          <p:cNvSpPr/>
          <p:nvPr/>
        </p:nvSpPr>
        <p:spPr>
          <a:xfrm>
            <a:off x="7733775" y="1318963"/>
            <a:ext cx="1285800" cy="319200"/>
          </a:xfrm>
          <a:prstGeom prst="roundRect">
            <a:avLst>
              <a:gd fmla="val 16667" name="adj"/>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Times"/>
                <a:ea typeface="Times"/>
                <a:cs typeface="Times"/>
                <a:sym typeface="Times"/>
              </a:rPr>
              <a:t>Intrinsic Magnitudes</a:t>
            </a:r>
            <a:endParaRPr sz="1500">
              <a:solidFill>
                <a:schemeClr val="lt1"/>
              </a:solidFill>
              <a:latin typeface="Times"/>
              <a:ea typeface="Times"/>
              <a:cs typeface="Times"/>
              <a:sym typeface="Times"/>
            </a:endParaRPr>
          </a:p>
        </p:txBody>
      </p:sp>
      <p:sp>
        <p:nvSpPr>
          <p:cNvPr id="468" name="Google Shape;468;p47"/>
          <p:cNvSpPr/>
          <p:nvPr/>
        </p:nvSpPr>
        <p:spPr>
          <a:xfrm>
            <a:off x="7814425" y="2327375"/>
            <a:ext cx="1285800" cy="319200"/>
          </a:xfrm>
          <a:prstGeom prst="roundRect">
            <a:avLst>
              <a:gd fmla="val 16667" name="adj"/>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Times"/>
                <a:ea typeface="Times"/>
                <a:cs typeface="Times"/>
                <a:sym typeface="Times"/>
              </a:rPr>
              <a:t>Bolometric Luminosity </a:t>
            </a:r>
            <a:endParaRPr sz="1500">
              <a:solidFill>
                <a:schemeClr val="lt1"/>
              </a:solidFill>
              <a:latin typeface="Times"/>
              <a:ea typeface="Times"/>
              <a:cs typeface="Times"/>
              <a:sym typeface="Times"/>
            </a:endParaRPr>
          </a:p>
        </p:txBody>
      </p:sp>
      <p:grpSp>
        <p:nvGrpSpPr>
          <p:cNvPr id="469" name="Google Shape;469;p47"/>
          <p:cNvGrpSpPr/>
          <p:nvPr/>
        </p:nvGrpSpPr>
        <p:grpSpPr>
          <a:xfrm>
            <a:off x="5524500" y="3505325"/>
            <a:ext cx="1356300" cy="319200"/>
            <a:chOff x="3650050" y="1476150"/>
            <a:chExt cx="1356300" cy="319200"/>
          </a:xfrm>
        </p:grpSpPr>
        <p:sp>
          <p:nvSpPr>
            <p:cNvPr id="470" name="Google Shape;470;p47"/>
            <p:cNvSpPr/>
            <p:nvPr/>
          </p:nvSpPr>
          <p:spPr>
            <a:xfrm>
              <a:off x="3824050" y="1476150"/>
              <a:ext cx="1182300" cy="319200"/>
            </a:xfrm>
            <a:prstGeom prst="roundRect">
              <a:avLst>
                <a:gd fmla="val 16667" name="adj"/>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Times"/>
                  <a:ea typeface="Times"/>
                  <a:cs typeface="Times"/>
                  <a:sym typeface="Times"/>
                </a:rPr>
                <a:t>Bright Late-Type</a:t>
              </a:r>
              <a:endParaRPr sz="1500">
                <a:solidFill>
                  <a:schemeClr val="lt1"/>
                </a:solidFill>
                <a:latin typeface="Times"/>
                <a:ea typeface="Times"/>
                <a:cs typeface="Times"/>
                <a:sym typeface="Times"/>
              </a:endParaRPr>
            </a:p>
            <a:p>
              <a:pPr indent="0" lvl="0" marL="0" rtl="0" algn="l">
                <a:spcBef>
                  <a:spcPts val="0"/>
                </a:spcBef>
                <a:spcAft>
                  <a:spcPts val="0"/>
                </a:spcAft>
                <a:buNone/>
              </a:pPr>
              <a:r>
                <a:rPr lang="en" sz="1500">
                  <a:solidFill>
                    <a:schemeClr val="lt1"/>
                  </a:solidFill>
                  <a:latin typeface="Times"/>
                  <a:ea typeface="Times"/>
                  <a:cs typeface="Times"/>
                  <a:sym typeface="Times"/>
                </a:rPr>
                <a:t>Extinction Ratios</a:t>
              </a:r>
              <a:endParaRPr sz="1500">
                <a:solidFill>
                  <a:schemeClr val="lt1"/>
                </a:solidFill>
                <a:latin typeface="Times"/>
                <a:ea typeface="Times"/>
                <a:cs typeface="Times"/>
                <a:sym typeface="Times"/>
              </a:endParaRPr>
            </a:p>
          </p:txBody>
        </p:sp>
        <p:sp>
          <p:nvSpPr>
            <p:cNvPr id="471" name="Google Shape;471;p47"/>
            <p:cNvSpPr/>
            <p:nvPr/>
          </p:nvSpPr>
          <p:spPr>
            <a:xfrm>
              <a:off x="3650050" y="1548750"/>
              <a:ext cx="174000" cy="174000"/>
            </a:xfrm>
            <a:prstGeom prst="ellipse">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chemeClr val="dk1"/>
                </a:solidFill>
                <a:latin typeface="Inria Serif Light"/>
                <a:ea typeface="Inria Serif Light"/>
                <a:cs typeface="Inria Serif Light"/>
                <a:sym typeface="Inria Serif Light"/>
              </a:endParaRPr>
            </a:p>
          </p:txBody>
        </p:sp>
      </p:grpSp>
      <p:grpSp>
        <p:nvGrpSpPr>
          <p:cNvPr id="472" name="Google Shape;472;p47"/>
          <p:cNvGrpSpPr/>
          <p:nvPr/>
        </p:nvGrpSpPr>
        <p:grpSpPr>
          <a:xfrm>
            <a:off x="4006788" y="3505313"/>
            <a:ext cx="1285800" cy="319200"/>
            <a:chOff x="3718375" y="623150"/>
            <a:chExt cx="1285800" cy="319200"/>
          </a:xfrm>
        </p:grpSpPr>
        <p:sp>
          <p:nvSpPr>
            <p:cNvPr id="473" name="Google Shape;473;p47"/>
            <p:cNvSpPr/>
            <p:nvPr/>
          </p:nvSpPr>
          <p:spPr>
            <a:xfrm>
              <a:off x="3718375" y="623150"/>
              <a:ext cx="1285800" cy="319200"/>
            </a:xfrm>
            <a:prstGeom prst="roundRect">
              <a:avLst>
                <a:gd fmla="val 16667" name="adj"/>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Times"/>
                  <a:ea typeface="Times"/>
                  <a:cs typeface="Times"/>
                  <a:sym typeface="Times"/>
                </a:rPr>
                <a:t>MWDust</a:t>
              </a:r>
              <a:endParaRPr sz="1500">
                <a:solidFill>
                  <a:schemeClr val="lt1"/>
                </a:solidFill>
                <a:latin typeface="Times"/>
                <a:ea typeface="Times"/>
                <a:cs typeface="Times"/>
                <a:sym typeface="Times"/>
              </a:endParaRPr>
            </a:p>
            <a:p>
              <a:pPr indent="0" lvl="0" marL="0" rtl="0" algn="l">
                <a:spcBef>
                  <a:spcPts val="0"/>
                </a:spcBef>
                <a:spcAft>
                  <a:spcPts val="0"/>
                </a:spcAft>
                <a:buNone/>
              </a:pPr>
              <a:r>
                <a:rPr lang="en" sz="1500">
                  <a:solidFill>
                    <a:schemeClr val="lt1"/>
                  </a:solidFill>
                  <a:latin typeface="Times"/>
                  <a:ea typeface="Times"/>
                  <a:cs typeface="Times"/>
                  <a:sym typeface="Times"/>
                </a:rPr>
                <a:t>(3D Dust Map)</a:t>
              </a:r>
              <a:endParaRPr sz="1500">
                <a:solidFill>
                  <a:schemeClr val="lt1"/>
                </a:solidFill>
                <a:latin typeface="Times"/>
                <a:ea typeface="Times"/>
                <a:cs typeface="Times"/>
                <a:sym typeface="Times"/>
              </a:endParaRPr>
            </a:p>
          </p:txBody>
        </p:sp>
        <p:sp>
          <p:nvSpPr>
            <p:cNvPr id="474" name="Google Shape;474;p47"/>
            <p:cNvSpPr/>
            <p:nvPr/>
          </p:nvSpPr>
          <p:spPr>
            <a:xfrm>
              <a:off x="4728900" y="695750"/>
              <a:ext cx="174000" cy="174000"/>
            </a:xfrm>
            <a:prstGeom prst="ellipse">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chemeClr val="dk1"/>
                </a:solidFill>
                <a:latin typeface="Inria Serif Light"/>
                <a:ea typeface="Inria Serif Light"/>
                <a:cs typeface="Inria Serif Light"/>
                <a:sym typeface="Inria Serif Light"/>
              </a:endParaRPr>
            </a:p>
          </p:txBody>
        </p:sp>
      </p:grpSp>
      <p:cxnSp>
        <p:nvCxnSpPr>
          <p:cNvPr id="475" name="Google Shape;475;p47"/>
          <p:cNvCxnSpPr>
            <a:stCxn id="474" idx="0"/>
            <a:endCxn id="476" idx="4"/>
          </p:cNvCxnSpPr>
          <p:nvPr/>
        </p:nvCxnSpPr>
        <p:spPr>
          <a:xfrm rot="-5400000">
            <a:off x="4741163" y="2983163"/>
            <a:ext cx="957900" cy="231600"/>
          </a:xfrm>
          <a:prstGeom prst="bentConnector3">
            <a:avLst>
              <a:gd fmla="val 50000" name="adj1"/>
            </a:avLst>
          </a:prstGeom>
          <a:no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477" name="Google Shape;477;p47"/>
          <p:cNvCxnSpPr>
            <a:stCxn id="471" idx="0"/>
          </p:cNvCxnSpPr>
          <p:nvPr/>
        </p:nvCxnSpPr>
        <p:spPr>
          <a:xfrm flipH="1" rot="5400000">
            <a:off x="4990650" y="2957075"/>
            <a:ext cx="958200" cy="283500"/>
          </a:xfrm>
          <a:prstGeom prst="bentConnector3">
            <a:avLst>
              <a:gd fmla="val 50000" name="adj1"/>
            </a:avLst>
          </a:prstGeom>
          <a:no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cxnSp>
      <p:sp>
        <p:nvSpPr>
          <p:cNvPr id="478" name="Google Shape;478;p47"/>
          <p:cNvSpPr/>
          <p:nvPr/>
        </p:nvSpPr>
        <p:spPr>
          <a:xfrm>
            <a:off x="7746400" y="3203847"/>
            <a:ext cx="1285800" cy="319200"/>
          </a:xfrm>
          <a:prstGeom prst="roundRect">
            <a:avLst>
              <a:gd fmla="val 16667" name="adj"/>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Times"/>
                <a:ea typeface="Times"/>
                <a:cs typeface="Times"/>
                <a:sym typeface="Times"/>
              </a:rPr>
              <a:t>Stellar Radii </a:t>
            </a:r>
            <a:endParaRPr sz="1500">
              <a:solidFill>
                <a:schemeClr val="lt1"/>
              </a:solidFill>
              <a:latin typeface="Times"/>
              <a:ea typeface="Times"/>
              <a:cs typeface="Times"/>
              <a:sym typeface="Times"/>
            </a:endParaRPr>
          </a:p>
        </p:txBody>
      </p:sp>
      <p:cxnSp>
        <p:nvCxnSpPr>
          <p:cNvPr id="479" name="Google Shape;479;p47"/>
          <p:cNvCxnSpPr/>
          <p:nvPr/>
        </p:nvCxnSpPr>
        <p:spPr>
          <a:xfrm rot="-5400000">
            <a:off x="6844660" y="1851358"/>
            <a:ext cx="1087800" cy="342300"/>
          </a:xfrm>
          <a:prstGeom prst="bentConnector3">
            <a:avLst>
              <a:gd fmla="val 100205" name="adj1"/>
            </a:avLst>
          </a:prstGeom>
          <a:noFill/>
          <a:ln cap="flat" cmpd="sng" w="19050">
            <a:solidFill>
              <a:schemeClr val="lt1"/>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480" name="Google Shape;480;p47"/>
          <p:cNvCxnSpPr>
            <a:endCxn id="463" idx="6"/>
          </p:cNvCxnSpPr>
          <p:nvPr/>
        </p:nvCxnSpPr>
        <p:spPr>
          <a:xfrm rot="5400000">
            <a:off x="1379338" y="2733138"/>
            <a:ext cx="905100" cy="358200"/>
          </a:xfrm>
          <a:prstGeom prst="bentConnector2">
            <a:avLst/>
          </a:prstGeom>
          <a:no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cxnSp>
      <p:cxnSp>
        <p:nvCxnSpPr>
          <p:cNvPr id="481" name="Google Shape;481;p47"/>
          <p:cNvCxnSpPr/>
          <p:nvPr/>
        </p:nvCxnSpPr>
        <p:spPr>
          <a:xfrm flipH="1" rot="10800000">
            <a:off x="2011070" y="2514181"/>
            <a:ext cx="421800" cy="4500"/>
          </a:xfrm>
          <a:prstGeom prst="straightConnector1">
            <a:avLst/>
          </a:prstGeom>
          <a:noFill/>
          <a:ln cap="flat" cmpd="sng" w="19050">
            <a:solidFill>
              <a:schemeClr val="lt1"/>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482" name="Google Shape;482;p47"/>
          <p:cNvCxnSpPr>
            <a:stCxn id="464" idx="3"/>
            <a:endCxn id="465" idx="1"/>
          </p:cNvCxnSpPr>
          <p:nvPr/>
        </p:nvCxnSpPr>
        <p:spPr>
          <a:xfrm flipH="1" rot="10800000">
            <a:off x="3486851" y="2504275"/>
            <a:ext cx="408300" cy="9900"/>
          </a:xfrm>
          <a:prstGeom prst="straightConnector1">
            <a:avLst/>
          </a:prstGeom>
          <a:noFill/>
          <a:ln cap="flat" cmpd="sng" w="19050">
            <a:solidFill>
              <a:schemeClr val="lt1"/>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483" name="Google Shape;483;p47"/>
          <p:cNvCxnSpPr/>
          <p:nvPr/>
        </p:nvCxnSpPr>
        <p:spPr>
          <a:xfrm flipH="1" rot="10800000">
            <a:off x="5327888" y="2609300"/>
            <a:ext cx="3300" cy="485100"/>
          </a:xfrm>
          <a:prstGeom prst="straightConnector1">
            <a:avLst/>
          </a:prstGeom>
          <a:noFill/>
          <a:ln cap="flat" cmpd="sng" w="19050">
            <a:solidFill>
              <a:schemeClr val="lt1"/>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484" name="Google Shape;484;p47"/>
          <p:cNvCxnSpPr/>
          <p:nvPr/>
        </p:nvCxnSpPr>
        <p:spPr>
          <a:xfrm>
            <a:off x="5183425" y="2539438"/>
            <a:ext cx="340200" cy="0"/>
          </a:xfrm>
          <a:prstGeom prst="straightConnector1">
            <a:avLst/>
          </a:prstGeom>
          <a:noFill/>
          <a:ln cap="flat" cmpd="sng" w="19050">
            <a:solidFill>
              <a:schemeClr val="lt1"/>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485" name="Google Shape;485;p47"/>
          <p:cNvCxnSpPr/>
          <p:nvPr/>
        </p:nvCxnSpPr>
        <p:spPr>
          <a:xfrm>
            <a:off x="6732775" y="2486975"/>
            <a:ext cx="394500" cy="0"/>
          </a:xfrm>
          <a:prstGeom prst="straightConnector1">
            <a:avLst/>
          </a:prstGeom>
          <a:noFill/>
          <a:ln cap="flat" cmpd="sng" w="19050">
            <a:solidFill>
              <a:schemeClr val="lt1"/>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486" name="Google Shape;486;p47"/>
          <p:cNvCxnSpPr>
            <a:endCxn id="468" idx="1"/>
          </p:cNvCxnSpPr>
          <p:nvPr/>
        </p:nvCxnSpPr>
        <p:spPr>
          <a:xfrm>
            <a:off x="7222525" y="2486975"/>
            <a:ext cx="591900" cy="0"/>
          </a:xfrm>
          <a:prstGeom prst="straightConnector1">
            <a:avLst/>
          </a:prstGeom>
          <a:noFill/>
          <a:ln cap="flat" cmpd="sng" w="19050">
            <a:solidFill>
              <a:schemeClr val="lt1"/>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487" name="Google Shape;487;p47"/>
          <p:cNvCxnSpPr>
            <a:endCxn id="478" idx="1"/>
          </p:cNvCxnSpPr>
          <p:nvPr/>
        </p:nvCxnSpPr>
        <p:spPr>
          <a:xfrm>
            <a:off x="7263400" y="3357747"/>
            <a:ext cx="483000" cy="5700"/>
          </a:xfrm>
          <a:prstGeom prst="straightConnector1">
            <a:avLst/>
          </a:prstGeom>
          <a:noFill/>
          <a:ln cap="flat" cmpd="sng" w="19050">
            <a:solidFill>
              <a:schemeClr val="lt1"/>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488" name="Google Shape;488;p47"/>
          <p:cNvCxnSpPr>
            <a:endCxn id="467" idx="1"/>
          </p:cNvCxnSpPr>
          <p:nvPr/>
        </p:nvCxnSpPr>
        <p:spPr>
          <a:xfrm flipH="1" rot="10800000">
            <a:off x="7236075" y="1478563"/>
            <a:ext cx="497700" cy="1500"/>
          </a:xfrm>
          <a:prstGeom prst="straightConnector1">
            <a:avLst/>
          </a:prstGeom>
          <a:noFill/>
          <a:ln cap="flat" cmpd="sng" w="19050">
            <a:solidFill>
              <a:schemeClr val="lt1"/>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48"/>
          <p:cNvSpPr/>
          <p:nvPr/>
        </p:nvSpPr>
        <p:spPr>
          <a:xfrm>
            <a:off x="1462800" y="0"/>
            <a:ext cx="5909700" cy="5143500"/>
          </a:xfrm>
          <a:prstGeom prst="rect">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chemeClr val="dk1">
                <a:alpha val="67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4" name="Google Shape;494;p48"/>
          <p:cNvSpPr txBox="1"/>
          <p:nvPr>
            <p:ph idx="12" type="sldNum"/>
          </p:nvPr>
        </p:nvSpPr>
        <p:spPr>
          <a:xfrm>
            <a:off x="6417588" y="35623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495" name="Google Shape;495;p48"/>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chemeClr val="dk1">
                <a:alpha val="67000"/>
              </a:schemeClr>
            </a:outerShdw>
          </a:effectLst>
        </p:spPr>
      </p:pic>
      <p:pic>
        <p:nvPicPr>
          <p:cNvPr id="496" name="Google Shape;496;p48"/>
          <p:cNvPicPr preferRelativeResize="0"/>
          <p:nvPr/>
        </p:nvPicPr>
        <p:blipFill>
          <a:blip r:embed="rId4">
            <a:alphaModFix/>
          </a:blip>
          <a:stretch>
            <a:fillRect/>
          </a:stretch>
        </p:blipFill>
        <p:spPr>
          <a:xfrm>
            <a:off x="1537138" y="76200"/>
            <a:ext cx="5726479" cy="4991101"/>
          </a:xfrm>
          <a:prstGeom prst="rect">
            <a:avLst/>
          </a:prstGeom>
          <a:noFill/>
          <a:ln>
            <a:noFill/>
          </a:ln>
          <a:effectLst>
            <a:outerShdw blurRad="57150" rotWithShape="0" algn="bl" dir="5400000" dist="19050">
              <a:schemeClr val="dk1">
                <a:alpha val="67000"/>
              </a:schemeClr>
            </a:outerShdw>
          </a:effectLst>
        </p:spPr>
      </p:pic>
      <p:cxnSp>
        <p:nvCxnSpPr>
          <p:cNvPr id="497" name="Google Shape;497;p48"/>
          <p:cNvCxnSpPr/>
          <p:nvPr/>
        </p:nvCxnSpPr>
        <p:spPr>
          <a:xfrm>
            <a:off x="2047875" y="2028825"/>
            <a:ext cx="2381400" cy="0"/>
          </a:xfrm>
          <a:prstGeom prst="straightConnector1">
            <a:avLst/>
          </a:prstGeom>
          <a:noFill/>
          <a:ln cap="flat" cmpd="sng" w="28575">
            <a:solidFill>
              <a:srgbClr val="FF00FF"/>
            </a:solidFill>
            <a:prstDash val="solid"/>
            <a:round/>
            <a:headEnd len="med" w="med" type="none"/>
            <a:tailEnd len="med" w="med" type="none"/>
          </a:ln>
          <a:effectLst>
            <a:outerShdw blurRad="57150" rotWithShape="0" algn="bl" dir="5400000" dist="19050">
              <a:schemeClr val="dk1">
                <a:alpha val="67000"/>
              </a:schemeClr>
            </a:outerShdw>
          </a:effectLst>
        </p:spPr>
      </p:cxnSp>
      <p:cxnSp>
        <p:nvCxnSpPr>
          <p:cNvPr id="498" name="Google Shape;498;p48"/>
          <p:cNvCxnSpPr/>
          <p:nvPr/>
        </p:nvCxnSpPr>
        <p:spPr>
          <a:xfrm>
            <a:off x="2057400" y="142875"/>
            <a:ext cx="0" cy="1876500"/>
          </a:xfrm>
          <a:prstGeom prst="straightConnector1">
            <a:avLst/>
          </a:prstGeom>
          <a:noFill/>
          <a:ln cap="flat" cmpd="sng" w="28575">
            <a:solidFill>
              <a:srgbClr val="FF00FF"/>
            </a:solidFill>
            <a:prstDash val="solid"/>
            <a:round/>
            <a:headEnd len="med" w="med" type="none"/>
            <a:tailEnd len="med" w="med" type="none"/>
          </a:ln>
          <a:effectLst>
            <a:outerShdw blurRad="57150" rotWithShape="0" algn="bl" dir="5400000" dist="19050">
              <a:schemeClr val="dk1">
                <a:alpha val="67000"/>
              </a:schemeClr>
            </a:outerShdw>
          </a:effectLst>
        </p:spPr>
      </p:cxnSp>
      <p:cxnSp>
        <p:nvCxnSpPr>
          <p:cNvPr id="499" name="Google Shape;499;p48"/>
          <p:cNvCxnSpPr/>
          <p:nvPr/>
        </p:nvCxnSpPr>
        <p:spPr>
          <a:xfrm flipH="1" rot="10800000">
            <a:off x="2052650" y="138075"/>
            <a:ext cx="4671900" cy="4800"/>
          </a:xfrm>
          <a:prstGeom prst="straightConnector1">
            <a:avLst/>
          </a:prstGeom>
          <a:noFill/>
          <a:ln cap="flat" cmpd="sng" w="28575">
            <a:solidFill>
              <a:srgbClr val="FF00FF"/>
            </a:solidFill>
            <a:prstDash val="solid"/>
            <a:round/>
            <a:headEnd len="med" w="med" type="none"/>
            <a:tailEnd len="med" w="med" type="none"/>
          </a:ln>
          <a:effectLst>
            <a:outerShdw blurRad="57150" rotWithShape="0" algn="bl" dir="5400000" dist="19050">
              <a:schemeClr val="dk1">
                <a:alpha val="67000"/>
              </a:schemeClr>
            </a:outerShdw>
          </a:effectLst>
        </p:spPr>
      </p:cxnSp>
      <p:cxnSp>
        <p:nvCxnSpPr>
          <p:cNvPr id="500" name="Google Shape;500;p48"/>
          <p:cNvCxnSpPr/>
          <p:nvPr/>
        </p:nvCxnSpPr>
        <p:spPr>
          <a:xfrm>
            <a:off x="6715125" y="123825"/>
            <a:ext cx="0" cy="1143000"/>
          </a:xfrm>
          <a:prstGeom prst="straightConnector1">
            <a:avLst/>
          </a:prstGeom>
          <a:noFill/>
          <a:ln cap="flat" cmpd="sng" w="28575">
            <a:solidFill>
              <a:srgbClr val="FF00FF"/>
            </a:solidFill>
            <a:prstDash val="solid"/>
            <a:round/>
            <a:headEnd len="med" w="med" type="none"/>
            <a:tailEnd len="med" w="med" type="none"/>
          </a:ln>
          <a:effectLst>
            <a:outerShdw blurRad="57150" rotWithShape="0" algn="bl" dir="5400000" dist="19050">
              <a:schemeClr val="dk1">
                <a:alpha val="67000"/>
              </a:schemeClr>
            </a:outerShdw>
          </a:effectLst>
        </p:spPr>
      </p:cxnSp>
      <p:cxnSp>
        <p:nvCxnSpPr>
          <p:cNvPr id="501" name="Google Shape;501;p48"/>
          <p:cNvCxnSpPr/>
          <p:nvPr/>
        </p:nvCxnSpPr>
        <p:spPr>
          <a:xfrm>
            <a:off x="4424375" y="1271600"/>
            <a:ext cx="2290800" cy="0"/>
          </a:xfrm>
          <a:prstGeom prst="straightConnector1">
            <a:avLst/>
          </a:prstGeom>
          <a:noFill/>
          <a:ln cap="flat" cmpd="sng" w="28575">
            <a:solidFill>
              <a:srgbClr val="FF00FF"/>
            </a:solidFill>
            <a:prstDash val="solid"/>
            <a:round/>
            <a:headEnd len="med" w="med" type="none"/>
            <a:tailEnd len="med" w="med" type="none"/>
          </a:ln>
          <a:effectLst>
            <a:outerShdw blurRad="57150" rotWithShape="0" algn="bl" dir="5400000" dist="19050">
              <a:schemeClr val="dk1">
                <a:alpha val="67000"/>
              </a:schemeClr>
            </a:outerShdw>
          </a:effectLst>
        </p:spPr>
      </p:cxnSp>
      <p:cxnSp>
        <p:nvCxnSpPr>
          <p:cNvPr id="502" name="Google Shape;502;p48"/>
          <p:cNvCxnSpPr/>
          <p:nvPr/>
        </p:nvCxnSpPr>
        <p:spPr>
          <a:xfrm rot="10800000">
            <a:off x="4419525" y="1266750"/>
            <a:ext cx="9600" cy="771600"/>
          </a:xfrm>
          <a:prstGeom prst="straightConnector1">
            <a:avLst/>
          </a:prstGeom>
          <a:noFill/>
          <a:ln cap="flat" cmpd="sng" w="28575">
            <a:solidFill>
              <a:srgbClr val="FF00FF"/>
            </a:solidFill>
            <a:prstDash val="solid"/>
            <a:round/>
            <a:headEnd len="med" w="med" type="none"/>
            <a:tailEnd len="med" w="med" type="none"/>
          </a:ln>
          <a:effectLst>
            <a:outerShdw blurRad="57150" rotWithShape="0" algn="bl" dir="5400000" dist="19050">
              <a:schemeClr val="dk1">
                <a:alpha val="67000"/>
              </a:schemeClr>
            </a:outerShdw>
          </a:effectLst>
        </p:spPr>
      </p:cxnSp>
      <p:sp>
        <p:nvSpPr>
          <p:cNvPr id="503" name="Google Shape;503;p48"/>
          <p:cNvSpPr txBox="1"/>
          <p:nvPr/>
        </p:nvSpPr>
        <p:spPr>
          <a:xfrm>
            <a:off x="7321850" y="4876200"/>
            <a:ext cx="1822200" cy="2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Times"/>
                <a:ea typeface="Times"/>
                <a:cs typeface="Times"/>
                <a:sym typeface="Times"/>
              </a:rPr>
              <a:t>Healy et al. 2024</a:t>
            </a:r>
            <a:endParaRPr sz="1500">
              <a:solidFill>
                <a:schemeClr val="lt1"/>
              </a:solidFill>
              <a:latin typeface="Times"/>
              <a:ea typeface="Times"/>
              <a:cs typeface="Times"/>
              <a:sym typeface="Times"/>
            </a:endParaRPr>
          </a:p>
        </p:txBody>
      </p:sp>
      <p:sp>
        <p:nvSpPr>
          <p:cNvPr id="504" name="Google Shape;504;p48"/>
          <p:cNvSpPr txBox="1"/>
          <p:nvPr/>
        </p:nvSpPr>
        <p:spPr>
          <a:xfrm>
            <a:off x="2452800" y="142875"/>
            <a:ext cx="3752700" cy="62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C550C5"/>
                </a:solidFill>
                <a:latin typeface="Times"/>
                <a:ea typeface="Times"/>
                <a:cs typeface="Times"/>
                <a:sym typeface="Times"/>
              </a:rPr>
              <a:t>578 Milky Way Red Supergiants</a:t>
            </a:r>
            <a:endParaRPr b="1" sz="2000">
              <a:solidFill>
                <a:srgbClr val="C550C5"/>
              </a:solidFill>
              <a:latin typeface="Times"/>
              <a:ea typeface="Times"/>
              <a:cs typeface="Times"/>
              <a:sym typeface="Time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49"/>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510" name="Google Shape;510;p49"/>
          <p:cNvSpPr txBox="1"/>
          <p:nvPr/>
        </p:nvSpPr>
        <p:spPr>
          <a:xfrm>
            <a:off x="129900" y="879725"/>
            <a:ext cx="4080600" cy="17565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900">
                <a:solidFill>
                  <a:srgbClr val="957D95"/>
                </a:solidFill>
                <a:latin typeface="Times"/>
                <a:ea typeface="Times"/>
                <a:cs typeface="Times"/>
                <a:sym typeface="Times"/>
              </a:rPr>
              <a:t>LBV Catalog: </a:t>
            </a:r>
            <a:r>
              <a:rPr lang="en" sz="1300">
                <a:solidFill>
                  <a:schemeClr val="lt1"/>
                </a:solidFill>
                <a:latin typeface="Times"/>
                <a:ea typeface="Times"/>
                <a:cs typeface="Times"/>
                <a:sym typeface="Times"/>
              </a:rPr>
              <a:t>72 LBVs and cLBVs </a:t>
            </a:r>
            <a:endParaRPr sz="1300">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t/>
            </a:r>
            <a:endParaRPr sz="1100">
              <a:solidFill>
                <a:srgbClr val="343F3E"/>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t/>
            </a:r>
            <a:endParaRPr sz="1300">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t/>
            </a:r>
            <a:endParaRPr sz="1300">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rPr lang="en" sz="1300">
                <a:solidFill>
                  <a:schemeClr val="lt1"/>
                </a:solidFill>
                <a:latin typeface="Times"/>
                <a:ea typeface="Times"/>
                <a:cs typeface="Times"/>
                <a:sym typeface="Times"/>
              </a:rPr>
              <a:t>Issues</a:t>
            </a:r>
            <a:endParaRPr sz="1300">
              <a:solidFill>
                <a:schemeClr val="lt1"/>
              </a:solidFill>
              <a:latin typeface="Times"/>
              <a:ea typeface="Times"/>
              <a:cs typeface="Times"/>
              <a:sym typeface="Times"/>
            </a:endParaRPr>
          </a:p>
          <a:p>
            <a:pPr indent="-234950" lvl="0" marL="342900" rtl="0" algn="l">
              <a:spcBef>
                <a:spcPts val="0"/>
              </a:spcBef>
              <a:spcAft>
                <a:spcPts val="0"/>
              </a:spcAft>
              <a:buClr>
                <a:schemeClr val="lt1"/>
              </a:buClr>
              <a:buSzPts val="1100"/>
              <a:buFont typeface="Times"/>
              <a:buChar char="●"/>
            </a:pPr>
            <a:r>
              <a:rPr lang="en" sz="1300">
                <a:solidFill>
                  <a:schemeClr val="lt1"/>
                </a:solidFill>
                <a:latin typeface="Times"/>
                <a:ea typeface="Times"/>
                <a:cs typeface="Times"/>
                <a:sym typeface="Times"/>
              </a:rPr>
              <a:t>Variable nature means a range of temperature and luminosity more accurately depicts the behavior</a:t>
            </a:r>
            <a:r>
              <a:rPr lang="en" sz="1800">
                <a:solidFill>
                  <a:schemeClr val="lt1"/>
                </a:solidFill>
                <a:latin typeface="Times"/>
                <a:ea typeface="Times"/>
                <a:cs typeface="Times"/>
                <a:sym typeface="Times"/>
              </a:rPr>
              <a:t> </a:t>
            </a:r>
            <a:endParaRPr sz="1300">
              <a:solidFill>
                <a:schemeClr val="lt1"/>
              </a:solidFill>
              <a:latin typeface="Times"/>
              <a:ea typeface="Times"/>
              <a:cs typeface="Times"/>
              <a:sym typeface="Times"/>
            </a:endParaRPr>
          </a:p>
        </p:txBody>
      </p:sp>
      <p:sp>
        <p:nvSpPr>
          <p:cNvPr id="511" name="Google Shape;511;p49"/>
          <p:cNvSpPr txBox="1"/>
          <p:nvPr/>
        </p:nvSpPr>
        <p:spPr>
          <a:xfrm>
            <a:off x="129900" y="3273150"/>
            <a:ext cx="4231500" cy="1344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800"/>
              <a:buFont typeface="Arial"/>
              <a:buNone/>
            </a:pPr>
            <a:r>
              <a:rPr b="1" lang="en" sz="1900">
                <a:solidFill>
                  <a:srgbClr val="957D95"/>
                </a:solidFill>
                <a:latin typeface="Times"/>
                <a:ea typeface="Times"/>
                <a:cs typeface="Times"/>
                <a:sym typeface="Times"/>
              </a:rPr>
              <a:t>Blue SG Catalog: </a:t>
            </a:r>
            <a:r>
              <a:rPr lang="en" sz="1300">
                <a:solidFill>
                  <a:schemeClr val="lt1"/>
                </a:solidFill>
                <a:latin typeface="Times"/>
                <a:ea typeface="Times"/>
                <a:cs typeface="Times"/>
                <a:sym typeface="Times"/>
              </a:rPr>
              <a:t>826 BSGs </a:t>
            </a:r>
            <a:endParaRPr sz="1300">
              <a:solidFill>
                <a:schemeClr val="lt1"/>
              </a:solidFill>
              <a:latin typeface="Times"/>
              <a:ea typeface="Times"/>
              <a:cs typeface="Times"/>
              <a:sym typeface="Times"/>
            </a:endParaRPr>
          </a:p>
          <a:p>
            <a:pPr indent="0" lvl="0" marL="0" rtl="0" algn="l">
              <a:spcBef>
                <a:spcPts val="0"/>
              </a:spcBef>
              <a:spcAft>
                <a:spcPts val="0"/>
              </a:spcAft>
              <a:buClr>
                <a:schemeClr val="dk1"/>
              </a:buClr>
              <a:buSzPts val="800"/>
              <a:buFont typeface="Arial"/>
              <a:buNone/>
            </a:pPr>
            <a:r>
              <a:t/>
            </a:r>
            <a:endParaRPr sz="1300">
              <a:solidFill>
                <a:srgbClr val="343F3E"/>
              </a:solidFill>
              <a:latin typeface="Times"/>
              <a:ea typeface="Times"/>
              <a:cs typeface="Times"/>
              <a:sym typeface="Times"/>
            </a:endParaRPr>
          </a:p>
          <a:p>
            <a:pPr indent="0" lvl="0" marL="0" rtl="0" algn="l">
              <a:spcBef>
                <a:spcPts val="0"/>
              </a:spcBef>
              <a:spcAft>
                <a:spcPts val="0"/>
              </a:spcAft>
              <a:buNone/>
            </a:pPr>
            <a:r>
              <a:rPr lang="en" sz="1300">
                <a:solidFill>
                  <a:srgbClr val="343F3E"/>
                </a:solidFill>
                <a:latin typeface="Times"/>
                <a:ea typeface="Times"/>
                <a:cs typeface="Times"/>
                <a:sym typeface="Times"/>
              </a:rPr>
              <a:t> </a:t>
            </a:r>
            <a:endParaRPr sz="900">
              <a:solidFill>
                <a:srgbClr val="343F3E"/>
              </a:solidFill>
              <a:latin typeface="Times"/>
              <a:ea typeface="Times"/>
              <a:cs typeface="Times"/>
              <a:sym typeface="Times"/>
            </a:endParaRPr>
          </a:p>
          <a:p>
            <a:pPr indent="0" lvl="0" marL="0" rtl="0" algn="l">
              <a:spcBef>
                <a:spcPts val="0"/>
              </a:spcBef>
              <a:spcAft>
                <a:spcPts val="0"/>
              </a:spcAft>
              <a:buClr>
                <a:schemeClr val="dk1"/>
              </a:buClr>
              <a:buSzPts val="800"/>
              <a:buFont typeface="Arial"/>
              <a:buNone/>
            </a:pPr>
            <a:r>
              <a:t/>
            </a:r>
            <a:endParaRPr sz="1300">
              <a:solidFill>
                <a:schemeClr val="lt1"/>
              </a:solidFill>
              <a:latin typeface="Times"/>
              <a:ea typeface="Times"/>
              <a:cs typeface="Times"/>
              <a:sym typeface="Times"/>
            </a:endParaRPr>
          </a:p>
          <a:p>
            <a:pPr indent="0" lvl="0" marL="0" rtl="0" algn="l">
              <a:spcBef>
                <a:spcPts val="0"/>
              </a:spcBef>
              <a:spcAft>
                <a:spcPts val="0"/>
              </a:spcAft>
              <a:buNone/>
            </a:pPr>
            <a:r>
              <a:t/>
            </a:r>
            <a:endParaRPr b="1" sz="1700">
              <a:solidFill>
                <a:schemeClr val="lt1"/>
              </a:solidFill>
              <a:latin typeface="Times"/>
              <a:ea typeface="Times"/>
              <a:cs typeface="Times"/>
              <a:sym typeface="Times"/>
            </a:endParaRPr>
          </a:p>
          <a:p>
            <a:pPr indent="0" lvl="0" marL="0" rtl="0" algn="l">
              <a:spcBef>
                <a:spcPts val="0"/>
              </a:spcBef>
              <a:spcAft>
                <a:spcPts val="0"/>
              </a:spcAft>
              <a:buNone/>
            </a:pPr>
            <a:r>
              <a:t/>
            </a:r>
            <a:endParaRPr b="1" sz="1900">
              <a:solidFill>
                <a:srgbClr val="957D95"/>
              </a:solidFill>
              <a:latin typeface="Times"/>
              <a:ea typeface="Times"/>
              <a:cs typeface="Times"/>
              <a:sym typeface="Times"/>
            </a:endParaRPr>
          </a:p>
          <a:p>
            <a:pPr indent="0" lvl="0" marL="0" rtl="0" algn="l">
              <a:spcBef>
                <a:spcPts val="0"/>
              </a:spcBef>
              <a:spcAft>
                <a:spcPts val="0"/>
              </a:spcAft>
              <a:buNone/>
            </a:pPr>
            <a:r>
              <a:t/>
            </a:r>
            <a:endParaRPr sz="1800">
              <a:solidFill>
                <a:srgbClr val="343F3E"/>
              </a:solidFill>
              <a:latin typeface="Times"/>
              <a:ea typeface="Times"/>
              <a:cs typeface="Times"/>
              <a:sym typeface="Times"/>
            </a:endParaRPr>
          </a:p>
          <a:p>
            <a:pPr indent="0" lvl="0" marL="0" rtl="0" algn="l">
              <a:spcBef>
                <a:spcPts val="0"/>
              </a:spcBef>
              <a:spcAft>
                <a:spcPts val="0"/>
              </a:spcAft>
              <a:buNone/>
            </a:pPr>
            <a:r>
              <a:t/>
            </a:r>
            <a:endParaRPr sz="1800">
              <a:solidFill>
                <a:srgbClr val="343F3E"/>
              </a:solidFill>
              <a:latin typeface="Times"/>
              <a:ea typeface="Times"/>
              <a:cs typeface="Times"/>
              <a:sym typeface="Times"/>
            </a:endParaRPr>
          </a:p>
        </p:txBody>
      </p:sp>
      <p:graphicFrame>
        <p:nvGraphicFramePr>
          <p:cNvPr id="512" name="Google Shape;512;p49"/>
          <p:cNvGraphicFramePr/>
          <p:nvPr/>
        </p:nvGraphicFramePr>
        <p:xfrm>
          <a:off x="833894" y="3770050"/>
          <a:ext cx="3000000" cy="3000000"/>
        </p:xfrm>
        <a:graphic>
          <a:graphicData uri="http://schemas.openxmlformats.org/drawingml/2006/table">
            <a:tbl>
              <a:tblPr>
                <a:noFill/>
                <a:tableStyleId>{D6842054-35F0-4C2E-818A-434E85E17F51}</a:tableStyleId>
              </a:tblPr>
              <a:tblGrid>
                <a:gridCol w="740825"/>
                <a:gridCol w="710075"/>
                <a:gridCol w="1372625"/>
              </a:tblGrid>
              <a:tr h="187875">
                <a:tc>
                  <a:txBody>
                    <a:bodyPr/>
                    <a:lstStyle/>
                    <a:p>
                      <a:pPr indent="0" lvl="0" marL="0" rtl="0" algn="l">
                        <a:spcBef>
                          <a:spcPts val="0"/>
                        </a:spcBef>
                        <a:spcAft>
                          <a:spcPts val="0"/>
                        </a:spcAft>
                        <a:buNone/>
                      </a:pPr>
                      <a:r>
                        <a:rPr lang="en" sz="1100">
                          <a:solidFill>
                            <a:schemeClr val="lt1"/>
                          </a:solidFill>
                          <a:latin typeface="Times"/>
                          <a:ea typeface="Times"/>
                          <a:cs typeface="Times"/>
                          <a:sym typeface="Times"/>
                        </a:rPr>
                        <a:t>Lum   </a:t>
                      </a:r>
                      <a:r>
                        <a:rPr lang="en" sz="1400">
                          <a:solidFill>
                            <a:srgbClr val="93C47D"/>
                          </a:solidFill>
                          <a:latin typeface="Times"/>
                          <a:ea typeface="Times"/>
                          <a:cs typeface="Times"/>
                          <a:sym typeface="Times"/>
                        </a:rPr>
                        <a:t>✖</a:t>
                      </a:r>
                      <a:endParaRPr sz="1400">
                        <a:solidFill>
                          <a:srgbClr val="93C47D"/>
                        </a:solidFill>
                        <a:latin typeface="Times"/>
                        <a:ea typeface="Times"/>
                        <a:cs typeface="Times"/>
                        <a:sym typeface="Times"/>
                      </a:endParaRPr>
                    </a:p>
                  </a:txBody>
                  <a:tcPr marT="68575" marB="68575" marR="68575" marL="68575">
                    <a:lnL cap="flat" cmpd="sng" w="19050">
                      <a:solidFill>
                        <a:srgbClr val="C27BA0"/>
                      </a:solidFill>
                      <a:prstDash val="solid"/>
                      <a:round/>
                      <a:headEnd len="sm" w="sm" type="none"/>
                      <a:tailEnd len="sm" w="sm" type="none"/>
                    </a:lnL>
                    <a:lnR cap="flat" cmpd="sng" w="19050">
                      <a:solidFill>
                        <a:srgbClr val="C27BA0"/>
                      </a:solidFill>
                      <a:prstDash val="solid"/>
                      <a:round/>
                      <a:headEnd len="sm" w="sm" type="none"/>
                      <a:tailEnd len="sm" w="sm" type="none"/>
                    </a:lnR>
                    <a:lnT cap="flat" cmpd="sng" w="19050">
                      <a:solidFill>
                        <a:srgbClr val="C27BA0"/>
                      </a:solidFill>
                      <a:prstDash val="solid"/>
                      <a:round/>
                      <a:headEnd len="sm" w="sm" type="none"/>
                      <a:tailEnd len="sm" w="sm" type="none"/>
                    </a:lnT>
                    <a:lnB cap="flat" cmpd="sng" w="19050">
                      <a:solidFill>
                        <a:srgbClr val="C27BA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chemeClr val="lt1"/>
                          </a:solidFill>
                          <a:latin typeface="Times"/>
                          <a:ea typeface="Times"/>
                          <a:cs typeface="Times"/>
                          <a:sym typeface="Times"/>
                        </a:rPr>
                        <a:t>T</a:t>
                      </a:r>
                      <a:r>
                        <a:rPr baseline="-25000" lang="en" sz="1100">
                          <a:solidFill>
                            <a:schemeClr val="lt1"/>
                          </a:solidFill>
                          <a:latin typeface="Times"/>
                          <a:ea typeface="Times"/>
                          <a:cs typeface="Times"/>
                          <a:sym typeface="Times"/>
                        </a:rPr>
                        <a:t>eff </a:t>
                      </a:r>
                      <a:r>
                        <a:rPr lang="en" sz="1100">
                          <a:solidFill>
                            <a:schemeClr val="lt1"/>
                          </a:solidFill>
                          <a:latin typeface="Times"/>
                          <a:ea typeface="Times"/>
                          <a:cs typeface="Times"/>
                          <a:sym typeface="Times"/>
                        </a:rPr>
                        <a:t>     </a:t>
                      </a:r>
                      <a:r>
                        <a:rPr lang="en" sz="1400">
                          <a:solidFill>
                            <a:srgbClr val="93C47D"/>
                          </a:solidFill>
                          <a:latin typeface="Times"/>
                          <a:ea typeface="Times"/>
                          <a:cs typeface="Times"/>
                          <a:sym typeface="Times"/>
                        </a:rPr>
                        <a:t>✖</a:t>
                      </a:r>
                      <a:endParaRPr sz="1100">
                        <a:solidFill>
                          <a:srgbClr val="93C47D"/>
                        </a:solidFill>
                        <a:latin typeface="Times"/>
                        <a:ea typeface="Times"/>
                        <a:cs typeface="Times"/>
                        <a:sym typeface="Times"/>
                      </a:endParaRPr>
                    </a:p>
                  </a:txBody>
                  <a:tcPr marT="68575" marB="68575" marR="68575" marL="68575">
                    <a:lnL cap="flat" cmpd="sng" w="19050">
                      <a:solidFill>
                        <a:srgbClr val="C27BA0"/>
                      </a:solidFill>
                      <a:prstDash val="solid"/>
                      <a:round/>
                      <a:headEnd len="sm" w="sm" type="none"/>
                      <a:tailEnd len="sm" w="sm" type="none"/>
                    </a:lnL>
                    <a:lnR cap="flat" cmpd="sng" w="19050">
                      <a:solidFill>
                        <a:srgbClr val="C27BA0"/>
                      </a:solidFill>
                      <a:prstDash val="solid"/>
                      <a:round/>
                      <a:headEnd len="sm" w="sm" type="none"/>
                      <a:tailEnd len="sm" w="sm" type="none"/>
                    </a:lnR>
                    <a:lnT cap="flat" cmpd="sng" w="19050">
                      <a:solidFill>
                        <a:srgbClr val="C27BA0"/>
                      </a:solidFill>
                      <a:prstDash val="solid"/>
                      <a:round/>
                      <a:headEnd len="sm" w="sm" type="none"/>
                      <a:tailEnd len="sm" w="sm" type="none"/>
                    </a:lnT>
                    <a:lnB cap="flat" cmpd="sng" w="19050">
                      <a:solidFill>
                        <a:srgbClr val="C27BA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chemeClr val="lt1"/>
                          </a:solidFill>
                          <a:latin typeface="Times"/>
                          <a:ea typeface="Times"/>
                          <a:cs typeface="Times"/>
                          <a:sym typeface="Times"/>
                        </a:rPr>
                        <a:t>Spectral Class    </a:t>
                      </a:r>
                      <a:r>
                        <a:rPr lang="en" sz="1400">
                          <a:solidFill>
                            <a:srgbClr val="6AA84F"/>
                          </a:solidFill>
                          <a:latin typeface="Times"/>
                          <a:ea typeface="Times"/>
                          <a:cs typeface="Times"/>
                          <a:sym typeface="Times"/>
                        </a:rPr>
                        <a:t>✔</a:t>
                      </a:r>
                      <a:r>
                        <a:rPr lang="en" sz="1100">
                          <a:solidFill>
                            <a:schemeClr val="lt1"/>
                          </a:solidFill>
                          <a:latin typeface="Times"/>
                          <a:ea typeface="Times"/>
                          <a:cs typeface="Times"/>
                          <a:sym typeface="Times"/>
                        </a:rPr>
                        <a:t>     </a:t>
                      </a:r>
                      <a:endParaRPr sz="1100">
                        <a:solidFill>
                          <a:schemeClr val="lt1"/>
                        </a:solidFill>
                        <a:latin typeface="Times"/>
                        <a:ea typeface="Times"/>
                        <a:cs typeface="Times"/>
                        <a:sym typeface="Times"/>
                      </a:endParaRPr>
                    </a:p>
                  </a:txBody>
                  <a:tcPr marT="68575" marB="68575" marR="68575" marL="68575">
                    <a:lnL cap="flat" cmpd="sng" w="19050">
                      <a:solidFill>
                        <a:srgbClr val="C27BA0"/>
                      </a:solidFill>
                      <a:prstDash val="solid"/>
                      <a:round/>
                      <a:headEnd len="sm" w="sm" type="none"/>
                      <a:tailEnd len="sm" w="sm" type="none"/>
                    </a:lnL>
                    <a:lnR cap="flat" cmpd="sng" w="19050">
                      <a:solidFill>
                        <a:srgbClr val="C27BA0"/>
                      </a:solidFill>
                      <a:prstDash val="solid"/>
                      <a:round/>
                      <a:headEnd len="sm" w="sm" type="none"/>
                      <a:tailEnd len="sm" w="sm" type="none"/>
                    </a:lnR>
                    <a:lnT cap="flat" cmpd="sng" w="19050">
                      <a:solidFill>
                        <a:srgbClr val="C27BA0"/>
                      </a:solidFill>
                      <a:prstDash val="solid"/>
                      <a:round/>
                      <a:headEnd len="sm" w="sm" type="none"/>
                      <a:tailEnd len="sm" w="sm" type="none"/>
                    </a:lnT>
                    <a:lnB cap="flat" cmpd="sng" w="19050">
                      <a:solidFill>
                        <a:srgbClr val="C27BA0"/>
                      </a:solidFill>
                      <a:prstDash val="solid"/>
                      <a:round/>
                      <a:headEnd len="sm" w="sm" type="none"/>
                      <a:tailEnd len="sm" w="sm" type="none"/>
                    </a:lnB>
                  </a:tcPr>
                </a:tc>
              </a:tr>
            </a:tbl>
          </a:graphicData>
        </a:graphic>
      </p:graphicFrame>
      <p:graphicFrame>
        <p:nvGraphicFramePr>
          <p:cNvPr id="513" name="Google Shape;513;p49"/>
          <p:cNvGraphicFramePr/>
          <p:nvPr/>
        </p:nvGraphicFramePr>
        <p:xfrm>
          <a:off x="833888" y="1367025"/>
          <a:ext cx="3000000" cy="3000000"/>
        </p:xfrm>
        <a:graphic>
          <a:graphicData uri="http://schemas.openxmlformats.org/drawingml/2006/table">
            <a:tbl>
              <a:tblPr>
                <a:noFill/>
                <a:tableStyleId>{D6842054-35F0-4C2E-818A-434E85E17F51}</a:tableStyleId>
              </a:tblPr>
              <a:tblGrid>
                <a:gridCol w="740825"/>
                <a:gridCol w="710075"/>
                <a:gridCol w="1372625"/>
              </a:tblGrid>
              <a:tr h="285750">
                <a:tc>
                  <a:txBody>
                    <a:bodyPr/>
                    <a:lstStyle/>
                    <a:p>
                      <a:pPr indent="0" lvl="0" marL="0" rtl="0" algn="l">
                        <a:spcBef>
                          <a:spcPts val="0"/>
                        </a:spcBef>
                        <a:spcAft>
                          <a:spcPts val="0"/>
                        </a:spcAft>
                        <a:buNone/>
                      </a:pPr>
                      <a:r>
                        <a:rPr lang="en" sz="1100">
                          <a:solidFill>
                            <a:schemeClr val="lt1"/>
                          </a:solidFill>
                          <a:latin typeface="Times"/>
                          <a:ea typeface="Times"/>
                          <a:cs typeface="Times"/>
                          <a:sym typeface="Times"/>
                        </a:rPr>
                        <a:t>Lum    </a:t>
                      </a:r>
                      <a:r>
                        <a:rPr lang="en" sz="1400">
                          <a:solidFill>
                            <a:srgbClr val="93C47D"/>
                          </a:solidFill>
                          <a:latin typeface="Times"/>
                          <a:ea typeface="Times"/>
                          <a:cs typeface="Times"/>
                          <a:sym typeface="Times"/>
                        </a:rPr>
                        <a:t>✔</a:t>
                      </a:r>
                      <a:endParaRPr sz="1400">
                        <a:solidFill>
                          <a:srgbClr val="93C47D"/>
                        </a:solidFill>
                        <a:latin typeface="Times"/>
                        <a:ea typeface="Times"/>
                        <a:cs typeface="Times"/>
                        <a:sym typeface="Times"/>
                      </a:endParaRPr>
                    </a:p>
                  </a:txBody>
                  <a:tcPr marT="68575" marB="68575" marR="68575" marL="68575">
                    <a:lnL cap="flat" cmpd="sng" w="19050">
                      <a:solidFill>
                        <a:srgbClr val="C27BA0"/>
                      </a:solidFill>
                      <a:prstDash val="solid"/>
                      <a:round/>
                      <a:headEnd len="sm" w="sm" type="none"/>
                      <a:tailEnd len="sm" w="sm" type="none"/>
                    </a:lnL>
                    <a:lnR cap="flat" cmpd="sng" w="19050">
                      <a:solidFill>
                        <a:srgbClr val="C27BA0"/>
                      </a:solidFill>
                      <a:prstDash val="solid"/>
                      <a:round/>
                      <a:headEnd len="sm" w="sm" type="none"/>
                      <a:tailEnd len="sm" w="sm" type="none"/>
                    </a:lnR>
                    <a:lnT cap="flat" cmpd="sng" w="19050">
                      <a:solidFill>
                        <a:srgbClr val="C27BA0"/>
                      </a:solidFill>
                      <a:prstDash val="solid"/>
                      <a:round/>
                      <a:headEnd len="sm" w="sm" type="none"/>
                      <a:tailEnd len="sm" w="sm" type="none"/>
                    </a:lnT>
                    <a:lnB cap="flat" cmpd="sng" w="19050">
                      <a:solidFill>
                        <a:srgbClr val="C27BA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chemeClr val="lt1"/>
                          </a:solidFill>
                          <a:latin typeface="Times"/>
                          <a:ea typeface="Times"/>
                          <a:cs typeface="Times"/>
                          <a:sym typeface="Times"/>
                        </a:rPr>
                        <a:t>T</a:t>
                      </a:r>
                      <a:r>
                        <a:rPr baseline="-25000" lang="en" sz="1100">
                          <a:solidFill>
                            <a:schemeClr val="lt1"/>
                          </a:solidFill>
                          <a:latin typeface="Times"/>
                          <a:ea typeface="Times"/>
                          <a:cs typeface="Times"/>
                          <a:sym typeface="Times"/>
                        </a:rPr>
                        <a:t>eff </a:t>
                      </a:r>
                      <a:r>
                        <a:rPr lang="en" sz="1100">
                          <a:solidFill>
                            <a:schemeClr val="lt1"/>
                          </a:solidFill>
                          <a:latin typeface="Times"/>
                          <a:ea typeface="Times"/>
                          <a:cs typeface="Times"/>
                          <a:sym typeface="Times"/>
                        </a:rPr>
                        <a:t>     </a:t>
                      </a:r>
                      <a:r>
                        <a:rPr lang="en" sz="1400">
                          <a:solidFill>
                            <a:srgbClr val="93C47D"/>
                          </a:solidFill>
                          <a:latin typeface="Times"/>
                          <a:ea typeface="Times"/>
                          <a:cs typeface="Times"/>
                          <a:sym typeface="Times"/>
                        </a:rPr>
                        <a:t>✔</a:t>
                      </a:r>
                      <a:endParaRPr sz="1100">
                        <a:solidFill>
                          <a:srgbClr val="93C47D"/>
                        </a:solidFill>
                        <a:latin typeface="Times"/>
                        <a:ea typeface="Times"/>
                        <a:cs typeface="Times"/>
                        <a:sym typeface="Times"/>
                      </a:endParaRPr>
                    </a:p>
                  </a:txBody>
                  <a:tcPr marT="68575" marB="68575" marR="68575" marL="68575">
                    <a:lnL cap="flat" cmpd="sng" w="19050">
                      <a:solidFill>
                        <a:srgbClr val="C27BA0"/>
                      </a:solidFill>
                      <a:prstDash val="solid"/>
                      <a:round/>
                      <a:headEnd len="sm" w="sm" type="none"/>
                      <a:tailEnd len="sm" w="sm" type="none"/>
                    </a:lnL>
                    <a:lnR cap="flat" cmpd="sng" w="19050">
                      <a:solidFill>
                        <a:srgbClr val="C27BA0"/>
                      </a:solidFill>
                      <a:prstDash val="solid"/>
                      <a:round/>
                      <a:headEnd len="sm" w="sm" type="none"/>
                      <a:tailEnd len="sm" w="sm" type="none"/>
                    </a:lnR>
                    <a:lnT cap="flat" cmpd="sng" w="19050">
                      <a:solidFill>
                        <a:srgbClr val="C27BA0"/>
                      </a:solidFill>
                      <a:prstDash val="solid"/>
                      <a:round/>
                      <a:headEnd len="sm" w="sm" type="none"/>
                      <a:tailEnd len="sm" w="sm" type="none"/>
                    </a:lnT>
                    <a:lnB cap="flat" cmpd="sng" w="19050">
                      <a:solidFill>
                        <a:srgbClr val="C27BA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chemeClr val="lt1"/>
                          </a:solidFill>
                          <a:latin typeface="Times"/>
                          <a:ea typeface="Times"/>
                          <a:cs typeface="Times"/>
                          <a:sym typeface="Times"/>
                        </a:rPr>
                        <a:t>Spectral Class    </a:t>
                      </a:r>
                      <a:r>
                        <a:rPr lang="en" sz="1400">
                          <a:solidFill>
                            <a:srgbClr val="93C47D"/>
                          </a:solidFill>
                          <a:latin typeface="Times"/>
                          <a:ea typeface="Times"/>
                          <a:cs typeface="Times"/>
                          <a:sym typeface="Times"/>
                        </a:rPr>
                        <a:t>✔</a:t>
                      </a:r>
                      <a:r>
                        <a:rPr lang="en" sz="1100">
                          <a:solidFill>
                            <a:schemeClr val="lt1"/>
                          </a:solidFill>
                          <a:latin typeface="Times"/>
                          <a:ea typeface="Times"/>
                          <a:cs typeface="Times"/>
                          <a:sym typeface="Times"/>
                        </a:rPr>
                        <a:t>    </a:t>
                      </a:r>
                      <a:endParaRPr sz="1100">
                        <a:solidFill>
                          <a:schemeClr val="lt1"/>
                        </a:solidFill>
                        <a:latin typeface="Times"/>
                        <a:ea typeface="Times"/>
                        <a:cs typeface="Times"/>
                        <a:sym typeface="Times"/>
                      </a:endParaRPr>
                    </a:p>
                  </a:txBody>
                  <a:tcPr marT="68575" marB="68575" marR="68575" marL="68575">
                    <a:lnL cap="flat" cmpd="sng" w="19050">
                      <a:solidFill>
                        <a:srgbClr val="C27BA0"/>
                      </a:solidFill>
                      <a:prstDash val="solid"/>
                      <a:round/>
                      <a:headEnd len="sm" w="sm" type="none"/>
                      <a:tailEnd len="sm" w="sm" type="none"/>
                    </a:lnL>
                    <a:lnR cap="flat" cmpd="sng" w="19050">
                      <a:solidFill>
                        <a:srgbClr val="C27BA0"/>
                      </a:solidFill>
                      <a:prstDash val="solid"/>
                      <a:round/>
                      <a:headEnd len="sm" w="sm" type="none"/>
                      <a:tailEnd len="sm" w="sm" type="none"/>
                    </a:lnR>
                    <a:lnT cap="flat" cmpd="sng" w="19050">
                      <a:solidFill>
                        <a:srgbClr val="C27BA0"/>
                      </a:solidFill>
                      <a:prstDash val="solid"/>
                      <a:round/>
                      <a:headEnd len="sm" w="sm" type="none"/>
                      <a:tailEnd len="sm" w="sm" type="none"/>
                    </a:lnT>
                    <a:lnB cap="flat" cmpd="sng" w="19050">
                      <a:solidFill>
                        <a:srgbClr val="C27BA0"/>
                      </a:solidFill>
                      <a:prstDash val="solid"/>
                      <a:round/>
                      <a:headEnd len="sm" w="sm" type="none"/>
                      <a:tailEnd len="sm" w="sm" type="none"/>
                    </a:lnB>
                  </a:tcPr>
                </a:tc>
              </a:tr>
            </a:tbl>
          </a:graphicData>
        </a:graphic>
      </p:graphicFrame>
      <p:pic>
        <p:nvPicPr>
          <p:cNvPr id="514" name="Google Shape;514;p49"/>
          <p:cNvPicPr preferRelativeResize="0"/>
          <p:nvPr/>
        </p:nvPicPr>
        <p:blipFill rotWithShape="1">
          <a:blip r:embed="rId4">
            <a:alphaModFix/>
          </a:blip>
          <a:srcRect b="14574" l="65718" r="18043" t="75911"/>
          <a:stretch/>
        </p:blipFill>
        <p:spPr>
          <a:xfrm>
            <a:off x="129900" y="3335847"/>
            <a:ext cx="609900" cy="550800"/>
          </a:xfrm>
          <a:prstGeom prst="ellipse">
            <a:avLst/>
          </a:prstGeom>
          <a:noFill/>
          <a:ln>
            <a:noFill/>
          </a:ln>
          <a:effectLst>
            <a:outerShdw blurRad="57150" rotWithShape="0" algn="bl" dist="38100">
              <a:schemeClr val="dk1">
                <a:alpha val="50000"/>
              </a:schemeClr>
            </a:outerShdw>
          </a:effectLst>
        </p:spPr>
      </p:pic>
      <p:pic>
        <p:nvPicPr>
          <p:cNvPr id="515" name="Google Shape;515;p49"/>
          <p:cNvPicPr preferRelativeResize="0"/>
          <p:nvPr/>
        </p:nvPicPr>
        <p:blipFill rotWithShape="1">
          <a:blip r:embed="rId5">
            <a:alphaModFix/>
          </a:blip>
          <a:srcRect b="3886" l="2174" r="3289" t="4445"/>
          <a:stretch/>
        </p:blipFill>
        <p:spPr>
          <a:xfrm>
            <a:off x="78045" y="1088575"/>
            <a:ext cx="609900" cy="589800"/>
          </a:xfrm>
          <a:prstGeom prst="ellipse">
            <a:avLst/>
          </a:prstGeom>
          <a:noFill/>
          <a:ln>
            <a:noFill/>
          </a:ln>
          <a:effectLst>
            <a:outerShdw blurRad="57150" rotWithShape="0" algn="bl" dir="5400000" dist="19050">
              <a:schemeClr val="dk1"/>
            </a:outerShdw>
          </a:effectLst>
        </p:spPr>
      </p:pic>
      <p:sp>
        <p:nvSpPr>
          <p:cNvPr id="516" name="Google Shape;516;p49"/>
          <p:cNvSpPr txBox="1"/>
          <p:nvPr/>
        </p:nvSpPr>
        <p:spPr>
          <a:xfrm>
            <a:off x="4793425" y="879725"/>
            <a:ext cx="4314900" cy="17565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rgbClr val="957D95"/>
                </a:solidFill>
                <a:latin typeface="Times"/>
                <a:ea typeface="Times"/>
                <a:cs typeface="Times"/>
                <a:sym typeface="Times"/>
              </a:rPr>
              <a:t>Wolf Rayet Catalog: </a:t>
            </a:r>
            <a:r>
              <a:rPr lang="en" sz="1600">
                <a:solidFill>
                  <a:schemeClr val="lt1"/>
                </a:solidFill>
                <a:latin typeface="Times"/>
                <a:ea typeface="Times"/>
                <a:cs typeface="Times"/>
                <a:sym typeface="Times"/>
              </a:rPr>
              <a:t>703 WRs </a:t>
            </a:r>
            <a:endParaRPr sz="1600">
              <a:solidFill>
                <a:schemeClr val="lt1"/>
              </a:solidFill>
              <a:latin typeface="Times"/>
              <a:ea typeface="Times"/>
              <a:cs typeface="Times"/>
              <a:sym typeface="Times"/>
            </a:endParaRPr>
          </a:p>
          <a:p>
            <a:pPr indent="0" lvl="0" marL="0" rtl="0" algn="ctr">
              <a:spcBef>
                <a:spcPts val="0"/>
              </a:spcBef>
              <a:spcAft>
                <a:spcPts val="0"/>
              </a:spcAft>
              <a:buNone/>
            </a:pPr>
            <a:r>
              <a:t/>
            </a:r>
            <a:endParaRPr sz="1300">
              <a:solidFill>
                <a:srgbClr val="343F3E"/>
              </a:solidFill>
              <a:latin typeface="Times"/>
              <a:ea typeface="Times"/>
              <a:cs typeface="Times"/>
              <a:sym typeface="Times"/>
            </a:endParaRPr>
          </a:p>
          <a:p>
            <a:pPr indent="0" lvl="0" marL="0" rtl="0" algn="l">
              <a:spcBef>
                <a:spcPts val="0"/>
              </a:spcBef>
              <a:spcAft>
                <a:spcPts val="0"/>
              </a:spcAft>
              <a:buNone/>
            </a:pPr>
            <a:r>
              <a:t/>
            </a:r>
            <a:endParaRPr sz="1100">
              <a:solidFill>
                <a:schemeClr val="lt1"/>
              </a:solidFill>
              <a:latin typeface="Times"/>
              <a:ea typeface="Times"/>
              <a:cs typeface="Times"/>
              <a:sym typeface="Times"/>
            </a:endParaRPr>
          </a:p>
          <a:p>
            <a:pPr indent="0" lvl="0" marL="0" rtl="0" algn="l">
              <a:spcBef>
                <a:spcPts val="0"/>
              </a:spcBef>
              <a:spcAft>
                <a:spcPts val="0"/>
              </a:spcAft>
              <a:buNone/>
            </a:pPr>
            <a:r>
              <a:t/>
            </a:r>
            <a:endParaRPr sz="1100">
              <a:solidFill>
                <a:schemeClr val="lt1"/>
              </a:solidFill>
              <a:latin typeface="Times"/>
              <a:ea typeface="Times"/>
              <a:cs typeface="Times"/>
              <a:sym typeface="Times"/>
            </a:endParaRPr>
          </a:p>
          <a:p>
            <a:pPr indent="0" lvl="0" marL="0" rtl="0" algn="l">
              <a:spcBef>
                <a:spcPts val="0"/>
              </a:spcBef>
              <a:spcAft>
                <a:spcPts val="0"/>
              </a:spcAft>
              <a:buNone/>
            </a:pPr>
            <a:r>
              <a:t/>
            </a:r>
            <a:endParaRPr sz="1100">
              <a:solidFill>
                <a:schemeClr val="lt1"/>
              </a:solidFill>
              <a:latin typeface="Times"/>
              <a:ea typeface="Times"/>
              <a:cs typeface="Times"/>
              <a:sym typeface="Times"/>
            </a:endParaRPr>
          </a:p>
          <a:p>
            <a:pPr indent="0" lvl="0" marL="0" rtl="0" algn="l">
              <a:spcBef>
                <a:spcPts val="0"/>
              </a:spcBef>
              <a:spcAft>
                <a:spcPts val="0"/>
              </a:spcAft>
              <a:buNone/>
            </a:pPr>
            <a:r>
              <a:rPr lang="en" sz="1300">
                <a:solidFill>
                  <a:schemeClr val="lt1"/>
                </a:solidFill>
                <a:latin typeface="Times"/>
                <a:ea typeface="Times"/>
                <a:cs typeface="Times"/>
                <a:sym typeface="Times"/>
              </a:rPr>
              <a:t>Issues</a:t>
            </a:r>
            <a:endParaRPr sz="1300">
              <a:solidFill>
                <a:schemeClr val="lt1"/>
              </a:solidFill>
              <a:latin typeface="Times"/>
              <a:ea typeface="Times"/>
              <a:cs typeface="Times"/>
              <a:sym typeface="Times"/>
            </a:endParaRPr>
          </a:p>
          <a:p>
            <a:pPr indent="-247650" lvl="0" marL="342900" rtl="0" algn="l">
              <a:spcBef>
                <a:spcPts val="0"/>
              </a:spcBef>
              <a:spcAft>
                <a:spcPts val="0"/>
              </a:spcAft>
              <a:buClr>
                <a:schemeClr val="lt1"/>
              </a:buClr>
              <a:buSzPts val="1300"/>
              <a:buFont typeface="Times"/>
              <a:buChar char="●"/>
            </a:pPr>
            <a:r>
              <a:rPr lang="en" sz="1300">
                <a:solidFill>
                  <a:schemeClr val="lt1"/>
                </a:solidFill>
                <a:latin typeface="Times"/>
                <a:ea typeface="Times"/>
                <a:cs typeface="Times"/>
                <a:sym typeface="Times"/>
              </a:rPr>
              <a:t>Distance Uncertain</a:t>
            </a:r>
            <a:endParaRPr sz="1300">
              <a:solidFill>
                <a:schemeClr val="lt1"/>
              </a:solidFill>
              <a:latin typeface="Times"/>
              <a:ea typeface="Times"/>
              <a:cs typeface="Times"/>
              <a:sym typeface="Times"/>
            </a:endParaRPr>
          </a:p>
          <a:p>
            <a:pPr indent="-247650" lvl="0" marL="342900" rtl="0" algn="l">
              <a:spcBef>
                <a:spcPts val="0"/>
              </a:spcBef>
              <a:spcAft>
                <a:spcPts val="0"/>
              </a:spcAft>
              <a:buClr>
                <a:schemeClr val="lt1"/>
              </a:buClr>
              <a:buSzPts val="1300"/>
              <a:buFont typeface="Times"/>
              <a:buChar char="●"/>
            </a:pPr>
            <a:r>
              <a:rPr lang="en" sz="1300">
                <a:solidFill>
                  <a:schemeClr val="lt1"/>
                </a:solidFill>
                <a:latin typeface="Times"/>
                <a:ea typeface="Times"/>
                <a:cs typeface="Times"/>
                <a:sym typeface="Times"/>
              </a:rPr>
              <a:t>Bolometric Corrections not well defined </a:t>
            </a:r>
            <a:endParaRPr sz="1300">
              <a:solidFill>
                <a:schemeClr val="lt1"/>
              </a:solidFill>
              <a:latin typeface="Times"/>
              <a:ea typeface="Times"/>
              <a:cs typeface="Times"/>
              <a:sym typeface="Times"/>
            </a:endParaRPr>
          </a:p>
          <a:p>
            <a:pPr indent="0" lvl="0" marL="0" rtl="0" algn="l">
              <a:spcBef>
                <a:spcPts val="0"/>
              </a:spcBef>
              <a:spcAft>
                <a:spcPts val="0"/>
              </a:spcAft>
              <a:buNone/>
            </a:pPr>
            <a:r>
              <a:t/>
            </a:r>
            <a:endParaRPr sz="900">
              <a:solidFill>
                <a:srgbClr val="343F3E"/>
              </a:solidFill>
              <a:latin typeface="Times"/>
              <a:ea typeface="Times"/>
              <a:cs typeface="Times"/>
              <a:sym typeface="Times"/>
            </a:endParaRPr>
          </a:p>
        </p:txBody>
      </p:sp>
      <p:graphicFrame>
        <p:nvGraphicFramePr>
          <p:cNvPr id="517" name="Google Shape;517;p49"/>
          <p:cNvGraphicFramePr/>
          <p:nvPr/>
        </p:nvGraphicFramePr>
        <p:xfrm>
          <a:off x="5892644" y="1367019"/>
          <a:ext cx="3000000" cy="3000000"/>
        </p:xfrm>
        <a:graphic>
          <a:graphicData uri="http://schemas.openxmlformats.org/drawingml/2006/table">
            <a:tbl>
              <a:tblPr>
                <a:noFill/>
                <a:tableStyleId>{D6842054-35F0-4C2E-818A-434E85E17F51}</a:tableStyleId>
              </a:tblPr>
              <a:tblGrid>
                <a:gridCol w="852325"/>
                <a:gridCol w="933125"/>
              </a:tblGrid>
              <a:tr h="285750">
                <a:tc>
                  <a:txBody>
                    <a:bodyPr/>
                    <a:lstStyle/>
                    <a:p>
                      <a:pPr indent="0" lvl="0" marL="0" rtl="0" algn="l">
                        <a:spcBef>
                          <a:spcPts val="0"/>
                        </a:spcBef>
                        <a:spcAft>
                          <a:spcPts val="0"/>
                        </a:spcAft>
                        <a:buNone/>
                      </a:pPr>
                      <a:r>
                        <a:rPr lang="en" sz="1100">
                          <a:solidFill>
                            <a:schemeClr val="lt1"/>
                          </a:solidFill>
                        </a:rPr>
                        <a:t>Lum    </a:t>
                      </a:r>
                      <a:r>
                        <a:rPr lang="en" sz="1100">
                          <a:solidFill>
                            <a:srgbClr val="93C47D"/>
                          </a:solidFill>
                        </a:rPr>
                        <a:t>~</a:t>
                      </a:r>
                      <a:r>
                        <a:rPr lang="en" sz="1400">
                          <a:solidFill>
                            <a:srgbClr val="93C47D"/>
                          </a:solidFill>
                        </a:rPr>
                        <a:t>✔</a:t>
                      </a:r>
                      <a:endParaRPr sz="1400">
                        <a:solidFill>
                          <a:srgbClr val="93C47D"/>
                        </a:solidFill>
                      </a:endParaRPr>
                    </a:p>
                  </a:txBody>
                  <a:tcPr marT="68575" marB="68575" marR="68575" marL="68575">
                    <a:lnL cap="flat" cmpd="sng" w="19050">
                      <a:solidFill>
                        <a:srgbClr val="C27BA0"/>
                      </a:solidFill>
                      <a:prstDash val="solid"/>
                      <a:round/>
                      <a:headEnd len="sm" w="sm" type="none"/>
                      <a:tailEnd len="sm" w="sm" type="none"/>
                    </a:lnL>
                    <a:lnR cap="flat" cmpd="sng" w="19050">
                      <a:solidFill>
                        <a:srgbClr val="C27BA0"/>
                      </a:solidFill>
                      <a:prstDash val="solid"/>
                      <a:round/>
                      <a:headEnd len="sm" w="sm" type="none"/>
                      <a:tailEnd len="sm" w="sm" type="none"/>
                    </a:lnR>
                    <a:lnT cap="flat" cmpd="sng" w="19050">
                      <a:solidFill>
                        <a:srgbClr val="C27BA0"/>
                      </a:solidFill>
                      <a:prstDash val="solid"/>
                      <a:round/>
                      <a:headEnd len="sm" w="sm" type="none"/>
                      <a:tailEnd len="sm" w="sm" type="none"/>
                    </a:lnT>
                    <a:lnB cap="flat" cmpd="sng" w="19050">
                      <a:solidFill>
                        <a:srgbClr val="C27BA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chemeClr val="lt1"/>
                          </a:solidFill>
                        </a:rPr>
                        <a:t>T</a:t>
                      </a:r>
                      <a:r>
                        <a:rPr baseline="-25000" lang="en" sz="1100">
                          <a:solidFill>
                            <a:schemeClr val="lt1"/>
                          </a:solidFill>
                        </a:rPr>
                        <a:t>eff </a:t>
                      </a:r>
                      <a:r>
                        <a:rPr lang="en" sz="1100">
                          <a:solidFill>
                            <a:schemeClr val="lt1"/>
                          </a:solidFill>
                        </a:rPr>
                        <a:t>     </a:t>
                      </a:r>
                      <a:r>
                        <a:rPr lang="en" sz="1100">
                          <a:solidFill>
                            <a:srgbClr val="93C47D"/>
                          </a:solidFill>
                        </a:rPr>
                        <a:t>~</a:t>
                      </a:r>
                      <a:r>
                        <a:rPr lang="en" sz="1400">
                          <a:solidFill>
                            <a:srgbClr val="93C47D"/>
                          </a:solidFill>
                        </a:rPr>
                        <a:t>✔</a:t>
                      </a:r>
                      <a:endParaRPr sz="1100">
                        <a:solidFill>
                          <a:srgbClr val="93C47D"/>
                        </a:solidFill>
                      </a:endParaRPr>
                    </a:p>
                  </a:txBody>
                  <a:tcPr marT="68575" marB="68575" marR="68575" marL="68575">
                    <a:lnL cap="flat" cmpd="sng" w="19050">
                      <a:solidFill>
                        <a:srgbClr val="C27BA0"/>
                      </a:solidFill>
                      <a:prstDash val="solid"/>
                      <a:round/>
                      <a:headEnd len="sm" w="sm" type="none"/>
                      <a:tailEnd len="sm" w="sm" type="none"/>
                    </a:lnL>
                    <a:lnR cap="flat" cmpd="sng" w="19050">
                      <a:solidFill>
                        <a:srgbClr val="C27BA0"/>
                      </a:solidFill>
                      <a:prstDash val="solid"/>
                      <a:round/>
                      <a:headEnd len="sm" w="sm" type="none"/>
                      <a:tailEnd len="sm" w="sm" type="none"/>
                    </a:lnR>
                    <a:lnT cap="flat" cmpd="sng" w="19050">
                      <a:solidFill>
                        <a:srgbClr val="C27BA0"/>
                      </a:solidFill>
                      <a:prstDash val="solid"/>
                      <a:round/>
                      <a:headEnd len="sm" w="sm" type="none"/>
                      <a:tailEnd len="sm" w="sm" type="none"/>
                    </a:lnT>
                    <a:lnB cap="flat" cmpd="sng" w="19050">
                      <a:solidFill>
                        <a:srgbClr val="C27BA0"/>
                      </a:solidFill>
                      <a:prstDash val="solid"/>
                      <a:round/>
                      <a:headEnd len="sm" w="sm" type="none"/>
                      <a:tailEnd len="sm" w="sm" type="none"/>
                    </a:lnB>
                  </a:tcPr>
                </a:tc>
              </a:tr>
            </a:tbl>
          </a:graphicData>
        </a:graphic>
      </p:graphicFrame>
      <p:pic>
        <p:nvPicPr>
          <p:cNvPr id="518" name="Google Shape;518;p49"/>
          <p:cNvPicPr preferRelativeResize="0"/>
          <p:nvPr/>
        </p:nvPicPr>
        <p:blipFill>
          <a:blip r:embed="rId6">
            <a:alphaModFix/>
          </a:blip>
          <a:stretch>
            <a:fillRect/>
          </a:stretch>
        </p:blipFill>
        <p:spPr>
          <a:xfrm>
            <a:off x="4852375" y="1032075"/>
            <a:ext cx="598800" cy="589800"/>
          </a:xfrm>
          <a:prstGeom prst="ellipse">
            <a:avLst/>
          </a:prstGeom>
          <a:noFill/>
          <a:ln>
            <a:noFill/>
          </a:ln>
          <a:effectLst>
            <a:outerShdw blurRad="114300" rotWithShape="0" algn="bl" dist="66675">
              <a:schemeClr val="dk1"/>
            </a:outerShdw>
          </a:effectLst>
        </p:spPr>
      </p:pic>
      <p:sp>
        <p:nvSpPr>
          <p:cNvPr id="519" name="Google Shape;519;p49"/>
          <p:cNvSpPr txBox="1"/>
          <p:nvPr/>
        </p:nvSpPr>
        <p:spPr>
          <a:xfrm>
            <a:off x="4618925" y="3273150"/>
            <a:ext cx="4314900" cy="1582800"/>
          </a:xfrm>
          <a:prstGeom prst="rect">
            <a:avLst/>
          </a:prstGeom>
          <a:noFill/>
          <a:ln>
            <a:noFill/>
          </a:ln>
          <a:effectLst>
            <a:outerShdw blurRad="57150" rotWithShape="0" algn="bl" dir="5400000" dist="19050">
              <a:srgbClr val="000000"/>
            </a:outerShdw>
          </a:effectLst>
        </p:spPr>
        <p:txBody>
          <a:bodyPr anchorCtr="0" anchor="t" bIns="68575" lIns="68575" spcFirstLastPara="1" rIns="68575" wrap="square" tIns="68575">
            <a:noAutofit/>
          </a:bodyPr>
          <a:lstStyle/>
          <a:p>
            <a:pPr indent="0" lvl="0" marL="0" rtl="0" algn="ctr">
              <a:spcBef>
                <a:spcPts val="0"/>
              </a:spcBef>
              <a:spcAft>
                <a:spcPts val="0"/>
              </a:spcAft>
              <a:buNone/>
            </a:pPr>
            <a:r>
              <a:rPr b="1" lang="en" sz="1900">
                <a:solidFill>
                  <a:srgbClr val="957D95"/>
                </a:solidFill>
                <a:latin typeface="Times"/>
                <a:ea typeface="Times"/>
                <a:cs typeface="Times"/>
                <a:sym typeface="Times"/>
              </a:rPr>
              <a:t>Yellow SG Catalog: </a:t>
            </a:r>
            <a:r>
              <a:rPr lang="en" sz="1600">
                <a:solidFill>
                  <a:schemeClr val="lt1"/>
                </a:solidFill>
                <a:latin typeface="Times"/>
                <a:ea typeface="Times"/>
                <a:cs typeface="Times"/>
                <a:sym typeface="Times"/>
              </a:rPr>
              <a:t>43 YSGs </a:t>
            </a:r>
            <a:endParaRPr sz="1600">
              <a:solidFill>
                <a:schemeClr val="lt1"/>
              </a:solidFill>
              <a:latin typeface="Times"/>
              <a:ea typeface="Times"/>
              <a:cs typeface="Times"/>
              <a:sym typeface="Times"/>
            </a:endParaRPr>
          </a:p>
          <a:p>
            <a:pPr indent="0" lvl="0" marL="0" rtl="0" algn="ctr">
              <a:spcBef>
                <a:spcPts val="0"/>
              </a:spcBef>
              <a:spcAft>
                <a:spcPts val="0"/>
              </a:spcAft>
              <a:buNone/>
            </a:pPr>
            <a:r>
              <a:t/>
            </a:r>
            <a:endParaRPr sz="1100">
              <a:solidFill>
                <a:srgbClr val="343F3E"/>
              </a:solidFill>
              <a:latin typeface="Times"/>
              <a:ea typeface="Times"/>
              <a:cs typeface="Times"/>
              <a:sym typeface="Times"/>
            </a:endParaRPr>
          </a:p>
          <a:p>
            <a:pPr indent="0" lvl="0" marL="0" rtl="0" algn="ctr">
              <a:spcBef>
                <a:spcPts val="0"/>
              </a:spcBef>
              <a:spcAft>
                <a:spcPts val="0"/>
              </a:spcAft>
              <a:buNone/>
            </a:pPr>
            <a:r>
              <a:t/>
            </a:r>
            <a:endParaRPr sz="1100">
              <a:solidFill>
                <a:srgbClr val="343F3E"/>
              </a:solidFill>
              <a:latin typeface="Times"/>
              <a:ea typeface="Times"/>
              <a:cs typeface="Times"/>
              <a:sym typeface="Times"/>
            </a:endParaRPr>
          </a:p>
          <a:p>
            <a:pPr indent="0" lvl="0" marL="0" rtl="0" algn="ctr">
              <a:spcBef>
                <a:spcPts val="0"/>
              </a:spcBef>
              <a:spcAft>
                <a:spcPts val="0"/>
              </a:spcAft>
              <a:buNone/>
            </a:pPr>
            <a:r>
              <a:t/>
            </a:r>
            <a:endParaRPr sz="1100">
              <a:solidFill>
                <a:srgbClr val="343F3E"/>
              </a:solidFill>
              <a:latin typeface="Times"/>
              <a:ea typeface="Times"/>
              <a:cs typeface="Times"/>
              <a:sym typeface="Times"/>
            </a:endParaRPr>
          </a:p>
          <a:p>
            <a:pPr indent="0" lvl="0" marL="0" rtl="0" algn="l">
              <a:spcBef>
                <a:spcPts val="0"/>
              </a:spcBef>
              <a:spcAft>
                <a:spcPts val="0"/>
              </a:spcAft>
              <a:buNone/>
            </a:pPr>
            <a:r>
              <a:rPr lang="en" sz="1300">
                <a:solidFill>
                  <a:schemeClr val="lt1"/>
                </a:solidFill>
                <a:latin typeface="Times"/>
                <a:ea typeface="Times"/>
                <a:cs typeface="Times"/>
                <a:sym typeface="Times"/>
              </a:rPr>
              <a:t>Issues</a:t>
            </a:r>
            <a:endParaRPr sz="1300">
              <a:solidFill>
                <a:schemeClr val="lt1"/>
              </a:solidFill>
              <a:latin typeface="Times"/>
              <a:ea typeface="Times"/>
              <a:cs typeface="Times"/>
              <a:sym typeface="Times"/>
            </a:endParaRPr>
          </a:p>
          <a:p>
            <a:pPr indent="-311150" lvl="0" marL="457200" rtl="0" algn="l">
              <a:spcBef>
                <a:spcPts val="0"/>
              </a:spcBef>
              <a:spcAft>
                <a:spcPts val="0"/>
              </a:spcAft>
              <a:buClr>
                <a:schemeClr val="lt1"/>
              </a:buClr>
              <a:buSzPts val="1300"/>
              <a:buFont typeface="Times"/>
              <a:buChar char="●"/>
            </a:pPr>
            <a:r>
              <a:rPr lang="en" sz="1300">
                <a:solidFill>
                  <a:schemeClr val="lt1"/>
                </a:solidFill>
                <a:latin typeface="Times"/>
                <a:ea typeface="Times"/>
                <a:cs typeface="Times"/>
                <a:sym typeface="Times"/>
              </a:rPr>
              <a:t>Finding as YSGs as they spend such a short amount of time in this stellar evolution phase </a:t>
            </a:r>
            <a:endParaRPr sz="2200">
              <a:solidFill>
                <a:schemeClr val="lt1"/>
              </a:solidFill>
              <a:latin typeface="Times"/>
              <a:ea typeface="Times"/>
              <a:cs typeface="Times"/>
              <a:sym typeface="Times"/>
            </a:endParaRPr>
          </a:p>
          <a:p>
            <a:pPr indent="0" lvl="0" marL="0" rtl="0" algn="l">
              <a:spcBef>
                <a:spcPts val="0"/>
              </a:spcBef>
              <a:spcAft>
                <a:spcPts val="0"/>
              </a:spcAft>
              <a:buNone/>
            </a:pPr>
            <a:r>
              <a:t/>
            </a:r>
            <a:endParaRPr sz="1400">
              <a:solidFill>
                <a:schemeClr val="dk2"/>
              </a:solidFill>
              <a:latin typeface="Times"/>
              <a:ea typeface="Times"/>
              <a:cs typeface="Times"/>
              <a:sym typeface="Times"/>
            </a:endParaRPr>
          </a:p>
        </p:txBody>
      </p:sp>
      <p:graphicFrame>
        <p:nvGraphicFramePr>
          <p:cNvPr id="520" name="Google Shape;520;p49"/>
          <p:cNvGraphicFramePr/>
          <p:nvPr/>
        </p:nvGraphicFramePr>
        <p:xfrm>
          <a:off x="5832094" y="3770044"/>
          <a:ext cx="3000000" cy="3000000"/>
        </p:xfrm>
        <a:graphic>
          <a:graphicData uri="http://schemas.openxmlformats.org/drawingml/2006/table">
            <a:tbl>
              <a:tblPr>
                <a:noFill/>
                <a:tableStyleId>{D6842054-35F0-4C2E-818A-434E85E17F51}</a:tableStyleId>
              </a:tblPr>
              <a:tblGrid>
                <a:gridCol w="843875"/>
                <a:gridCol w="843875"/>
              </a:tblGrid>
              <a:tr h="285750">
                <a:tc>
                  <a:txBody>
                    <a:bodyPr/>
                    <a:lstStyle/>
                    <a:p>
                      <a:pPr indent="0" lvl="0" marL="0" rtl="0" algn="l">
                        <a:spcBef>
                          <a:spcPts val="0"/>
                        </a:spcBef>
                        <a:spcAft>
                          <a:spcPts val="0"/>
                        </a:spcAft>
                        <a:buNone/>
                      </a:pPr>
                      <a:r>
                        <a:rPr lang="en" sz="1100">
                          <a:solidFill>
                            <a:schemeClr val="lt1"/>
                          </a:solidFill>
                        </a:rPr>
                        <a:t>Lum   </a:t>
                      </a:r>
                      <a:r>
                        <a:rPr lang="en" sz="1400">
                          <a:solidFill>
                            <a:srgbClr val="93C47D"/>
                          </a:solidFill>
                        </a:rPr>
                        <a:t>✖</a:t>
                      </a:r>
                      <a:endParaRPr sz="1400">
                        <a:solidFill>
                          <a:srgbClr val="93C47D"/>
                        </a:solidFill>
                      </a:endParaRPr>
                    </a:p>
                  </a:txBody>
                  <a:tcPr marT="68575" marB="68575" marR="68575" marL="68575">
                    <a:lnL cap="flat" cmpd="sng" w="19050">
                      <a:solidFill>
                        <a:srgbClr val="C27BA0"/>
                      </a:solidFill>
                      <a:prstDash val="solid"/>
                      <a:round/>
                      <a:headEnd len="sm" w="sm" type="none"/>
                      <a:tailEnd len="sm" w="sm" type="none"/>
                    </a:lnL>
                    <a:lnR cap="flat" cmpd="sng" w="19050">
                      <a:solidFill>
                        <a:srgbClr val="C27BA0"/>
                      </a:solidFill>
                      <a:prstDash val="solid"/>
                      <a:round/>
                      <a:headEnd len="sm" w="sm" type="none"/>
                      <a:tailEnd len="sm" w="sm" type="none"/>
                    </a:lnR>
                    <a:lnT cap="flat" cmpd="sng" w="19050">
                      <a:solidFill>
                        <a:srgbClr val="C27BA0"/>
                      </a:solidFill>
                      <a:prstDash val="solid"/>
                      <a:round/>
                      <a:headEnd len="sm" w="sm" type="none"/>
                      <a:tailEnd len="sm" w="sm" type="none"/>
                    </a:lnT>
                    <a:lnB cap="flat" cmpd="sng" w="19050">
                      <a:solidFill>
                        <a:srgbClr val="C27BA0"/>
                      </a:solidFill>
                      <a:prstDash val="solid"/>
                      <a:round/>
                      <a:headEnd len="sm" w="sm" type="none"/>
                      <a:tailEnd len="sm" w="sm" type="none"/>
                    </a:lnB>
                  </a:tcPr>
                </a:tc>
                <a:tc>
                  <a:txBody>
                    <a:bodyPr/>
                    <a:lstStyle/>
                    <a:p>
                      <a:pPr indent="0" lvl="0" marL="0" rtl="0" algn="l">
                        <a:spcBef>
                          <a:spcPts val="0"/>
                        </a:spcBef>
                        <a:spcAft>
                          <a:spcPts val="0"/>
                        </a:spcAft>
                        <a:buNone/>
                      </a:pPr>
                      <a:r>
                        <a:rPr lang="en" sz="1100">
                          <a:solidFill>
                            <a:schemeClr val="lt1"/>
                          </a:solidFill>
                        </a:rPr>
                        <a:t>T</a:t>
                      </a:r>
                      <a:r>
                        <a:rPr baseline="-25000" lang="en" sz="1100">
                          <a:solidFill>
                            <a:schemeClr val="lt1"/>
                          </a:solidFill>
                        </a:rPr>
                        <a:t>eff </a:t>
                      </a:r>
                      <a:r>
                        <a:rPr lang="en" sz="1100">
                          <a:solidFill>
                            <a:schemeClr val="lt1"/>
                          </a:solidFill>
                        </a:rPr>
                        <a:t>     </a:t>
                      </a:r>
                      <a:r>
                        <a:rPr lang="en" sz="1400">
                          <a:solidFill>
                            <a:srgbClr val="93C47D"/>
                          </a:solidFill>
                        </a:rPr>
                        <a:t>✖</a:t>
                      </a:r>
                      <a:endParaRPr sz="1100">
                        <a:solidFill>
                          <a:srgbClr val="93C47D"/>
                        </a:solidFill>
                      </a:endParaRPr>
                    </a:p>
                  </a:txBody>
                  <a:tcPr marT="68575" marB="68575" marR="68575" marL="68575">
                    <a:lnL cap="flat" cmpd="sng" w="19050">
                      <a:solidFill>
                        <a:srgbClr val="C27BA0"/>
                      </a:solidFill>
                      <a:prstDash val="solid"/>
                      <a:round/>
                      <a:headEnd len="sm" w="sm" type="none"/>
                      <a:tailEnd len="sm" w="sm" type="none"/>
                    </a:lnL>
                    <a:lnR cap="flat" cmpd="sng" w="19050">
                      <a:solidFill>
                        <a:srgbClr val="C27BA0"/>
                      </a:solidFill>
                      <a:prstDash val="solid"/>
                      <a:round/>
                      <a:headEnd len="sm" w="sm" type="none"/>
                      <a:tailEnd len="sm" w="sm" type="none"/>
                    </a:lnR>
                    <a:lnT cap="flat" cmpd="sng" w="19050">
                      <a:solidFill>
                        <a:srgbClr val="C27BA0"/>
                      </a:solidFill>
                      <a:prstDash val="solid"/>
                      <a:round/>
                      <a:headEnd len="sm" w="sm" type="none"/>
                      <a:tailEnd len="sm" w="sm" type="none"/>
                    </a:lnT>
                    <a:lnB cap="flat" cmpd="sng" w="19050">
                      <a:solidFill>
                        <a:srgbClr val="C27BA0"/>
                      </a:solidFill>
                      <a:prstDash val="solid"/>
                      <a:round/>
                      <a:headEnd len="sm" w="sm" type="none"/>
                      <a:tailEnd len="sm" w="sm" type="none"/>
                    </a:lnB>
                  </a:tcPr>
                </a:tc>
              </a:tr>
            </a:tbl>
          </a:graphicData>
        </a:graphic>
      </p:graphicFrame>
      <p:pic>
        <p:nvPicPr>
          <p:cNvPr id="521" name="Google Shape;521;p49"/>
          <p:cNvPicPr preferRelativeResize="0"/>
          <p:nvPr/>
        </p:nvPicPr>
        <p:blipFill rotWithShape="1">
          <a:blip r:embed="rId7">
            <a:alphaModFix/>
          </a:blip>
          <a:srcRect b="5570" l="6196" r="4133" t="8066"/>
          <a:stretch/>
        </p:blipFill>
        <p:spPr>
          <a:xfrm>
            <a:off x="4734525" y="3375015"/>
            <a:ext cx="598800" cy="576600"/>
          </a:xfrm>
          <a:prstGeom prst="ellipse">
            <a:avLst/>
          </a:prstGeom>
          <a:noFill/>
          <a:ln>
            <a:noFill/>
          </a:ln>
        </p:spPr>
      </p:pic>
      <p:sp>
        <p:nvSpPr>
          <p:cNvPr id="522" name="Google Shape;522;p49"/>
          <p:cNvSpPr txBox="1"/>
          <p:nvPr/>
        </p:nvSpPr>
        <p:spPr>
          <a:xfrm>
            <a:off x="875550" y="178325"/>
            <a:ext cx="7392900" cy="5487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lnSpc>
                <a:spcPct val="80000"/>
              </a:lnSpc>
              <a:spcBef>
                <a:spcPts val="0"/>
              </a:spcBef>
              <a:spcAft>
                <a:spcPts val="0"/>
              </a:spcAft>
              <a:buClr>
                <a:schemeClr val="dk1"/>
              </a:buClr>
              <a:buSzPts val="1100"/>
              <a:buFont typeface="Arial"/>
              <a:buNone/>
            </a:pPr>
            <a:r>
              <a:rPr b="1" lang="en" sz="3500">
                <a:solidFill>
                  <a:schemeClr val="lt1"/>
                </a:solidFill>
                <a:latin typeface="Times"/>
                <a:ea typeface="Times"/>
                <a:cs typeface="Times"/>
                <a:sym typeface="Times"/>
              </a:rPr>
              <a:t>Other Galactic CCSNe progenitors</a:t>
            </a:r>
            <a:endParaRPr b="1" sz="35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50"/>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chemeClr val="dk1"/>
            </a:outerShdw>
          </a:effectLst>
        </p:spPr>
      </p:pic>
      <p:sp>
        <p:nvSpPr>
          <p:cNvPr id="528" name="Google Shape;528;p50"/>
          <p:cNvSpPr txBox="1"/>
          <p:nvPr/>
        </p:nvSpPr>
        <p:spPr>
          <a:xfrm>
            <a:off x="280650" y="1033800"/>
            <a:ext cx="8582700" cy="5125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Times"/>
                <a:ea typeface="Times"/>
                <a:cs typeface="Times"/>
                <a:sym typeface="Times"/>
              </a:rPr>
              <a:t>                         </a:t>
            </a:r>
            <a:r>
              <a:rPr lang="en" sz="2000">
                <a:solidFill>
                  <a:schemeClr val="lt1"/>
                </a:solidFill>
                <a:latin typeface="Times"/>
                <a:ea typeface="Times"/>
                <a:cs typeface="Times"/>
                <a:sym typeface="Times"/>
              </a:rPr>
              <a:t>Supernova Early Warning System 2.0</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Utilizes pre-supernova neutrinos to provide early alerts to the astronomy and gravitational wave communities</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Allows observers to turn towards the event and notify other detectors to retain their recent data</a:t>
            </a:r>
            <a:r>
              <a:rPr lang="en" sz="2000">
                <a:solidFill>
                  <a:schemeClr val="lt1"/>
                </a:solidFill>
                <a:latin typeface="Times"/>
                <a:ea typeface="Times"/>
                <a:cs typeface="Times"/>
                <a:sym typeface="Times"/>
              </a:rPr>
              <a:t>.</a:t>
            </a:r>
            <a:endParaRPr sz="2000">
              <a:solidFill>
                <a:schemeClr val="lt1"/>
              </a:solidFill>
              <a:latin typeface="Times"/>
              <a:ea typeface="Times"/>
              <a:cs typeface="Times"/>
              <a:sym typeface="Times"/>
            </a:endParaRPr>
          </a:p>
          <a:p>
            <a:pPr indent="0" lvl="0" marL="0" rtl="0" algn="l">
              <a:spcBef>
                <a:spcPts val="0"/>
              </a:spcBef>
              <a:spcAft>
                <a:spcPts val="0"/>
              </a:spcAft>
              <a:buNone/>
            </a:pPr>
            <a:r>
              <a:t/>
            </a:r>
            <a:endParaRPr b="1" sz="2000">
              <a:solidFill>
                <a:schemeClr val="lt1"/>
              </a:solidFill>
              <a:latin typeface="Times"/>
              <a:ea typeface="Times"/>
              <a:cs typeface="Times"/>
              <a:sym typeface="Times"/>
            </a:endParaRPr>
          </a:p>
          <a:p>
            <a:pPr indent="0" lvl="0" marL="0" rtl="0" algn="l">
              <a:spcBef>
                <a:spcPts val="600"/>
              </a:spcBef>
              <a:spcAft>
                <a:spcPts val="0"/>
              </a:spcAft>
              <a:buNone/>
            </a:pPr>
            <a:r>
              <a:t/>
            </a:r>
            <a:endParaRPr b="1" sz="2000">
              <a:solidFill>
                <a:schemeClr val="lt1"/>
              </a:solidFill>
              <a:latin typeface="Times"/>
              <a:ea typeface="Times"/>
              <a:cs typeface="Times"/>
              <a:sym typeface="Times"/>
            </a:endParaRPr>
          </a:p>
          <a:p>
            <a:pPr indent="0" lvl="0" marL="0" rtl="0" algn="l">
              <a:spcBef>
                <a:spcPts val="600"/>
              </a:spcBef>
              <a:spcAft>
                <a:spcPts val="0"/>
              </a:spcAft>
              <a:buNone/>
            </a:pPr>
            <a:r>
              <a:t/>
            </a:r>
            <a:endParaRPr b="1" sz="2000">
              <a:solidFill>
                <a:schemeClr val="lt1"/>
              </a:solidFill>
              <a:latin typeface="Times"/>
              <a:ea typeface="Times"/>
              <a:cs typeface="Times"/>
              <a:sym typeface="Times"/>
            </a:endParaRPr>
          </a:p>
          <a:p>
            <a:pPr indent="0" lvl="0" marL="0" rtl="0" algn="l">
              <a:spcBef>
                <a:spcPts val="600"/>
              </a:spcBef>
              <a:spcAft>
                <a:spcPts val="0"/>
              </a:spcAft>
              <a:buNone/>
            </a:pPr>
            <a:r>
              <a:t/>
            </a:r>
            <a:endParaRPr b="1" sz="1100">
              <a:solidFill>
                <a:schemeClr val="lt1"/>
              </a:solidFill>
              <a:latin typeface="Times"/>
              <a:ea typeface="Times"/>
              <a:cs typeface="Times"/>
              <a:sym typeface="Times"/>
            </a:endParaRPr>
          </a:p>
          <a:p>
            <a:pPr indent="0" lvl="0" marL="0" rtl="0" algn="l">
              <a:spcBef>
                <a:spcPts val="600"/>
              </a:spcBef>
              <a:spcAft>
                <a:spcPts val="0"/>
              </a:spcAft>
              <a:buClr>
                <a:schemeClr val="dk1"/>
              </a:buClr>
              <a:buSzPts val="1100"/>
              <a:buFont typeface="Arial"/>
              <a:buNone/>
            </a:pPr>
            <a:r>
              <a:rPr b="1" lang="en" sz="2000">
                <a:solidFill>
                  <a:schemeClr val="lt1"/>
                </a:solidFill>
                <a:latin typeface="Times"/>
                <a:ea typeface="Times"/>
                <a:cs typeface="Times"/>
                <a:sym typeface="Times"/>
              </a:rPr>
              <a:t>                      </a:t>
            </a:r>
            <a:r>
              <a:rPr b="1" lang="en" sz="2000">
                <a:solidFill>
                  <a:schemeClr val="lt1"/>
                </a:solidFill>
                <a:latin typeface="Times"/>
                <a:ea typeface="Times"/>
                <a:cs typeface="Times"/>
                <a:sym typeface="Times"/>
              </a:rPr>
              <a:t>American Association of Variable Star Observers (AAVSO)</a:t>
            </a:r>
            <a:endParaRPr b="1" sz="2000">
              <a:solidFill>
                <a:schemeClr val="lt1"/>
              </a:solidFill>
              <a:latin typeface="Times"/>
              <a:ea typeface="Times"/>
              <a:cs typeface="Times"/>
              <a:sym typeface="Times"/>
            </a:endParaRPr>
          </a:p>
          <a:p>
            <a:pPr indent="-355600" lvl="0" marL="457200" rtl="0" algn="l">
              <a:spcBef>
                <a:spcPts val="600"/>
              </a:spcBef>
              <a:spcAft>
                <a:spcPts val="0"/>
              </a:spcAft>
              <a:buClr>
                <a:schemeClr val="lt1"/>
              </a:buClr>
              <a:buSzPts val="2000"/>
              <a:buFont typeface="Times"/>
              <a:buChar char="●"/>
            </a:pPr>
            <a:r>
              <a:rPr lang="en" sz="2000">
                <a:solidFill>
                  <a:schemeClr val="lt1"/>
                </a:solidFill>
                <a:latin typeface="Times"/>
                <a:ea typeface="Times"/>
                <a:cs typeface="Times"/>
                <a:sym typeface="Times"/>
              </a:rPr>
              <a:t>Monitoring candidates long before collapse </a:t>
            </a:r>
            <a:endParaRPr sz="2000">
              <a:solidFill>
                <a:schemeClr val="lt1"/>
              </a:solidFill>
              <a:latin typeface="Times"/>
              <a:ea typeface="Times"/>
              <a:cs typeface="Times"/>
              <a:sym typeface="Times"/>
            </a:endParaRPr>
          </a:p>
          <a:p>
            <a:pPr indent="0" lvl="0" marL="0" rtl="0" algn="l">
              <a:spcBef>
                <a:spcPts val="600"/>
              </a:spcBef>
              <a:spcAft>
                <a:spcPts val="0"/>
              </a:spcAft>
              <a:buNone/>
            </a:pPr>
            <a:r>
              <a:t/>
            </a:r>
            <a:endParaRPr sz="2000">
              <a:solidFill>
                <a:schemeClr val="lt1"/>
              </a:solidFill>
              <a:latin typeface="Times"/>
              <a:ea typeface="Times"/>
              <a:cs typeface="Times"/>
              <a:sym typeface="Times"/>
            </a:endParaRPr>
          </a:p>
          <a:p>
            <a:pPr indent="457200" lvl="0" marL="0" rtl="0" algn="l">
              <a:spcBef>
                <a:spcPts val="0"/>
              </a:spcBef>
              <a:spcAft>
                <a:spcPts val="0"/>
              </a:spcAft>
              <a:buNone/>
            </a:pPr>
            <a:r>
              <a:t/>
            </a:r>
            <a:endParaRPr sz="2000">
              <a:solidFill>
                <a:schemeClr val="lt1"/>
              </a:solidFill>
              <a:latin typeface="Times"/>
              <a:ea typeface="Times"/>
              <a:cs typeface="Times"/>
              <a:sym typeface="Times"/>
            </a:endParaRPr>
          </a:p>
          <a:p>
            <a:pPr indent="0" lvl="0" marL="0" rtl="0" algn="l">
              <a:spcBef>
                <a:spcPts val="0"/>
              </a:spcBef>
              <a:spcAft>
                <a:spcPts val="0"/>
              </a:spcAft>
              <a:buNone/>
            </a:pPr>
            <a:r>
              <a:t/>
            </a:r>
            <a:endParaRPr sz="2000">
              <a:solidFill>
                <a:schemeClr val="lt1"/>
              </a:solidFill>
              <a:latin typeface="Times"/>
              <a:ea typeface="Times"/>
              <a:cs typeface="Times"/>
              <a:sym typeface="Times"/>
            </a:endParaRPr>
          </a:p>
          <a:p>
            <a:pPr indent="0" lvl="0" marL="0" rtl="0" algn="l">
              <a:spcBef>
                <a:spcPts val="0"/>
              </a:spcBef>
              <a:spcAft>
                <a:spcPts val="0"/>
              </a:spcAft>
              <a:buNone/>
            </a:pPr>
            <a:r>
              <a:t/>
            </a:r>
            <a:endParaRPr sz="2000">
              <a:solidFill>
                <a:schemeClr val="lt1"/>
              </a:solidFill>
              <a:latin typeface="Times"/>
              <a:ea typeface="Times"/>
              <a:cs typeface="Times"/>
              <a:sym typeface="Times"/>
            </a:endParaRPr>
          </a:p>
        </p:txBody>
      </p:sp>
      <p:sp>
        <p:nvSpPr>
          <p:cNvPr id="529" name="Google Shape;529;p50"/>
          <p:cNvSpPr/>
          <p:nvPr/>
        </p:nvSpPr>
        <p:spPr>
          <a:xfrm>
            <a:off x="338700" y="4031113"/>
            <a:ext cx="1299300" cy="364200"/>
          </a:xfrm>
          <a:prstGeom prst="rect">
            <a:avLst/>
          </a:prstGeom>
          <a:solidFill>
            <a:srgbClr val="EEEEEE"/>
          </a:solidFill>
          <a:ln cap="flat" cmpd="sng" w="9525">
            <a:solidFill>
              <a:srgbClr val="4285F4"/>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0" name="Google Shape;530;p50"/>
          <p:cNvSpPr txBox="1"/>
          <p:nvPr/>
        </p:nvSpPr>
        <p:spPr>
          <a:xfrm>
            <a:off x="-113400" y="44425"/>
            <a:ext cx="9257400" cy="748200"/>
          </a:xfrm>
          <a:prstGeom prst="rect">
            <a:avLst/>
          </a:prstGeom>
          <a:noFill/>
          <a:ln>
            <a:noFill/>
          </a:ln>
        </p:spPr>
        <p:txBody>
          <a:bodyPr anchorCtr="0" anchor="t" bIns="121900" lIns="121900" spcFirstLastPara="1" rIns="121900" wrap="square" tIns="121900">
            <a:noAutofit/>
          </a:bodyPr>
          <a:lstStyle/>
          <a:p>
            <a:pPr indent="0" lvl="0" marL="0" rtl="0" algn="ctr">
              <a:lnSpc>
                <a:spcPct val="130000"/>
              </a:lnSpc>
              <a:spcBef>
                <a:spcPts val="0"/>
              </a:spcBef>
              <a:spcAft>
                <a:spcPts val="0"/>
              </a:spcAft>
              <a:buNone/>
            </a:pPr>
            <a:r>
              <a:rPr b="1" lang="en" sz="3500">
                <a:solidFill>
                  <a:schemeClr val="lt1"/>
                </a:solidFill>
                <a:latin typeface="Times"/>
                <a:ea typeface="Times"/>
                <a:cs typeface="Times"/>
                <a:sym typeface="Times"/>
              </a:rPr>
              <a:t>Implementation</a:t>
            </a:r>
            <a:r>
              <a:rPr b="1" lang="en" sz="3500">
                <a:solidFill>
                  <a:schemeClr val="lt1"/>
                </a:solidFill>
                <a:latin typeface="Times"/>
                <a:ea typeface="Times"/>
                <a:cs typeface="Times"/>
                <a:sym typeface="Times"/>
              </a:rPr>
              <a:t> of Sample</a:t>
            </a:r>
            <a:endParaRPr b="1" sz="2500">
              <a:solidFill>
                <a:schemeClr val="lt1"/>
              </a:solidFill>
              <a:latin typeface="Times"/>
              <a:ea typeface="Times"/>
              <a:cs typeface="Times"/>
              <a:sym typeface="Times"/>
            </a:endParaRPr>
          </a:p>
        </p:txBody>
      </p:sp>
      <p:pic>
        <p:nvPicPr>
          <p:cNvPr id="531" name="Google Shape;531;p50"/>
          <p:cNvPicPr preferRelativeResize="0"/>
          <p:nvPr/>
        </p:nvPicPr>
        <p:blipFill>
          <a:blip r:embed="rId4">
            <a:alphaModFix/>
          </a:blip>
          <a:stretch>
            <a:fillRect/>
          </a:stretch>
        </p:blipFill>
        <p:spPr>
          <a:xfrm>
            <a:off x="384782" y="1033799"/>
            <a:ext cx="1447340" cy="364315"/>
          </a:xfrm>
          <a:prstGeom prst="rect">
            <a:avLst/>
          </a:prstGeom>
          <a:noFill/>
          <a:ln cap="flat" cmpd="sng" w="9525">
            <a:solidFill>
              <a:srgbClr val="FFFFFF"/>
            </a:solidFill>
            <a:prstDash val="solid"/>
            <a:round/>
            <a:headEnd len="sm" w="sm" type="none"/>
            <a:tailEnd len="sm" w="sm" type="none"/>
          </a:ln>
        </p:spPr>
      </p:pic>
      <p:pic>
        <p:nvPicPr>
          <p:cNvPr id="532" name="Google Shape;532;p50"/>
          <p:cNvPicPr preferRelativeResize="0"/>
          <p:nvPr/>
        </p:nvPicPr>
        <p:blipFill>
          <a:blip r:embed="rId5">
            <a:alphaModFix/>
          </a:blip>
          <a:stretch>
            <a:fillRect/>
          </a:stretch>
        </p:blipFill>
        <p:spPr>
          <a:xfrm>
            <a:off x="397675" y="4031074"/>
            <a:ext cx="1181363" cy="364316"/>
          </a:xfrm>
          <a:prstGeom prst="rect">
            <a:avLst/>
          </a:prstGeom>
          <a:noFill/>
          <a:ln>
            <a:noFill/>
          </a:ln>
        </p:spPr>
      </p:pic>
      <p:pic>
        <p:nvPicPr>
          <p:cNvPr id="533" name="Google Shape;533;p50"/>
          <p:cNvPicPr preferRelativeResize="0"/>
          <p:nvPr/>
        </p:nvPicPr>
        <p:blipFill rotWithShape="1">
          <a:blip r:embed="rId6">
            <a:alphaModFix/>
          </a:blip>
          <a:srcRect b="0" l="0" r="0" t="6576"/>
          <a:stretch/>
        </p:blipFill>
        <p:spPr>
          <a:xfrm>
            <a:off x="3350025" y="2474025"/>
            <a:ext cx="3715448" cy="1360100"/>
          </a:xfrm>
          <a:prstGeom prst="rect">
            <a:avLst/>
          </a:prstGeom>
          <a:noFill/>
          <a:ln>
            <a:noFill/>
          </a:ln>
          <a:effectLst>
            <a:outerShdw blurRad="57150" rotWithShape="0" algn="bl" dir="5400000" dist="19050">
              <a:schemeClr val="dk1"/>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51"/>
          <p:cNvSpPr/>
          <p:nvPr/>
        </p:nvSpPr>
        <p:spPr>
          <a:xfrm>
            <a:off x="85025" y="487825"/>
            <a:ext cx="3881100" cy="2313600"/>
          </a:xfrm>
          <a:prstGeom prst="rect">
            <a:avLst/>
          </a:prstGeom>
          <a:solidFill>
            <a:schemeClr val="lt2"/>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9" name="Google Shape;539;p51"/>
          <p:cNvSpPr/>
          <p:nvPr/>
        </p:nvSpPr>
        <p:spPr>
          <a:xfrm>
            <a:off x="2597825" y="2766925"/>
            <a:ext cx="3945000" cy="2313600"/>
          </a:xfrm>
          <a:prstGeom prst="rect">
            <a:avLst/>
          </a:prstGeom>
          <a:solidFill>
            <a:schemeClr val="lt2"/>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0" name="Google Shape;540;p51"/>
          <p:cNvSpPr/>
          <p:nvPr/>
        </p:nvSpPr>
        <p:spPr>
          <a:xfrm>
            <a:off x="5165600" y="444775"/>
            <a:ext cx="3881100" cy="2313600"/>
          </a:xfrm>
          <a:prstGeom prst="rect">
            <a:avLst/>
          </a:prstGeom>
          <a:solidFill>
            <a:schemeClr val="lt2"/>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41" name="Google Shape;541;p51"/>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chemeClr val="dk1"/>
            </a:outerShdw>
          </a:effectLst>
        </p:spPr>
      </p:pic>
      <p:sp>
        <p:nvSpPr>
          <p:cNvPr id="542" name="Google Shape;542;p51"/>
          <p:cNvSpPr txBox="1"/>
          <p:nvPr>
            <p:ph idx="12" type="sldNum"/>
          </p:nvPr>
        </p:nvSpPr>
        <p:spPr>
          <a:xfrm>
            <a:off x="8556784" y="4749851"/>
            <a:ext cx="548700" cy="393600"/>
          </a:xfrm>
          <a:prstGeom prst="rect">
            <a:avLst/>
          </a:prstGeom>
          <a:effectLst>
            <a:outerShdw blurRad="57150" rotWithShape="0" algn="bl" dir="5400000" dist="19050">
              <a:schemeClr val="dk1">
                <a:alpha val="50000"/>
              </a:schemeClr>
            </a:outerShdw>
          </a:effectLst>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43" name="Google Shape;543;p51"/>
          <p:cNvPicPr preferRelativeResize="0"/>
          <p:nvPr/>
        </p:nvPicPr>
        <p:blipFill>
          <a:blip r:embed="rId4">
            <a:alphaModFix/>
          </a:blip>
          <a:stretch>
            <a:fillRect/>
          </a:stretch>
        </p:blipFill>
        <p:spPr>
          <a:xfrm>
            <a:off x="2652713" y="2754151"/>
            <a:ext cx="3881099" cy="2339125"/>
          </a:xfrm>
          <a:prstGeom prst="rect">
            <a:avLst/>
          </a:prstGeom>
          <a:noFill/>
          <a:ln>
            <a:noFill/>
          </a:ln>
          <a:effectLst>
            <a:outerShdw blurRad="57150" rotWithShape="0" algn="bl" dir="5400000" dist="19050">
              <a:schemeClr val="dk1">
                <a:alpha val="50000"/>
              </a:schemeClr>
            </a:outerShdw>
          </a:effectLst>
        </p:spPr>
      </p:pic>
      <p:pic>
        <p:nvPicPr>
          <p:cNvPr id="544" name="Google Shape;544;p51"/>
          <p:cNvPicPr preferRelativeResize="0"/>
          <p:nvPr/>
        </p:nvPicPr>
        <p:blipFill>
          <a:blip r:embed="rId5">
            <a:alphaModFix/>
          </a:blip>
          <a:stretch>
            <a:fillRect/>
          </a:stretch>
        </p:blipFill>
        <p:spPr>
          <a:xfrm>
            <a:off x="5186888" y="444850"/>
            <a:ext cx="3838525" cy="2313454"/>
          </a:xfrm>
          <a:prstGeom prst="rect">
            <a:avLst/>
          </a:prstGeom>
          <a:noFill/>
          <a:ln>
            <a:noFill/>
          </a:ln>
          <a:effectLst>
            <a:outerShdw blurRad="57150" rotWithShape="0" algn="bl" dir="5400000" dist="19050">
              <a:schemeClr val="dk1">
                <a:alpha val="50000"/>
              </a:schemeClr>
            </a:outerShdw>
          </a:effectLst>
        </p:spPr>
      </p:pic>
      <p:sp>
        <p:nvSpPr>
          <p:cNvPr id="545" name="Google Shape;545;p51"/>
          <p:cNvSpPr txBox="1"/>
          <p:nvPr/>
        </p:nvSpPr>
        <p:spPr>
          <a:xfrm>
            <a:off x="360575" y="4924600"/>
            <a:ext cx="1723200" cy="286800"/>
          </a:xfrm>
          <a:prstGeom prst="rect">
            <a:avLst/>
          </a:prstGeom>
          <a:noFill/>
          <a:ln>
            <a:noFill/>
          </a:ln>
          <a:effectLst>
            <a:outerShdw blurRad="57150" rotWithShape="0" algn="bl" dir="5400000" dist="19050">
              <a:schemeClr val="dk1">
                <a:alpha val="50000"/>
              </a:scheme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51"/>
          <p:cNvSpPr txBox="1"/>
          <p:nvPr/>
        </p:nvSpPr>
        <p:spPr>
          <a:xfrm>
            <a:off x="0" y="4813000"/>
            <a:ext cx="2597700" cy="267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500">
                <a:solidFill>
                  <a:schemeClr val="lt1"/>
                </a:solidFill>
                <a:latin typeface="Times"/>
                <a:ea typeface="Times"/>
                <a:cs typeface="Times"/>
                <a:sym typeface="Times"/>
              </a:rPr>
              <a:t>Healy et al. 2024</a:t>
            </a:r>
            <a:endParaRPr sz="1500">
              <a:solidFill>
                <a:schemeClr val="lt1"/>
              </a:solidFill>
              <a:latin typeface="Times"/>
              <a:ea typeface="Times"/>
              <a:cs typeface="Times"/>
              <a:sym typeface="Times"/>
            </a:endParaRPr>
          </a:p>
        </p:txBody>
      </p:sp>
      <p:sp>
        <p:nvSpPr>
          <p:cNvPr id="547" name="Google Shape;547;p51"/>
          <p:cNvSpPr txBox="1"/>
          <p:nvPr/>
        </p:nvSpPr>
        <p:spPr>
          <a:xfrm>
            <a:off x="6677900" y="2963175"/>
            <a:ext cx="2347500" cy="17868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FF00FF"/>
                </a:solidFill>
                <a:latin typeface="Times"/>
                <a:ea typeface="Times"/>
                <a:cs typeface="Times"/>
                <a:sym typeface="Times"/>
              </a:rPr>
              <a:t>Combination </a:t>
            </a:r>
            <a:r>
              <a:rPr b="1" lang="en" sz="2100">
                <a:solidFill>
                  <a:srgbClr val="FF00FF"/>
                </a:solidFill>
                <a:latin typeface="Times"/>
                <a:ea typeface="Times"/>
                <a:cs typeface="Times"/>
                <a:sym typeface="Times"/>
              </a:rPr>
              <a:t>significantly</a:t>
            </a:r>
            <a:r>
              <a:rPr b="1" lang="en" sz="2100">
                <a:solidFill>
                  <a:srgbClr val="FF00FF"/>
                </a:solidFill>
                <a:latin typeface="Times"/>
                <a:ea typeface="Times"/>
                <a:cs typeface="Times"/>
                <a:sym typeface="Times"/>
              </a:rPr>
              <a:t> reduces the number of possible targets</a:t>
            </a:r>
            <a:endParaRPr b="1" sz="2100">
              <a:solidFill>
                <a:srgbClr val="FF00FF"/>
              </a:solidFill>
              <a:latin typeface="Times"/>
              <a:ea typeface="Times"/>
              <a:cs typeface="Times"/>
              <a:sym typeface="Times"/>
            </a:endParaRPr>
          </a:p>
        </p:txBody>
      </p:sp>
      <p:sp>
        <p:nvSpPr>
          <p:cNvPr id="548" name="Google Shape;548;p51"/>
          <p:cNvSpPr txBox="1"/>
          <p:nvPr/>
        </p:nvSpPr>
        <p:spPr>
          <a:xfrm>
            <a:off x="1378975" y="0"/>
            <a:ext cx="6851400" cy="50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Times"/>
                <a:ea typeface="Times"/>
                <a:cs typeface="Times"/>
                <a:sym typeface="Times"/>
              </a:rPr>
              <a:t>SNEWS Network + Galactic Red Supergiant Sample</a:t>
            </a:r>
            <a:endParaRPr b="1" sz="2000">
              <a:solidFill>
                <a:schemeClr val="lt1"/>
              </a:solidFill>
              <a:latin typeface="Times"/>
              <a:ea typeface="Times"/>
              <a:cs typeface="Times"/>
              <a:sym typeface="Times"/>
            </a:endParaRPr>
          </a:p>
        </p:txBody>
      </p:sp>
      <p:sp>
        <p:nvSpPr>
          <p:cNvPr id="549" name="Google Shape;549;p51"/>
          <p:cNvSpPr txBox="1"/>
          <p:nvPr/>
        </p:nvSpPr>
        <p:spPr>
          <a:xfrm>
            <a:off x="3583200" y="2871825"/>
            <a:ext cx="1977600" cy="26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C550C5"/>
                </a:solidFill>
                <a:latin typeface="Times"/>
                <a:ea typeface="Times"/>
                <a:cs typeface="Times"/>
                <a:sym typeface="Times"/>
              </a:rPr>
              <a:t>186 Stars</a:t>
            </a:r>
            <a:endParaRPr b="1" sz="1600">
              <a:solidFill>
                <a:srgbClr val="C550C5"/>
              </a:solidFill>
              <a:latin typeface="Times"/>
              <a:ea typeface="Times"/>
              <a:cs typeface="Times"/>
              <a:sym typeface="Times"/>
            </a:endParaRPr>
          </a:p>
        </p:txBody>
      </p:sp>
      <p:sp>
        <p:nvSpPr>
          <p:cNvPr id="550" name="Google Shape;550;p51"/>
          <p:cNvSpPr txBox="1"/>
          <p:nvPr/>
        </p:nvSpPr>
        <p:spPr>
          <a:xfrm>
            <a:off x="6117350" y="583875"/>
            <a:ext cx="1977600" cy="26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C550C5"/>
                </a:solidFill>
                <a:latin typeface="Times"/>
                <a:ea typeface="Times"/>
                <a:cs typeface="Times"/>
                <a:sym typeface="Times"/>
              </a:rPr>
              <a:t>105 Stars</a:t>
            </a:r>
            <a:endParaRPr b="1" sz="1600">
              <a:solidFill>
                <a:srgbClr val="C550C5"/>
              </a:solidFill>
              <a:latin typeface="Times"/>
              <a:ea typeface="Times"/>
              <a:cs typeface="Times"/>
              <a:sym typeface="Times"/>
            </a:endParaRPr>
          </a:p>
        </p:txBody>
      </p:sp>
      <p:pic>
        <p:nvPicPr>
          <p:cNvPr id="551" name="Google Shape;551;p51"/>
          <p:cNvPicPr preferRelativeResize="0"/>
          <p:nvPr/>
        </p:nvPicPr>
        <p:blipFill>
          <a:blip r:embed="rId6">
            <a:alphaModFix/>
          </a:blip>
          <a:stretch>
            <a:fillRect/>
          </a:stretch>
        </p:blipFill>
        <p:spPr>
          <a:xfrm>
            <a:off x="106313" y="487825"/>
            <a:ext cx="3838525" cy="2313600"/>
          </a:xfrm>
          <a:prstGeom prst="rect">
            <a:avLst/>
          </a:prstGeom>
          <a:noFill/>
          <a:ln>
            <a:noFill/>
          </a:ln>
          <a:effectLst>
            <a:outerShdw blurRad="57150" rotWithShape="0" algn="bl" dir="5400000" dist="19050">
              <a:schemeClr val="dk1">
                <a:alpha val="50000"/>
              </a:schemeClr>
            </a:outerShdw>
          </a:effectLst>
        </p:spPr>
      </p:pic>
      <p:sp>
        <p:nvSpPr>
          <p:cNvPr id="552" name="Google Shape;552;p51"/>
          <p:cNvSpPr txBox="1"/>
          <p:nvPr/>
        </p:nvSpPr>
        <p:spPr>
          <a:xfrm>
            <a:off x="1036775" y="824050"/>
            <a:ext cx="1977600" cy="26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C550C5"/>
                </a:solidFill>
                <a:latin typeface="Times"/>
                <a:ea typeface="Times"/>
                <a:cs typeface="Times"/>
                <a:sym typeface="Times"/>
              </a:rPr>
              <a:t>2 within </a:t>
            </a:r>
            <a:r>
              <a:rPr b="1" lang="en" sz="1600">
                <a:solidFill>
                  <a:srgbClr val="C550C5"/>
                </a:solidFill>
                <a:latin typeface="Times"/>
                <a:ea typeface="Times"/>
                <a:cs typeface="Times"/>
                <a:sym typeface="Times"/>
              </a:rPr>
              <a:t>distance</a:t>
            </a:r>
            <a:endParaRPr b="1" sz="1600">
              <a:solidFill>
                <a:srgbClr val="C550C5"/>
              </a:solidFill>
              <a:latin typeface="Times"/>
              <a:ea typeface="Times"/>
              <a:cs typeface="Times"/>
              <a:sym typeface="Times"/>
            </a:endParaRPr>
          </a:p>
        </p:txBody>
      </p:sp>
      <p:sp>
        <p:nvSpPr>
          <p:cNvPr id="553" name="Google Shape;553;p51"/>
          <p:cNvSpPr txBox="1"/>
          <p:nvPr/>
        </p:nvSpPr>
        <p:spPr>
          <a:xfrm>
            <a:off x="0" y="2813025"/>
            <a:ext cx="2554500" cy="200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Times"/>
                <a:ea typeface="Times"/>
                <a:cs typeface="Times"/>
                <a:sym typeface="Times"/>
              </a:rPr>
              <a:t>Together, we implemented neutrino point, neutrino burst </a:t>
            </a:r>
            <a:r>
              <a:rPr lang="en">
                <a:solidFill>
                  <a:schemeClr val="lt1"/>
                </a:solidFill>
                <a:latin typeface="Times"/>
                <a:ea typeface="Times"/>
                <a:cs typeface="Times"/>
                <a:sym typeface="Times"/>
              </a:rPr>
              <a:t>distance</a:t>
            </a:r>
            <a:r>
              <a:rPr lang="en">
                <a:solidFill>
                  <a:schemeClr val="lt1"/>
                </a:solidFill>
                <a:latin typeface="Times"/>
                <a:ea typeface="Times"/>
                <a:cs typeface="Times"/>
                <a:sym typeface="Times"/>
              </a:rPr>
              <a:t> </a:t>
            </a:r>
            <a:r>
              <a:rPr lang="en">
                <a:solidFill>
                  <a:schemeClr val="lt1"/>
                </a:solidFill>
                <a:latin typeface="Times"/>
                <a:ea typeface="Times"/>
                <a:cs typeface="Times"/>
                <a:sym typeface="Times"/>
              </a:rPr>
              <a:t>estimates, and my MW RSGs sample to prepare for the next Galactic SNe</a:t>
            </a:r>
            <a:endParaRPr>
              <a:solidFill>
                <a:schemeClr val="lt1"/>
              </a:solidFill>
              <a:latin typeface="Times"/>
              <a:ea typeface="Times"/>
              <a:cs typeface="Times"/>
              <a:sym typeface="Times"/>
            </a:endParaRPr>
          </a:p>
        </p:txBody>
      </p:sp>
      <p:sp>
        <p:nvSpPr>
          <p:cNvPr id="554" name="Google Shape;554;p51"/>
          <p:cNvSpPr txBox="1"/>
          <p:nvPr/>
        </p:nvSpPr>
        <p:spPr>
          <a:xfrm>
            <a:off x="1496363" y="574125"/>
            <a:ext cx="1101000" cy="28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600">
                <a:solidFill>
                  <a:srgbClr val="C550C5"/>
                </a:solidFill>
                <a:latin typeface="Times"/>
                <a:ea typeface="Times"/>
                <a:cs typeface="Times"/>
                <a:sym typeface="Times"/>
              </a:rPr>
              <a:t>13 Stars</a:t>
            </a:r>
            <a:endParaRPr sz="1800">
              <a:solidFill>
                <a:srgbClr val="C550C5"/>
              </a:solidFill>
            </a:endParaRPr>
          </a:p>
        </p:txBody>
      </p:sp>
      <p:sp>
        <p:nvSpPr>
          <p:cNvPr id="555" name="Google Shape;555;p51"/>
          <p:cNvSpPr txBox="1"/>
          <p:nvPr/>
        </p:nvSpPr>
        <p:spPr>
          <a:xfrm>
            <a:off x="6244550" y="814300"/>
            <a:ext cx="1723200" cy="28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600">
                <a:solidFill>
                  <a:srgbClr val="C550C5"/>
                </a:solidFill>
                <a:latin typeface="Times"/>
                <a:ea typeface="Times"/>
                <a:cs typeface="Times"/>
                <a:sym typeface="Times"/>
              </a:rPr>
              <a:t>2 within distance</a:t>
            </a:r>
            <a:endParaRPr sz="1800">
              <a:solidFill>
                <a:schemeClr val="dk2"/>
              </a:solidFill>
            </a:endParaRPr>
          </a:p>
        </p:txBody>
      </p:sp>
      <p:sp>
        <p:nvSpPr>
          <p:cNvPr id="556" name="Google Shape;556;p51"/>
          <p:cNvSpPr txBox="1"/>
          <p:nvPr/>
        </p:nvSpPr>
        <p:spPr>
          <a:xfrm>
            <a:off x="3667613" y="3139125"/>
            <a:ext cx="1851300" cy="28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600">
                <a:solidFill>
                  <a:srgbClr val="C550C5"/>
                </a:solidFill>
                <a:latin typeface="Times"/>
                <a:ea typeface="Times"/>
                <a:cs typeface="Times"/>
                <a:sym typeface="Times"/>
              </a:rPr>
              <a:t>3 within distance</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52"/>
          <p:cNvSpPr/>
          <p:nvPr/>
        </p:nvSpPr>
        <p:spPr>
          <a:xfrm>
            <a:off x="160900" y="3351800"/>
            <a:ext cx="8794800" cy="16941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2" name="Google Shape;562;p52"/>
          <p:cNvPicPr preferRelativeResize="0"/>
          <p:nvPr/>
        </p:nvPicPr>
        <p:blipFill>
          <a:blip r:embed="rId3">
            <a:alphaModFix amt="26000"/>
          </a:blip>
          <a:stretch>
            <a:fillRect/>
          </a:stretch>
        </p:blipFill>
        <p:spPr>
          <a:xfrm>
            <a:off x="50" y="0"/>
            <a:ext cx="9144000" cy="5143500"/>
          </a:xfrm>
          <a:prstGeom prst="rect">
            <a:avLst/>
          </a:prstGeom>
          <a:noFill/>
          <a:ln>
            <a:noFill/>
          </a:ln>
        </p:spPr>
      </p:pic>
      <p:sp>
        <p:nvSpPr>
          <p:cNvPr id="563" name="Google Shape;563;p52"/>
          <p:cNvSpPr txBox="1"/>
          <p:nvPr>
            <p:ph type="title"/>
          </p:nvPr>
        </p:nvSpPr>
        <p:spPr>
          <a:xfrm>
            <a:off x="426050" y="277097"/>
            <a:ext cx="8292000" cy="8175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sz="3000">
                <a:solidFill>
                  <a:schemeClr val="lt1"/>
                </a:solidFill>
                <a:latin typeface="Times"/>
                <a:ea typeface="Times"/>
                <a:cs typeface="Times"/>
                <a:sym typeface="Times"/>
              </a:rPr>
              <a:t>JWST Proposal: Ready, Set, .... : Preparing for the Next Galactic Supernova</a:t>
            </a:r>
            <a:endParaRPr b="1" sz="3000">
              <a:solidFill>
                <a:schemeClr val="lt1"/>
              </a:solidFill>
              <a:latin typeface="Times"/>
              <a:ea typeface="Times"/>
              <a:cs typeface="Times"/>
              <a:sym typeface="Times"/>
            </a:endParaRPr>
          </a:p>
        </p:txBody>
      </p:sp>
      <p:sp>
        <p:nvSpPr>
          <p:cNvPr id="564" name="Google Shape;564;p52"/>
          <p:cNvSpPr txBox="1"/>
          <p:nvPr>
            <p:ph idx="12" type="sldNum"/>
          </p:nvPr>
        </p:nvSpPr>
        <p:spPr>
          <a:xfrm>
            <a:off x="8543963" y="462373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565" name="Google Shape;565;p52"/>
          <p:cNvSpPr txBox="1"/>
          <p:nvPr/>
        </p:nvSpPr>
        <p:spPr>
          <a:xfrm>
            <a:off x="160975" y="1272450"/>
            <a:ext cx="8794800" cy="318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Times"/>
                <a:ea typeface="Times"/>
                <a:cs typeface="Times"/>
                <a:sym typeface="Times"/>
              </a:rPr>
              <a:t>Obtain up to 4 observations of the next Galactic SN to characterize the immediate environment of the SN</a:t>
            </a:r>
            <a:endParaRPr sz="1600">
              <a:solidFill>
                <a:schemeClr val="lt1"/>
              </a:solidFill>
              <a:latin typeface="Times"/>
              <a:ea typeface="Times"/>
              <a:cs typeface="Times"/>
              <a:sym typeface="Times"/>
            </a:endParaRPr>
          </a:p>
          <a:p>
            <a:pPr indent="0" lvl="0" marL="0" rtl="0" algn="l">
              <a:spcBef>
                <a:spcPts val="0"/>
              </a:spcBef>
              <a:spcAft>
                <a:spcPts val="0"/>
              </a:spcAft>
              <a:buNone/>
            </a:pPr>
            <a:r>
              <a:t/>
            </a:r>
            <a:endParaRPr sz="1600">
              <a:solidFill>
                <a:schemeClr val="lt1"/>
              </a:solidFill>
              <a:latin typeface="Times"/>
              <a:ea typeface="Times"/>
              <a:cs typeface="Times"/>
              <a:sym typeface="Times"/>
            </a:endParaRPr>
          </a:p>
          <a:p>
            <a:pPr indent="0" lvl="0" marL="0" rtl="0" algn="l">
              <a:spcBef>
                <a:spcPts val="0"/>
              </a:spcBef>
              <a:spcAft>
                <a:spcPts val="0"/>
              </a:spcAft>
              <a:buNone/>
            </a:pPr>
            <a:r>
              <a:rPr lang="en" sz="1600">
                <a:solidFill>
                  <a:schemeClr val="lt1"/>
                </a:solidFill>
                <a:latin typeface="Times"/>
                <a:ea typeface="Times"/>
                <a:cs typeface="Times"/>
                <a:sym typeface="Times"/>
              </a:rPr>
              <a:t>MIRI-MRS spectra to determine a baseline for pre-existing molecules (e.g. SiO) as well as pre-existing hot dust in the system.</a:t>
            </a:r>
            <a:endParaRPr sz="1600">
              <a:solidFill>
                <a:schemeClr val="lt1"/>
              </a:solidFill>
              <a:latin typeface="Times"/>
              <a:ea typeface="Times"/>
              <a:cs typeface="Times"/>
              <a:sym typeface="Times"/>
            </a:endParaRPr>
          </a:p>
          <a:p>
            <a:pPr indent="0" lvl="0" marL="0" rtl="0" algn="l">
              <a:spcBef>
                <a:spcPts val="0"/>
              </a:spcBef>
              <a:spcAft>
                <a:spcPts val="0"/>
              </a:spcAft>
              <a:buNone/>
            </a:pPr>
            <a:r>
              <a:t/>
            </a:r>
            <a:endParaRPr sz="1600">
              <a:solidFill>
                <a:schemeClr val="lt1"/>
              </a:solidFill>
              <a:latin typeface="Times"/>
              <a:ea typeface="Times"/>
              <a:cs typeface="Times"/>
              <a:sym typeface="Times"/>
            </a:endParaRPr>
          </a:p>
          <a:p>
            <a:pPr indent="0" lvl="0" marL="0" rtl="0" algn="l">
              <a:spcBef>
                <a:spcPts val="0"/>
              </a:spcBef>
              <a:spcAft>
                <a:spcPts val="0"/>
              </a:spcAft>
              <a:buNone/>
            </a:pPr>
            <a:r>
              <a:rPr lang="en" sz="1600">
                <a:solidFill>
                  <a:schemeClr val="lt1"/>
                </a:solidFill>
                <a:latin typeface="Times"/>
                <a:ea typeface="Times"/>
                <a:cs typeface="Times"/>
                <a:sym typeface="Times"/>
              </a:rPr>
              <a:t>To directly link the information about the core of the progenitor (obtained for the neutrinos) with the presence of pre-existing molecules and dust as well as freshly formed molecules and dust (obtained from JWST)</a:t>
            </a:r>
            <a:endParaRPr sz="1600">
              <a:solidFill>
                <a:schemeClr val="lt1"/>
              </a:solidFill>
              <a:latin typeface="Times"/>
              <a:ea typeface="Times"/>
              <a:cs typeface="Times"/>
              <a:sym typeface="Times"/>
            </a:endParaRPr>
          </a:p>
        </p:txBody>
      </p:sp>
      <p:pic>
        <p:nvPicPr>
          <p:cNvPr id="566" name="Google Shape;566;p52"/>
          <p:cNvPicPr preferRelativeResize="0"/>
          <p:nvPr/>
        </p:nvPicPr>
        <p:blipFill>
          <a:blip r:embed="rId4">
            <a:alphaModFix/>
          </a:blip>
          <a:stretch>
            <a:fillRect/>
          </a:stretch>
        </p:blipFill>
        <p:spPr>
          <a:xfrm>
            <a:off x="5796906" y="3351800"/>
            <a:ext cx="2844794" cy="1694075"/>
          </a:xfrm>
          <a:prstGeom prst="rect">
            <a:avLst/>
          </a:prstGeom>
          <a:noFill/>
          <a:ln>
            <a:noFill/>
          </a:ln>
        </p:spPr>
      </p:pic>
      <p:pic>
        <p:nvPicPr>
          <p:cNvPr id="567" name="Google Shape;567;p52"/>
          <p:cNvPicPr preferRelativeResize="0"/>
          <p:nvPr/>
        </p:nvPicPr>
        <p:blipFill>
          <a:blip r:embed="rId5">
            <a:alphaModFix/>
          </a:blip>
          <a:stretch>
            <a:fillRect/>
          </a:stretch>
        </p:blipFill>
        <p:spPr>
          <a:xfrm>
            <a:off x="2972475" y="3351798"/>
            <a:ext cx="2420100" cy="1694065"/>
          </a:xfrm>
          <a:prstGeom prst="rect">
            <a:avLst/>
          </a:prstGeom>
          <a:noFill/>
          <a:ln>
            <a:noFill/>
          </a:ln>
        </p:spPr>
      </p:pic>
      <p:pic>
        <p:nvPicPr>
          <p:cNvPr id="568" name="Google Shape;568;p52"/>
          <p:cNvPicPr preferRelativeResize="0"/>
          <p:nvPr/>
        </p:nvPicPr>
        <p:blipFill>
          <a:blip r:embed="rId6">
            <a:alphaModFix/>
          </a:blip>
          <a:stretch>
            <a:fillRect/>
          </a:stretch>
        </p:blipFill>
        <p:spPr>
          <a:xfrm>
            <a:off x="299075" y="3351800"/>
            <a:ext cx="2420100" cy="1694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53"/>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574" name="Google Shape;574;p53"/>
          <p:cNvSpPr txBox="1"/>
          <p:nvPr>
            <p:ph type="title"/>
          </p:nvPr>
        </p:nvSpPr>
        <p:spPr>
          <a:xfrm>
            <a:off x="714000" y="453025"/>
            <a:ext cx="7830900" cy="390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4300">
                <a:solidFill>
                  <a:schemeClr val="lt1"/>
                </a:solidFill>
                <a:latin typeface="Times"/>
                <a:ea typeface="Times"/>
                <a:cs typeface="Times"/>
                <a:sym typeface="Times"/>
              </a:rPr>
              <a:t>Summary:</a:t>
            </a:r>
            <a:endParaRPr sz="4300">
              <a:solidFill>
                <a:schemeClr val="lt1"/>
              </a:solidFill>
              <a:latin typeface="Times"/>
              <a:ea typeface="Times"/>
              <a:cs typeface="Times"/>
              <a:sym typeface="Times"/>
            </a:endParaRPr>
          </a:p>
          <a:p>
            <a:pPr indent="0" lvl="0" marL="0" rtl="0" algn="l">
              <a:spcBef>
                <a:spcPts val="0"/>
              </a:spcBef>
              <a:spcAft>
                <a:spcPts val="0"/>
              </a:spcAft>
              <a:buNone/>
            </a:pPr>
            <a:r>
              <a:t/>
            </a:r>
            <a:endParaRPr>
              <a:solidFill>
                <a:schemeClr val="lt1"/>
              </a:solidFill>
              <a:latin typeface="Times"/>
              <a:ea typeface="Times"/>
              <a:cs typeface="Times"/>
              <a:sym typeface="Times"/>
            </a:endParaRPr>
          </a:p>
          <a:p>
            <a:pPr indent="0" lvl="0" marL="0" rtl="0" algn="l">
              <a:spcBef>
                <a:spcPts val="0"/>
              </a:spcBef>
              <a:spcAft>
                <a:spcPts val="0"/>
              </a:spcAft>
              <a:buNone/>
            </a:pPr>
            <a:r>
              <a:rPr lang="en" sz="2200">
                <a:solidFill>
                  <a:schemeClr val="lt1"/>
                </a:solidFill>
                <a:latin typeface="Times"/>
                <a:ea typeface="Times"/>
                <a:cs typeface="Times"/>
                <a:sym typeface="Times"/>
              </a:rPr>
              <a:t>Multimessenger Astronomy </a:t>
            </a:r>
            <a:r>
              <a:rPr lang="en" sz="2200">
                <a:solidFill>
                  <a:schemeClr val="lt1"/>
                </a:solidFill>
                <a:latin typeface="Times"/>
                <a:ea typeface="Times"/>
                <a:cs typeface="Times"/>
                <a:sym typeface="Times"/>
              </a:rPr>
              <a:t>provides early warning system and the way to determine the internal mechanism of CCSNe</a:t>
            </a:r>
            <a:endParaRPr sz="2200">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a:p>
            <a:pPr indent="0" lvl="0" marL="0" rtl="0" algn="l">
              <a:spcBef>
                <a:spcPts val="0"/>
              </a:spcBef>
              <a:spcAft>
                <a:spcPts val="0"/>
              </a:spcAft>
              <a:buNone/>
            </a:pPr>
            <a:r>
              <a:rPr lang="en" sz="2200">
                <a:solidFill>
                  <a:schemeClr val="lt1"/>
                </a:solidFill>
                <a:latin typeface="Times"/>
                <a:ea typeface="Times"/>
                <a:cs typeface="Times"/>
                <a:sym typeface="Times"/>
              </a:rPr>
              <a:t>The most common direct progenitors are known but full mapping is needed</a:t>
            </a:r>
            <a:endParaRPr sz="2200">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a:p>
            <a:pPr indent="0" lvl="0" marL="0" rtl="0" algn="l">
              <a:spcBef>
                <a:spcPts val="0"/>
              </a:spcBef>
              <a:spcAft>
                <a:spcPts val="0"/>
              </a:spcAft>
              <a:buNone/>
            </a:pPr>
            <a:r>
              <a:rPr lang="en" sz="2200">
                <a:solidFill>
                  <a:schemeClr val="lt1"/>
                </a:solidFill>
                <a:latin typeface="Times"/>
                <a:ea typeface="Times"/>
                <a:cs typeface="Times"/>
                <a:sym typeface="Times"/>
              </a:rPr>
              <a:t>Determining pre-explosion parameters still have unresolved issues</a:t>
            </a:r>
            <a:endParaRPr sz="2200">
              <a:solidFill>
                <a:schemeClr val="lt1"/>
              </a:solidFill>
              <a:latin typeface="Times"/>
              <a:ea typeface="Times"/>
              <a:cs typeface="Times"/>
              <a:sym typeface="Times"/>
            </a:endParaRPr>
          </a:p>
          <a:p>
            <a:pPr indent="0" lvl="0" marL="0" rtl="0" algn="l">
              <a:spcBef>
                <a:spcPts val="0"/>
              </a:spcBef>
              <a:spcAft>
                <a:spcPts val="0"/>
              </a:spcAft>
              <a:buNone/>
            </a:pPr>
            <a:r>
              <a:t/>
            </a:r>
            <a:endParaRPr sz="1500">
              <a:solidFill>
                <a:schemeClr val="lt1"/>
              </a:solidFill>
              <a:latin typeface="Times"/>
              <a:ea typeface="Times"/>
              <a:cs typeface="Times"/>
              <a:sym typeface="Times"/>
            </a:endParaRPr>
          </a:p>
        </p:txBody>
      </p:sp>
      <p:sp>
        <p:nvSpPr>
          <p:cNvPr id="575" name="Google Shape;575;p5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76" name="Google Shape;576;p53"/>
          <p:cNvSpPr/>
          <p:nvPr/>
        </p:nvSpPr>
        <p:spPr>
          <a:xfrm>
            <a:off x="557400" y="2281108"/>
            <a:ext cx="156600" cy="183600"/>
          </a:xfrm>
          <a:custGeom>
            <a:rect b="b" l="l" r="r" t="t"/>
            <a:pathLst>
              <a:path extrusionOk="0" h="2160000" w="2160000">
                <a:moveTo>
                  <a:pt x="1095825" y="0"/>
                </a:moveTo>
                <a:lnTo>
                  <a:pt x="1108157" y="0"/>
                </a:lnTo>
                <a:lnTo>
                  <a:pt x="1113289" y="101634"/>
                </a:lnTo>
                <a:cubicBezTo>
                  <a:pt x="1164909" y="609924"/>
                  <a:pt x="1568999" y="1014015"/>
                  <a:pt x="2077289" y="1065634"/>
                </a:cubicBezTo>
                <a:lnTo>
                  <a:pt x="2160000" y="1069811"/>
                </a:lnTo>
                <a:lnTo>
                  <a:pt x="2160000" y="1089613"/>
                </a:lnTo>
                <a:lnTo>
                  <a:pt x="2143732" y="1088791"/>
                </a:lnTo>
                <a:cubicBezTo>
                  <a:pt x="1584543" y="1088791"/>
                  <a:pt x="1124615" y="1513770"/>
                  <a:pt x="1069308" y="2058367"/>
                </a:cubicBezTo>
                <a:lnTo>
                  <a:pt x="1064176" y="2160000"/>
                </a:lnTo>
                <a:lnTo>
                  <a:pt x="1051844" y="2160000"/>
                </a:lnTo>
                <a:lnTo>
                  <a:pt x="1046712" y="2058367"/>
                </a:lnTo>
                <a:cubicBezTo>
                  <a:pt x="995093" y="1550077"/>
                  <a:pt x="591002" y="1145987"/>
                  <a:pt x="82712" y="1094367"/>
                </a:cubicBezTo>
                <a:lnTo>
                  <a:pt x="0" y="1090190"/>
                </a:lnTo>
                <a:lnTo>
                  <a:pt x="0" y="1070389"/>
                </a:lnTo>
                <a:lnTo>
                  <a:pt x="16269" y="1071210"/>
                </a:lnTo>
                <a:cubicBezTo>
                  <a:pt x="575458" y="1071210"/>
                  <a:pt x="1035386" y="646231"/>
                  <a:pt x="1090693" y="101634"/>
                </a:cubicBezTo>
                <a:close/>
              </a:path>
            </a:pathLst>
          </a:cu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i="0" sz="1100" u="none" cap="none" strike="noStrike">
              <a:solidFill>
                <a:schemeClr val="lt1"/>
              </a:solidFill>
              <a:latin typeface="Times"/>
              <a:ea typeface="Times"/>
              <a:cs typeface="Times"/>
              <a:sym typeface="Times"/>
            </a:endParaRPr>
          </a:p>
        </p:txBody>
      </p:sp>
      <p:cxnSp>
        <p:nvCxnSpPr>
          <p:cNvPr id="577" name="Google Shape;577;p53"/>
          <p:cNvCxnSpPr/>
          <p:nvPr/>
        </p:nvCxnSpPr>
        <p:spPr>
          <a:xfrm>
            <a:off x="786300" y="1089975"/>
            <a:ext cx="7571400" cy="1380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id="582" name="Google Shape;582;p54"/>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583" name="Google Shape;583;p54"/>
          <p:cNvSpPr txBox="1"/>
          <p:nvPr>
            <p:ph idx="12" type="sldNum"/>
          </p:nvPr>
        </p:nvSpPr>
        <p:spPr>
          <a:xfrm>
            <a:off x="6417588" y="3562388"/>
            <a:ext cx="411600" cy="295200"/>
          </a:xfrm>
          <a:prstGeom prst="rect">
            <a:avLst/>
          </a:prstGeom>
          <a:effectLst>
            <a:outerShdw blurRad="57150" rotWithShape="0" algn="bl" dir="5400000" dist="19050">
              <a:srgbClr val="000000"/>
            </a:outerShdw>
          </a:effectLst>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584" name="Google Shape;584;p54"/>
          <p:cNvSpPr txBox="1"/>
          <p:nvPr>
            <p:ph type="title"/>
          </p:nvPr>
        </p:nvSpPr>
        <p:spPr>
          <a:xfrm>
            <a:off x="39325" y="118899"/>
            <a:ext cx="9065400" cy="1014900"/>
          </a:xfrm>
          <a:prstGeom prst="rect">
            <a:avLst/>
          </a:prstGeom>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2610">
                <a:solidFill>
                  <a:schemeClr val="lt1"/>
                </a:solidFill>
                <a:latin typeface="Times"/>
                <a:ea typeface="Times"/>
                <a:cs typeface="Times"/>
                <a:sym typeface="Times"/>
              </a:rPr>
              <a:t>Which RSGs are the direct progenitors?</a:t>
            </a:r>
            <a:endParaRPr b="1" sz="2610">
              <a:solidFill>
                <a:schemeClr val="lt1"/>
              </a:solidFill>
              <a:latin typeface="Times"/>
              <a:ea typeface="Times"/>
              <a:cs typeface="Times"/>
              <a:sym typeface="Times"/>
            </a:endParaRPr>
          </a:p>
          <a:p>
            <a:pPr indent="0" lvl="0" marL="0" rtl="0" algn="ctr">
              <a:spcBef>
                <a:spcPts val="0"/>
              </a:spcBef>
              <a:spcAft>
                <a:spcPts val="0"/>
              </a:spcAft>
              <a:buSzPts val="990"/>
              <a:buNone/>
            </a:pPr>
            <a:r>
              <a:rPr b="1" lang="en" sz="1810">
                <a:solidFill>
                  <a:schemeClr val="lt1"/>
                </a:solidFill>
                <a:latin typeface="Times"/>
                <a:ea typeface="Times"/>
                <a:cs typeface="Times"/>
                <a:sym typeface="Times"/>
              </a:rPr>
              <a:t>How does Age affect Luminosity</a:t>
            </a:r>
            <a:endParaRPr b="1" sz="2170">
              <a:solidFill>
                <a:schemeClr val="lt1"/>
              </a:solidFill>
              <a:latin typeface="Times"/>
              <a:ea typeface="Times"/>
              <a:cs typeface="Times"/>
              <a:sym typeface="Times"/>
            </a:endParaRPr>
          </a:p>
        </p:txBody>
      </p:sp>
      <p:sp>
        <p:nvSpPr>
          <p:cNvPr id="585" name="Google Shape;585;p54"/>
          <p:cNvSpPr txBox="1"/>
          <p:nvPr/>
        </p:nvSpPr>
        <p:spPr>
          <a:xfrm>
            <a:off x="0" y="4780104"/>
            <a:ext cx="31461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latin typeface="Times"/>
                <a:ea typeface="Times"/>
                <a:cs typeface="Times"/>
                <a:sym typeface="Times"/>
              </a:rPr>
              <a:t>Healy et al. 2024, in prep</a:t>
            </a:r>
            <a:endParaRPr sz="900">
              <a:solidFill>
                <a:schemeClr val="dk1"/>
              </a:solidFill>
              <a:latin typeface="Times"/>
              <a:ea typeface="Times"/>
              <a:cs typeface="Times"/>
              <a:sym typeface="Times"/>
            </a:endParaRPr>
          </a:p>
          <a:p>
            <a:pPr indent="0" lvl="0" marL="0" rtl="0" algn="l">
              <a:spcBef>
                <a:spcPts val="0"/>
              </a:spcBef>
              <a:spcAft>
                <a:spcPts val="0"/>
              </a:spcAft>
              <a:buNone/>
            </a:pPr>
            <a:r>
              <a:t/>
            </a:r>
            <a:endParaRPr sz="900">
              <a:solidFill>
                <a:schemeClr val="dk1"/>
              </a:solidFill>
              <a:latin typeface="Times"/>
              <a:ea typeface="Times"/>
              <a:cs typeface="Times"/>
              <a:sym typeface="Times"/>
            </a:endParaRPr>
          </a:p>
        </p:txBody>
      </p:sp>
      <p:pic>
        <p:nvPicPr>
          <p:cNvPr id="586" name="Google Shape;586;p54"/>
          <p:cNvPicPr preferRelativeResize="0"/>
          <p:nvPr/>
        </p:nvPicPr>
        <p:blipFill>
          <a:blip r:embed="rId4">
            <a:alphaModFix/>
          </a:blip>
          <a:stretch>
            <a:fillRect/>
          </a:stretch>
        </p:blipFill>
        <p:spPr>
          <a:xfrm>
            <a:off x="2393025" y="1339600"/>
            <a:ext cx="4357925" cy="3593550"/>
          </a:xfrm>
          <a:prstGeom prst="rect">
            <a:avLst/>
          </a:prstGeom>
          <a:noFill/>
          <a:ln>
            <a:noFill/>
          </a:ln>
          <a:effectLst>
            <a:outerShdw blurRad="57150" rotWithShape="0" algn="bl" dir="5400000" dist="19050">
              <a:schemeClr val="dk1"/>
            </a:outerShdw>
          </a:effectLst>
        </p:spPr>
      </p:pic>
      <p:sp>
        <p:nvSpPr>
          <p:cNvPr id="587" name="Google Shape;587;p54"/>
          <p:cNvSpPr/>
          <p:nvPr/>
        </p:nvSpPr>
        <p:spPr>
          <a:xfrm>
            <a:off x="5129100" y="4401650"/>
            <a:ext cx="1104900" cy="221100"/>
          </a:xfrm>
          <a:prstGeom prst="rect">
            <a:avLst/>
          </a:prstGeom>
          <a:noFill/>
          <a:ln cap="flat" cmpd="sng" w="38100">
            <a:solidFill>
              <a:srgbClr val="FF00FF"/>
            </a:solidFill>
            <a:prstDash val="solid"/>
            <a:round/>
            <a:headEnd len="sm" w="sm" type="none"/>
            <a:tailEnd len="sm" w="sm" type="none"/>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8" name="Google Shape;588;p54"/>
          <p:cNvSpPr txBox="1"/>
          <p:nvPr/>
        </p:nvSpPr>
        <p:spPr>
          <a:xfrm>
            <a:off x="122125" y="4622750"/>
            <a:ext cx="2271000" cy="3315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a:solidFill>
                  <a:schemeClr val="lt1"/>
                </a:solidFill>
                <a:latin typeface="Times"/>
                <a:ea typeface="Times"/>
                <a:cs typeface="Times"/>
                <a:sym typeface="Times"/>
              </a:rPr>
              <a:t>Healy et al. 2024, in prep </a:t>
            </a:r>
            <a:endParaRPr>
              <a:solidFill>
                <a:schemeClr val="lt1"/>
              </a:solidFill>
              <a:latin typeface="Times"/>
              <a:ea typeface="Times"/>
              <a:cs typeface="Times"/>
              <a:sym typeface="Time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8"/>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156" name="Google Shape;156;p28"/>
          <p:cNvSpPr txBox="1"/>
          <p:nvPr>
            <p:ph idx="12" type="sldNum"/>
          </p:nvPr>
        </p:nvSpPr>
        <p:spPr>
          <a:xfrm>
            <a:off x="8655263" y="47640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157" name="Google Shape;157;p28"/>
          <p:cNvSpPr txBox="1"/>
          <p:nvPr>
            <p:ph type="title"/>
          </p:nvPr>
        </p:nvSpPr>
        <p:spPr>
          <a:xfrm>
            <a:off x="197975" y="110525"/>
            <a:ext cx="5345400" cy="623400"/>
          </a:xfrm>
          <a:prstGeom prst="rect">
            <a:avLst/>
          </a:prstGeom>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3400">
                <a:solidFill>
                  <a:schemeClr val="lt1"/>
                </a:solidFill>
                <a:latin typeface="Times"/>
                <a:ea typeface="Times"/>
                <a:cs typeface="Times"/>
                <a:sym typeface="Times"/>
              </a:rPr>
              <a:t>Supernovae</a:t>
            </a:r>
            <a:endParaRPr b="1" sz="3400">
              <a:solidFill>
                <a:schemeClr val="lt1"/>
              </a:solidFill>
              <a:latin typeface="Times"/>
              <a:ea typeface="Times"/>
              <a:cs typeface="Times"/>
              <a:sym typeface="Times"/>
            </a:endParaRPr>
          </a:p>
        </p:txBody>
      </p:sp>
      <p:sp>
        <p:nvSpPr>
          <p:cNvPr id="158" name="Google Shape;158;p28"/>
          <p:cNvSpPr txBox="1"/>
          <p:nvPr/>
        </p:nvSpPr>
        <p:spPr>
          <a:xfrm>
            <a:off x="101275" y="796550"/>
            <a:ext cx="4931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lt1"/>
              </a:solidFill>
              <a:latin typeface="Times"/>
              <a:ea typeface="Times"/>
              <a:cs typeface="Times"/>
              <a:sym typeface="Times"/>
            </a:endParaRPr>
          </a:p>
        </p:txBody>
      </p:sp>
      <p:sp>
        <p:nvSpPr>
          <p:cNvPr id="159" name="Google Shape;159;p28"/>
          <p:cNvSpPr txBox="1"/>
          <p:nvPr/>
        </p:nvSpPr>
        <p:spPr>
          <a:xfrm>
            <a:off x="6952500" y="2835050"/>
            <a:ext cx="2191500" cy="954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r">
              <a:spcBef>
                <a:spcPts val="0"/>
              </a:spcBef>
              <a:spcAft>
                <a:spcPts val="0"/>
              </a:spcAft>
              <a:buNone/>
            </a:pPr>
            <a:r>
              <a:rPr lang="en" sz="1000">
                <a:solidFill>
                  <a:schemeClr val="lt1"/>
                </a:solidFill>
                <a:latin typeface="Times"/>
                <a:ea typeface="Times"/>
                <a:cs typeface="Times"/>
                <a:sym typeface="Times"/>
              </a:rPr>
              <a:t>Credits: NASA, ESA, CSA, D. D. Milisavljevic (Purdue), T. Temim (Princeton), I. De Looze (Ghent University). Image Processing: J. DePasquale (STScI)</a:t>
            </a:r>
            <a:endParaRPr sz="600">
              <a:solidFill>
                <a:schemeClr val="lt1"/>
              </a:solidFill>
              <a:latin typeface="Times"/>
              <a:ea typeface="Times"/>
              <a:cs typeface="Times"/>
              <a:sym typeface="Times"/>
            </a:endParaRPr>
          </a:p>
        </p:txBody>
      </p:sp>
      <p:pic>
        <p:nvPicPr>
          <p:cNvPr id="160" name="Google Shape;160;p28"/>
          <p:cNvPicPr preferRelativeResize="0"/>
          <p:nvPr/>
        </p:nvPicPr>
        <p:blipFill rotWithShape="1">
          <a:blip r:embed="rId4">
            <a:alphaModFix/>
          </a:blip>
          <a:srcRect b="4231" l="0" r="0" t="2563"/>
          <a:stretch/>
        </p:blipFill>
        <p:spPr>
          <a:xfrm rot="2699873">
            <a:off x="5616161" y="-648017"/>
            <a:ext cx="4129377" cy="4150383"/>
          </a:xfrm>
          <a:prstGeom prst="flowChartDecision">
            <a:avLst/>
          </a:prstGeom>
          <a:noFill/>
          <a:ln>
            <a:noFill/>
          </a:ln>
          <a:effectLst>
            <a:outerShdw blurRad="57150" rotWithShape="0" algn="bl" dir="5400000" dist="19050">
              <a:srgbClr val="000000"/>
            </a:outerShdw>
          </a:effectLst>
        </p:spPr>
      </p:pic>
      <p:sp>
        <p:nvSpPr>
          <p:cNvPr id="161" name="Google Shape;161;p28"/>
          <p:cNvSpPr txBox="1"/>
          <p:nvPr/>
        </p:nvSpPr>
        <p:spPr>
          <a:xfrm>
            <a:off x="147600" y="651050"/>
            <a:ext cx="6085500" cy="1815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lt1"/>
                </a:solidFill>
                <a:latin typeface="Times"/>
                <a:ea typeface="Times"/>
                <a:cs typeface="Times"/>
                <a:sym typeface="Times"/>
              </a:rPr>
              <a:t>Two main subgroups</a:t>
            </a:r>
            <a:endParaRPr sz="1800">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rPr lang="en" sz="1800">
                <a:solidFill>
                  <a:schemeClr val="lt1"/>
                </a:solidFill>
                <a:latin typeface="Times"/>
                <a:ea typeface="Times"/>
                <a:cs typeface="Times"/>
                <a:sym typeface="Times"/>
              </a:rPr>
              <a:t>	Thermonuclear </a:t>
            </a:r>
            <a:endParaRPr sz="1800">
              <a:solidFill>
                <a:schemeClr val="lt1"/>
              </a:solidFill>
              <a:latin typeface="Times"/>
              <a:ea typeface="Times"/>
              <a:cs typeface="Times"/>
              <a:sym typeface="Times"/>
            </a:endParaRPr>
          </a:p>
          <a:p>
            <a:pPr indent="0" lvl="0" marL="914400" rtl="0" algn="l">
              <a:spcBef>
                <a:spcPts val="0"/>
              </a:spcBef>
              <a:spcAft>
                <a:spcPts val="0"/>
              </a:spcAft>
              <a:buClr>
                <a:schemeClr val="dk1"/>
              </a:buClr>
              <a:buSzPts val="1100"/>
              <a:buFont typeface="Arial"/>
              <a:buNone/>
            </a:pPr>
            <a:r>
              <a:rPr lang="en" sz="1300">
                <a:solidFill>
                  <a:schemeClr val="lt1"/>
                </a:solidFill>
                <a:latin typeface="Times"/>
                <a:ea typeface="Times"/>
                <a:cs typeface="Times"/>
                <a:sym typeface="Times"/>
              </a:rPr>
              <a:t>White dwarf star gains enough mass from a companion to trigger runaway nuclear chain reaction</a:t>
            </a:r>
            <a:endParaRPr sz="1300">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rPr lang="en" sz="1800">
                <a:solidFill>
                  <a:schemeClr val="lt1"/>
                </a:solidFill>
                <a:latin typeface="Times"/>
                <a:ea typeface="Times"/>
                <a:cs typeface="Times"/>
                <a:sym typeface="Times"/>
              </a:rPr>
              <a:t>	</a:t>
            </a:r>
            <a:r>
              <a:rPr b="1" lang="en" sz="1800">
                <a:solidFill>
                  <a:schemeClr val="lt1"/>
                </a:solidFill>
                <a:latin typeface="Times"/>
                <a:ea typeface="Times"/>
                <a:cs typeface="Times"/>
                <a:sym typeface="Times"/>
              </a:rPr>
              <a:t>Core-collapse (CCSNe)</a:t>
            </a:r>
            <a:r>
              <a:rPr lang="en" sz="1800">
                <a:solidFill>
                  <a:schemeClr val="lt1"/>
                </a:solidFill>
                <a:latin typeface="Times"/>
                <a:ea typeface="Times"/>
                <a:cs typeface="Times"/>
                <a:sym typeface="Times"/>
              </a:rPr>
              <a:t>  ← </a:t>
            </a:r>
            <a:r>
              <a:rPr b="1" lang="en" sz="1800">
                <a:solidFill>
                  <a:srgbClr val="FF00FF"/>
                </a:solidFill>
                <a:latin typeface="Times"/>
                <a:ea typeface="Times"/>
                <a:cs typeface="Times"/>
                <a:sym typeface="Times"/>
              </a:rPr>
              <a:t>My focus</a:t>
            </a:r>
            <a:endParaRPr sz="1800">
              <a:solidFill>
                <a:schemeClr val="lt1"/>
              </a:solidFill>
              <a:latin typeface="Times"/>
              <a:ea typeface="Times"/>
              <a:cs typeface="Times"/>
              <a:sym typeface="Times"/>
            </a:endParaRPr>
          </a:p>
          <a:p>
            <a:pPr indent="0" lvl="0" marL="914400" rtl="0" algn="l">
              <a:spcBef>
                <a:spcPts val="0"/>
              </a:spcBef>
              <a:spcAft>
                <a:spcPts val="0"/>
              </a:spcAft>
              <a:buNone/>
            </a:pPr>
            <a:r>
              <a:rPr b="1" lang="en" sz="1600">
                <a:solidFill>
                  <a:schemeClr val="lt1"/>
                </a:solidFill>
                <a:latin typeface="Times"/>
                <a:ea typeface="Times"/>
                <a:cs typeface="Times"/>
                <a:sym typeface="Times"/>
              </a:rPr>
              <a:t>Explosions</a:t>
            </a:r>
            <a:r>
              <a:rPr lang="en" sz="1600">
                <a:solidFill>
                  <a:schemeClr val="lt1"/>
                </a:solidFill>
                <a:latin typeface="Times"/>
                <a:ea typeface="Times"/>
                <a:cs typeface="Times"/>
                <a:sym typeface="Times"/>
              </a:rPr>
              <a:t> of massive stars  </a:t>
            </a:r>
            <a:r>
              <a:rPr lang="en" sz="1900">
                <a:solidFill>
                  <a:srgbClr val="FF00FF"/>
                </a:solidFill>
                <a:latin typeface="Times"/>
                <a:ea typeface="Times"/>
                <a:cs typeface="Times"/>
                <a:sym typeface="Times"/>
              </a:rPr>
              <a:t>     </a:t>
            </a:r>
            <a:r>
              <a:rPr b="1" lang="en" sz="1600">
                <a:solidFill>
                  <a:schemeClr val="lt1"/>
                </a:solidFill>
                <a:latin typeface="Times"/>
                <a:ea typeface="Times"/>
                <a:cs typeface="Times"/>
                <a:sym typeface="Times"/>
              </a:rPr>
              <a:t>neutron star</a:t>
            </a:r>
            <a:r>
              <a:rPr lang="en" sz="1600">
                <a:solidFill>
                  <a:schemeClr val="lt1"/>
                </a:solidFill>
                <a:latin typeface="Times"/>
                <a:ea typeface="Times"/>
                <a:cs typeface="Times"/>
                <a:sym typeface="Times"/>
              </a:rPr>
              <a:t> or </a:t>
            </a:r>
            <a:r>
              <a:rPr b="1" lang="en" sz="1600">
                <a:solidFill>
                  <a:schemeClr val="lt1"/>
                </a:solidFill>
                <a:latin typeface="Times"/>
                <a:ea typeface="Times"/>
                <a:cs typeface="Times"/>
                <a:sym typeface="Times"/>
              </a:rPr>
              <a:t>black hole</a:t>
            </a:r>
            <a:endParaRPr b="1" sz="1800">
              <a:solidFill>
                <a:schemeClr val="lt1"/>
              </a:solidFill>
              <a:latin typeface="Times"/>
              <a:ea typeface="Times"/>
              <a:cs typeface="Times"/>
              <a:sym typeface="Times"/>
            </a:endParaRPr>
          </a:p>
        </p:txBody>
      </p:sp>
      <p:sp>
        <p:nvSpPr>
          <p:cNvPr id="162" name="Google Shape;162;p28"/>
          <p:cNvSpPr txBox="1"/>
          <p:nvPr/>
        </p:nvSpPr>
        <p:spPr>
          <a:xfrm>
            <a:off x="147600" y="2686550"/>
            <a:ext cx="1395000" cy="11028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lt1"/>
                </a:solidFill>
                <a:latin typeface="Times"/>
                <a:ea typeface="Times"/>
                <a:cs typeface="Times"/>
                <a:sym typeface="Times"/>
              </a:rPr>
              <a:t>Among the most energetic phenomena</a:t>
            </a:r>
            <a:endParaRPr sz="1800">
              <a:solidFill>
                <a:schemeClr val="dk2"/>
              </a:solidFill>
            </a:endParaRPr>
          </a:p>
        </p:txBody>
      </p:sp>
      <p:sp>
        <p:nvSpPr>
          <p:cNvPr id="163" name="Google Shape;163;p28"/>
          <p:cNvSpPr txBox="1"/>
          <p:nvPr/>
        </p:nvSpPr>
        <p:spPr>
          <a:xfrm>
            <a:off x="2168875" y="2619488"/>
            <a:ext cx="3998700" cy="12369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lt1"/>
                </a:solidFill>
                <a:latin typeface="Times"/>
                <a:ea typeface="Times"/>
                <a:cs typeface="Times"/>
                <a:sym typeface="Times"/>
              </a:rPr>
              <a:t>R</a:t>
            </a:r>
            <a:r>
              <a:rPr b="1" lang="en" sz="1600">
                <a:solidFill>
                  <a:schemeClr val="lt1"/>
                </a:solidFill>
                <a:latin typeface="Times"/>
                <a:ea typeface="Times"/>
                <a:cs typeface="Times"/>
                <a:sym typeface="Times"/>
              </a:rPr>
              <a:t>esulting in significant dust formation and production of</a:t>
            </a:r>
            <a:r>
              <a:rPr lang="en" sz="1600">
                <a:solidFill>
                  <a:schemeClr val="lt1"/>
                </a:solidFill>
                <a:latin typeface="Times"/>
                <a:ea typeface="Times"/>
                <a:cs typeface="Times"/>
                <a:sym typeface="Times"/>
              </a:rPr>
              <a:t> chemical elements</a:t>
            </a:r>
            <a:endParaRPr sz="1600">
              <a:solidFill>
                <a:schemeClr val="lt1"/>
              </a:solidFill>
              <a:latin typeface="Times"/>
              <a:ea typeface="Times"/>
              <a:cs typeface="Times"/>
              <a:sym typeface="Times"/>
            </a:endParaRPr>
          </a:p>
          <a:p>
            <a:pPr indent="0" lvl="0" marL="0" rtl="0" algn="l">
              <a:spcBef>
                <a:spcPts val="0"/>
              </a:spcBef>
              <a:spcAft>
                <a:spcPts val="0"/>
              </a:spcAft>
              <a:buNone/>
            </a:pPr>
            <a:r>
              <a:t/>
            </a:r>
            <a:endParaRPr sz="1900">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rPr lang="en" sz="1600">
                <a:solidFill>
                  <a:schemeClr val="lt1"/>
                </a:solidFill>
                <a:latin typeface="Times"/>
                <a:ea typeface="Times"/>
                <a:cs typeface="Times"/>
                <a:sym typeface="Times"/>
              </a:rPr>
              <a:t>Triggers the formation of new stars</a:t>
            </a:r>
            <a:r>
              <a:rPr lang="en" sz="1700">
                <a:solidFill>
                  <a:schemeClr val="lt1"/>
                </a:solidFill>
                <a:latin typeface="Times"/>
                <a:ea typeface="Times"/>
                <a:cs typeface="Times"/>
                <a:sym typeface="Times"/>
              </a:rPr>
              <a:t> </a:t>
            </a:r>
            <a:endParaRPr sz="1600">
              <a:solidFill>
                <a:schemeClr val="dk2"/>
              </a:solidFill>
            </a:endParaRPr>
          </a:p>
        </p:txBody>
      </p:sp>
      <p:cxnSp>
        <p:nvCxnSpPr>
          <p:cNvPr id="164" name="Google Shape;164;p28"/>
          <p:cNvCxnSpPr/>
          <p:nvPr/>
        </p:nvCxnSpPr>
        <p:spPr>
          <a:xfrm flipH="1" rot="10800000">
            <a:off x="1273150" y="2931813"/>
            <a:ext cx="873000" cy="268800"/>
          </a:xfrm>
          <a:prstGeom prst="straightConnector1">
            <a:avLst/>
          </a:prstGeom>
          <a:noFill/>
          <a:ln cap="flat" cmpd="sng" w="19050">
            <a:solidFill>
              <a:srgbClr val="FF00FF"/>
            </a:solidFill>
            <a:prstDash val="solid"/>
            <a:round/>
            <a:headEnd len="med" w="med" type="none"/>
            <a:tailEnd len="med" w="med" type="triangle"/>
          </a:ln>
          <a:effectLst>
            <a:outerShdw blurRad="57150" rotWithShape="0" algn="bl" dir="5400000" dist="19050">
              <a:srgbClr val="000000"/>
            </a:outerShdw>
          </a:effectLst>
        </p:spPr>
      </p:cxnSp>
      <p:cxnSp>
        <p:nvCxnSpPr>
          <p:cNvPr id="165" name="Google Shape;165;p28"/>
          <p:cNvCxnSpPr/>
          <p:nvPr/>
        </p:nvCxnSpPr>
        <p:spPr>
          <a:xfrm>
            <a:off x="1273150" y="3200625"/>
            <a:ext cx="865800" cy="342300"/>
          </a:xfrm>
          <a:prstGeom prst="straightConnector1">
            <a:avLst/>
          </a:prstGeom>
          <a:noFill/>
          <a:ln cap="flat" cmpd="sng" w="19050">
            <a:solidFill>
              <a:srgbClr val="FF00FF"/>
            </a:solidFill>
            <a:prstDash val="solid"/>
            <a:round/>
            <a:headEnd len="med" w="med" type="none"/>
            <a:tailEnd len="med" w="med" type="triangle"/>
          </a:ln>
          <a:effectLst>
            <a:outerShdw blurRad="57150" rotWithShape="0" algn="bl" dir="5400000" dist="19050">
              <a:srgbClr val="000000"/>
            </a:outerShdw>
          </a:effectLst>
        </p:spPr>
      </p:cxnSp>
      <p:cxnSp>
        <p:nvCxnSpPr>
          <p:cNvPr id="166" name="Google Shape;166;p28"/>
          <p:cNvCxnSpPr/>
          <p:nvPr/>
        </p:nvCxnSpPr>
        <p:spPr>
          <a:xfrm>
            <a:off x="3509400" y="2215200"/>
            <a:ext cx="280800" cy="3600"/>
          </a:xfrm>
          <a:prstGeom prst="straightConnector1">
            <a:avLst/>
          </a:prstGeom>
          <a:noFill/>
          <a:ln cap="flat" cmpd="sng" w="19050">
            <a:solidFill>
              <a:schemeClr val="lt1"/>
            </a:solidFill>
            <a:prstDash val="solid"/>
            <a:round/>
            <a:headEnd len="med" w="med" type="none"/>
            <a:tailEnd len="med" w="med" type="triangle"/>
          </a:ln>
          <a:effectLst>
            <a:outerShdw blurRad="57150" rotWithShape="0" algn="bl" dir="5400000" dist="19050">
              <a:srgbClr val="000000"/>
            </a:outerShdw>
          </a:effectLst>
        </p:spPr>
      </p:cxnSp>
      <p:sp>
        <p:nvSpPr>
          <p:cNvPr id="167" name="Google Shape;167;p28"/>
          <p:cNvSpPr txBox="1"/>
          <p:nvPr/>
        </p:nvSpPr>
        <p:spPr>
          <a:xfrm>
            <a:off x="1578325" y="4044950"/>
            <a:ext cx="5179800" cy="954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lt1"/>
                </a:solidFill>
                <a:latin typeface="Times"/>
                <a:ea typeface="Times"/>
                <a:cs typeface="Times"/>
                <a:sym typeface="Times"/>
              </a:rPr>
              <a:t>Direct information</a:t>
            </a:r>
            <a:r>
              <a:rPr lang="en" sz="1800">
                <a:solidFill>
                  <a:schemeClr val="lt1"/>
                </a:solidFill>
                <a:latin typeface="Times"/>
                <a:ea typeface="Times"/>
                <a:cs typeface="Times"/>
                <a:sym typeface="Times"/>
              </a:rPr>
              <a:t> about the CCSN "engine" is from </a:t>
            </a:r>
            <a:endParaRPr sz="1800">
              <a:solidFill>
                <a:schemeClr val="lt1"/>
              </a:solidFill>
              <a:latin typeface="Times"/>
              <a:ea typeface="Times"/>
              <a:cs typeface="Times"/>
              <a:sym typeface="Times"/>
            </a:endParaRPr>
          </a:p>
          <a:p>
            <a:pPr indent="-349250" lvl="0" marL="457200" rtl="0" algn="l">
              <a:spcBef>
                <a:spcPts val="0"/>
              </a:spcBef>
              <a:spcAft>
                <a:spcPts val="0"/>
              </a:spcAft>
              <a:buClr>
                <a:srgbClr val="FF00FF"/>
              </a:buClr>
              <a:buSzPts val="1900"/>
              <a:buFont typeface="Times"/>
              <a:buChar char="●"/>
            </a:pPr>
            <a:r>
              <a:rPr b="1" lang="en" sz="1800">
                <a:solidFill>
                  <a:srgbClr val="FF00FF"/>
                </a:solidFill>
                <a:latin typeface="Times"/>
                <a:ea typeface="Times"/>
                <a:cs typeface="Times"/>
                <a:sym typeface="Times"/>
              </a:rPr>
              <a:t>Neutrinos</a:t>
            </a:r>
            <a:r>
              <a:rPr lang="en" sz="1800">
                <a:solidFill>
                  <a:schemeClr val="lt1"/>
                </a:solidFill>
                <a:latin typeface="Times"/>
                <a:ea typeface="Times"/>
                <a:cs typeface="Times"/>
                <a:sym typeface="Times"/>
              </a:rPr>
              <a:t> [</a:t>
            </a:r>
            <a:r>
              <a:rPr lang="en" sz="1900">
                <a:solidFill>
                  <a:schemeClr val="lt1"/>
                </a:solidFill>
                <a:latin typeface="Times"/>
                <a:ea typeface="Times"/>
                <a:cs typeface="Times"/>
                <a:sym typeface="Times"/>
              </a:rPr>
              <a:t>99% of the emitted energy ]</a:t>
            </a:r>
            <a:endParaRPr sz="1800">
              <a:solidFill>
                <a:schemeClr val="lt1"/>
              </a:solidFill>
              <a:latin typeface="Times"/>
              <a:ea typeface="Times"/>
              <a:cs typeface="Times"/>
              <a:sym typeface="Times"/>
            </a:endParaRPr>
          </a:p>
          <a:p>
            <a:pPr indent="-342900" lvl="0" marL="457200" rtl="0" algn="l">
              <a:spcBef>
                <a:spcPts val="0"/>
              </a:spcBef>
              <a:spcAft>
                <a:spcPts val="0"/>
              </a:spcAft>
              <a:buClr>
                <a:srgbClr val="FF00FF"/>
              </a:buClr>
              <a:buSzPts val="1800"/>
              <a:buFont typeface="Times"/>
              <a:buChar char="●"/>
            </a:pPr>
            <a:r>
              <a:rPr b="1" lang="en" sz="1800">
                <a:solidFill>
                  <a:srgbClr val="FF00FF"/>
                </a:solidFill>
                <a:latin typeface="Times"/>
                <a:ea typeface="Times"/>
                <a:cs typeface="Times"/>
                <a:sym typeface="Times"/>
              </a:rPr>
              <a:t>Gravitational Waves</a:t>
            </a:r>
            <a:endParaRPr sz="18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p55"/>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594" name="Google Shape;594;p55"/>
          <p:cNvSpPr txBox="1"/>
          <p:nvPr>
            <p:ph type="title"/>
          </p:nvPr>
        </p:nvSpPr>
        <p:spPr>
          <a:xfrm>
            <a:off x="540300" y="0"/>
            <a:ext cx="8292000" cy="572700"/>
          </a:xfrm>
          <a:prstGeom prst="rect">
            <a:avLst/>
          </a:prstGeom>
          <a:effectLst>
            <a:outerShdw blurRad="57150" rotWithShape="0" algn="bl" dir="5400000" dist="19050">
              <a:srgbClr val="000000"/>
            </a:outerShdw>
          </a:effectLst>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sz="2900">
                <a:solidFill>
                  <a:schemeClr val="lt1"/>
                </a:solidFill>
                <a:latin typeface="Times"/>
                <a:ea typeface="Times"/>
                <a:cs typeface="Times"/>
                <a:sym typeface="Times"/>
              </a:rPr>
              <a:t>Humphreys-Davidson Limit and Metallicity</a:t>
            </a:r>
            <a:endParaRPr b="1" sz="2900">
              <a:solidFill>
                <a:schemeClr val="lt1"/>
              </a:solidFill>
              <a:latin typeface="Times"/>
              <a:ea typeface="Times"/>
              <a:cs typeface="Times"/>
              <a:sym typeface="Times"/>
            </a:endParaRPr>
          </a:p>
        </p:txBody>
      </p:sp>
      <p:sp>
        <p:nvSpPr>
          <p:cNvPr id="595" name="Google Shape;595;p55"/>
          <p:cNvSpPr txBox="1"/>
          <p:nvPr>
            <p:ph idx="12" type="sldNum"/>
          </p:nvPr>
        </p:nvSpPr>
        <p:spPr>
          <a:xfrm>
            <a:off x="6417588" y="35623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596" name="Google Shape;596;p55"/>
          <p:cNvSpPr txBox="1"/>
          <p:nvPr/>
        </p:nvSpPr>
        <p:spPr>
          <a:xfrm>
            <a:off x="-44852" y="4777313"/>
            <a:ext cx="19584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Albert Sans"/>
                <a:ea typeface="Albert Sans"/>
                <a:cs typeface="Albert Sans"/>
                <a:sym typeface="Albert Sans"/>
              </a:rPr>
              <a:t>Healy et al. 2024, in prep</a:t>
            </a:r>
            <a:endParaRPr sz="1100">
              <a:solidFill>
                <a:schemeClr val="dk1"/>
              </a:solidFill>
              <a:latin typeface="Albert Sans"/>
              <a:ea typeface="Albert Sans"/>
              <a:cs typeface="Albert Sans"/>
              <a:sym typeface="Albert Sans"/>
            </a:endParaRPr>
          </a:p>
          <a:p>
            <a:pPr indent="0" lvl="0" marL="0" rtl="0" algn="l">
              <a:spcBef>
                <a:spcPts val="0"/>
              </a:spcBef>
              <a:spcAft>
                <a:spcPts val="0"/>
              </a:spcAft>
              <a:buNone/>
            </a:pPr>
            <a:r>
              <a:t/>
            </a:r>
            <a:endParaRPr sz="1100">
              <a:solidFill>
                <a:schemeClr val="dk1"/>
              </a:solidFill>
              <a:latin typeface="Albert Sans"/>
              <a:ea typeface="Albert Sans"/>
              <a:cs typeface="Albert Sans"/>
              <a:sym typeface="Albert Sans"/>
            </a:endParaRPr>
          </a:p>
        </p:txBody>
      </p:sp>
      <p:sp>
        <p:nvSpPr>
          <p:cNvPr id="597" name="Google Shape;597;p55"/>
          <p:cNvSpPr txBox="1"/>
          <p:nvPr/>
        </p:nvSpPr>
        <p:spPr>
          <a:xfrm>
            <a:off x="97725" y="541025"/>
            <a:ext cx="4481100" cy="1231500"/>
          </a:xfrm>
          <a:prstGeom prst="rect">
            <a:avLst/>
          </a:prstGeom>
          <a:noFill/>
          <a:ln>
            <a:noFill/>
          </a:ln>
          <a:effectLst>
            <a:outerShdw blurRad="57150" rotWithShape="0" algn="bl" dir="5400000" dist="19050">
              <a:srgbClr val="000000"/>
            </a:outerShdw>
          </a:effectLst>
        </p:spPr>
        <p:txBody>
          <a:bodyPr anchorCtr="0" anchor="ctr" bIns="68575" lIns="68575" spcFirstLastPara="1" rIns="68575" wrap="square" tIns="68575">
            <a:noAutofit/>
          </a:bodyPr>
          <a:lstStyle/>
          <a:p>
            <a:pPr indent="0" lvl="0" marL="0" rtl="0" algn="l">
              <a:spcBef>
                <a:spcPts val="0"/>
              </a:spcBef>
              <a:spcAft>
                <a:spcPts val="0"/>
              </a:spcAft>
              <a:buNone/>
            </a:pPr>
            <a:r>
              <a:rPr lang="en" sz="1600">
                <a:solidFill>
                  <a:schemeClr val="lt1"/>
                </a:solidFill>
                <a:latin typeface="Times"/>
                <a:ea typeface="Times"/>
                <a:cs typeface="Times"/>
                <a:sym typeface="Times"/>
              </a:rPr>
              <a:t>I</a:t>
            </a:r>
            <a:r>
              <a:rPr lang="en" sz="1600">
                <a:solidFill>
                  <a:schemeClr val="lt1"/>
                </a:solidFill>
                <a:latin typeface="Times"/>
                <a:ea typeface="Times"/>
                <a:cs typeface="Times"/>
                <a:sym typeface="Times"/>
              </a:rPr>
              <a:t>mplies that above a certain luminosity, massive stars do not evolve to the cool supergiant phase but remain compact, evolving towards a blue supergiant (BSG) or Wolf–Rayet (WR) star. </a:t>
            </a:r>
            <a:endParaRPr sz="1600">
              <a:solidFill>
                <a:schemeClr val="lt1"/>
              </a:solidFill>
              <a:latin typeface="Times"/>
              <a:ea typeface="Times"/>
              <a:cs typeface="Times"/>
              <a:sym typeface="Times"/>
            </a:endParaRPr>
          </a:p>
        </p:txBody>
      </p:sp>
      <p:pic>
        <p:nvPicPr>
          <p:cNvPr id="598" name="Google Shape;598;p55"/>
          <p:cNvPicPr preferRelativeResize="0"/>
          <p:nvPr/>
        </p:nvPicPr>
        <p:blipFill>
          <a:blip r:embed="rId4">
            <a:alphaModFix/>
          </a:blip>
          <a:stretch>
            <a:fillRect/>
          </a:stretch>
        </p:blipFill>
        <p:spPr>
          <a:xfrm>
            <a:off x="226244" y="1807419"/>
            <a:ext cx="4154259" cy="3115687"/>
          </a:xfrm>
          <a:prstGeom prst="rect">
            <a:avLst/>
          </a:prstGeom>
          <a:noFill/>
          <a:ln>
            <a:noFill/>
          </a:ln>
        </p:spPr>
      </p:pic>
      <p:pic>
        <p:nvPicPr>
          <p:cNvPr id="599" name="Google Shape;599;p55"/>
          <p:cNvPicPr preferRelativeResize="0"/>
          <p:nvPr/>
        </p:nvPicPr>
        <p:blipFill rotWithShape="1">
          <a:blip r:embed="rId5">
            <a:alphaModFix/>
          </a:blip>
          <a:srcRect b="0" l="4214" r="0" t="0"/>
          <a:stretch/>
        </p:blipFill>
        <p:spPr>
          <a:xfrm>
            <a:off x="4578813" y="704550"/>
            <a:ext cx="4205700" cy="3073520"/>
          </a:xfrm>
          <a:prstGeom prst="rect">
            <a:avLst/>
          </a:prstGeom>
          <a:noFill/>
          <a:ln>
            <a:noFill/>
          </a:ln>
        </p:spPr>
      </p:pic>
      <p:sp>
        <p:nvSpPr>
          <p:cNvPr id="600" name="Google Shape;600;p55"/>
          <p:cNvSpPr txBox="1"/>
          <p:nvPr/>
        </p:nvSpPr>
        <p:spPr>
          <a:xfrm>
            <a:off x="4306750" y="3778075"/>
            <a:ext cx="4774500" cy="1275600"/>
          </a:xfrm>
          <a:prstGeom prst="rect">
            <a:avLst/>
          </a:prstGeom>
          <a:noFill/>
          <a:ln>
            <a:noFill/>
          </a:ln>
          <a:effectLst>
            <a:outerShdw blurRad="57150" rotWithShape="0" algn="bl" dir="5400000" dist="19050">
              <a:srgbClr val="000000"/>
            </a:outerShdw>
          </a:effectLst>
        </p:spPr>
        <p:txBody>
          <a:bodyPr anchorCtr="0" anchor="ctr" bIns="68575" lIns="68575" spcFirstLastPara="1" rIns="68575" wrap="square" tIns="68575">
            <a:noAutofit/>
          </a:bodyPr>
          <a:lstStyle/>
          <a:p>
            <a:pPr indent="-317500" lvl="0" marL="457200" rtl="0" algn="l">
              <a:spcBef>
                <a:spcPts val="0"/>
              </a:spcBef>
              <a:spcAft>
                <a:spcPts val="0"/>
              </a:spcAft>
              <a:buClr>
                <a:schemeClr val="lt1"/>
              </a:buClr>
              <a:buSzPts val="1400"/>
              <a:buFont typeface="Times"/>
              <a:buChar char="-"/>
            </a:pPr>
            <a:r>
              <a:rPr lang="en">
                <a:solidFill>
                  <a:schemeClr val="lt1"/>
                </a:solidFill>
                <a:latin typeface="Times"/>
                <a:ea typeface="Times"/>
                <a:cs typeface="Times"/>
                <a:sym typeface="Times"/>
              </a:rPr>
              <a:t>Metallicity: Z</a:t>
            </a:r>
            <a:r>
              <a:rPr baseline="-25000" lang="en">
                <a:solidFill>
                  <a:schemeClr val="lt1"/>
                </a:solidFill>
                <a:latin typeface="Times"/>
                <a:ea typeface="Times"/>
                <a:cs typeface="Times"/>
                <a:sym typeface="Times"/>
              </a:rPr>
              <a:t>☉</a:t>
            </a:r>
            <a:r>
              <a:rPr lang="en">
                <a:solidFill>
                  <a:schemeClr val="lt1"/>
                </a:solidFill>
                <a:latin typeface="Times"/>
                <a:ea typeface="Times"/>
                <a:cs typeface="Times"/>
                <a:sym typeface="Times"/>
              </a:rPr>
              <a:t> abundance of elements (Oxygen) present in an object that are heavier than hydrogen</a:t>
            </a:r>
            <a:endParaRPr>
              <a:solidFill>
                <a:schemeClr val="lt1"/>
              </a:solidFill>
              <a:latin typeface="Times"/>
              <a:ea typeface="Times"/>
              <a:cs typeface="Times"/>
              <a:sym typeface="Times"/>
            </a:endParaRPr>
          </a:p>
          <a:p>
            <a:pPr indent="0" lvl="0" marL="0" rtl="0" algn="l">
              <a:spcBef>
                <a:spcPts val="0"/>
              </a:spcBef>
              <a:spcAft>
                <a:spcPts val="0"/>
              </a:spcAft>
              <a:buNone/>
            </a:pPr>
            <a:r>
              <a:t/>
            </a:r>
            <a:endParaRPr sz="600">
              <a:solidFill>
                <a:schemeClr val="lt1"/>
              </a:solidFill>
              <a:latin typeface="Times"/>
              <a:ea typeface="Times"/>
              <a:cs typeface="Times"/>
              <a:sym typeface="Times"/>
            </a:endParaRPr>
          </a:p>
          <a:p>
            <a:pPr indent="-330200" lvl="0" marL="457200" rtl="0" algn="l">
              <a:spcBef>
                <a:spcPts val="0"/>
              </a:spcBef>
              <a:spcAft>
                <a:spcPts val="0"/>
              </a:spcAft>
              <a:buClr>
                <a:schemeClr val="lt1"/>
              </a:buClr>
              <a:buSzPts val="1600"/>
              <a:buFont typeface="Times"/>
              <a:buChar char="-"/>
            </a:pPr>
            <a:r>
              <a:rPr lang="en">
                <a:solidFill>
                  <a:schemeClr val="lt1"/>
                </a:solidFill>
                <a:latin typeface="Times"/>
                <a:ea typeface="Times"/>
                <a:cs typeface="Times"/>
                <a:sym typeface="Times"/>
              </a:rPr>
              <a:t>Lmax of red supergiants (RSGs) is an important tracer for luminous stellar populations of galaxies</a:t>
            </a:r>
            <a:r>
              <a:rPr lang="en" sz="1600">
                <a:solidFill>
                  <a:schemeClr val="lt1"/>
                </a:solidFill>
                <a:latin typeface="Times"/>
                <a:ea typeface="Times"/>
                <a:cs typeface="Times"/>
                <a:sym typeface="Times"/>
              </a:rPr>
              <a:t> </a:t>
            </a:r>
            <a:endParaRPr sz="1600">
              <a:solidFill>
                <a:schemeClr val="lt1"/>
              </a:solidFill>
              <a:latin typeface="Times"/>
              <a:ea typeface="Times"/>
              <a:cs typeface="Times"/>
              <a:sym typeface="Times"/>
            </a:endParaRPr>
          </a:p>
        </p:txBody>
      </p:sp>
      <p:cxnSp>
        <p:nvCxnSpPr>
          <p:cNvPr id="601" name="Google Shape;601;p55"/>
          <p:cNvCxnSpPr/>
          <p:nvPr/>
        </p:nvCxnSpPr>
        <p:spPr>
          <a:xfrm>
            <a:off x="1151725" y="2268550"/>
            <a:ext cx="656100" cy="572400"/>
          </a:xfrm>
          <a:prstGeom prst="straightConnector1">
            <a:avLst/>
          </a:prstGeom>
          <a:noFill/>
          <a:ln cap="flat" cmpd="sng" w="38100">
            <a:solidFill>
              <a:srgbClr val="FF00FF"/>
            </a:solidFill>
            <a:prstDash val="solid"/>
            <a:round/>
            <a:headEnd len="med" w="med" type="none"/>
            <a:tailEnd len="med" w="med" type="none"/>
          </a:ln>
          <a:effectLst>
            <a:outerShdw blurRad="57150" rotWithShape="0" algn="bl" dir="5400000" dist="19050">
              <a:srgbClr val="000000"/>
            </a:outerShdw>
          </a:effectLst>
        </p:spPr>
      </p:cxnSp>
      <p:cxnSp>
        <p:nvCxnSpPr>
          <p:cNvPr id="602" name="Google Shape;602;p55"/>
          <p:cNvCxnSpPr/>
          <p:nvPr/>
        </p:nvCxnSpPr>
        <p:spPr>
          <a:xfrm flipH="1" rot="10800000">
            <a:off x="1807850" y="2826900"/>
            <a:ext cx="1612500" cy="21000"/>
          </a:xfrm>
          <a:prstGeom prst="straightConnector1">
            <a:avLst/>
          </a:prstGeom>
          <a:noFill/>
          <a:ln cap="flat" cmpd="sng" w="38100">
            <a:solidFill>
              <a:srgbClr val="FF00FF"/>
            </a:solidFill>
            <a:prstDash val="solid"/>
            <a:round/>
            <a:headEnd len="med" w="med" type="none"/>
            <a:tailEnd len="med" w="med" type="none"/>
          </a:ln>
          <a:effectLst>
            <a:outerShdw blurRad="57150" rotWithShape="0" algn="bl" dir="5400000" dist="19050">
              <a:srgbClr val="000000"/>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6" name="Shape 606"/>
        <p:cNvGrpSpPr/>
        <p:nvPr/>
      </p:nvGrpSpPr>
      <p:grpSpPr>
        <a:xfrm>
          <a:off x="0" y="0"/>
          <a:ext cx="0" cy="0"/>
          <a:chOff x="0" y="0"/>
          <a:chExt cx="0" cy="0"/>
        </a:xfrm>
      </p:grpSpPr>
      <p:pic>
        <p:nvPicPr>
          <p:cNvPr id="607" name="Google Shape;607;p56"/>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608" name="Google Shape;608;p56"/>
          <p:cNvSpPr txBox="1"/>
          <p:nvPr>
            <p:ph idx="12" type="sldNum"/>
          </p:nvPr>
        </p:nvSpPr>
        <p:spPr>
          <a:xfrm>
            <a:off x="8658313" y="4749763"/>
            <a:ext cx="411600" cy="295200"/>
          </a:xfrm>
          <a:prstGeom prst="rect">
            <a:avLst/>
          </a:prstGeom>
          <a:effectLst>
            <a:outerShdw blurRad="57150" rotWithShape="0" algn="bl" dir="5400000" dist="19050">
              <a:srgbClr val="000000"/>
            </a:outerShdw>
          </a:effectLst>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grpSp>
        <p:nvGrpSpPr>
          <p:cNvPr id="609" name="Google Shape;609;p56"/>
          <p:cNvGrpSpPr/>
          <p:nvPr/>
        </p:nvGrpSpPr>
        <p:grpSpPr>
          <a:xfrm>
            <a:off x="4079298" y="502183"/>
            <a:ext cx="4831276" cy="3196628"/>
            <a:chOff x="3547925" y="406675"/>
            <a:chExt cx="4171726" cy="2957376"/>
          </a:xfrm>
        </p:grpSpPr>
        <p:pic>
          <p:nvPicPr>
            <p:cNvPr id="610" name="Google Shape;610;p56"/>
            <p:cNvPicPr preferRelativeResize="0"/>
            <p:nvPr/>
          </p:nvPicPr>
          <p:blipFill rotWithShape="1">
            <a:blip r:embed="rId4">
              <a:alphaModFix/>
            </a:blip>
            <a:srcRect b="0" l="44613" r="0" t="94368"/>
            <a:stretch/>
          </p:blipFill>
          <p:spPr>
            <a:xfrm>
              <a:off x="3547925" y="2998950"/>
              <a:ext cx="4171724" cy="365101"/>
            </a:xfrm>
            <a:prstGeom prst="rect">
              <a:avLst/>
            </a:prstGeom>
            <a:noFill/>
            <a:ln>
              <a:noFill/>
            </a:ln>
            <a:effectLst>
              <a:outerShdw blurRad="57150" rotWithShape="0" algn="bl" dir="5400000" dist="19050">
                <a:srgbClr val="000000">
                  <a:alpha val="90000"/>
                </a:srgbClr>
              </a:outerShdw>
            </a:effectLst>
          </p:spPr>
        </p:pic>
        <p:pic>
          <p:nvPicPr>
            <p:cNvPr id="611" name="Google Shape;611;p56"/>
            <p:cNvPicPr preferRelativeResize="0"/>
            <p:nvPr/>
          </p:nvPicPr>
          <p:blipFill rotWithShape="1">
            <a:blip r:embed="rId4">
              <a:alphaModFix/>
            </a:blip>
            <a:srcRect b="50000" l="50760" r="0" t="9451"/>
            <a:stretch/>
          </p:blipFill>
          <p:spPr>
            <a:xfrm>
              <a:off x="4010875" y="406675"/>
              <a:ext cx="3708776" cy="2628650"/>
            </a:xfrm>
            <a:prstGeom prst="rect">
              <a:avLst/>
            </a:prstGeom>
            <a:noFill/>
            <a:ln>
              <a:noFill/>
            </a:ln>
          </p:spPr>
        </p:pic>
        <p:pic>
          <p:nvPicPr>
            <p:cNvPr id="612" name="Google Shape;612;p56"/>
            <p:cNvPicPr preferRelativeResize="0"/>
            <p:nvPr/>
          </p:nvPicPr>
          <p:blipFill rotWithShape="1">
            <a:blip r:embed="rId4">
              <a:alphaModFix/>
            </a:blip>
            <a:srcRect b="50000" l="0" r="90986" t="9451"/>
            <a:stretch/>
          </p:blipFill>
          <p:spPr>
            <a:xfrm>
              <a:off x="3547926" y="406675"/>
              <a:ext cx="678924" cy="2628650"/>
            </a:xfrm>
            <a:prstGeom prst="rect">
              <a:avLst/>
            </a:prstGeom>
            <a:noFill/>
            <a:ln>
              <a:noFill/>
            </a:ln>
          </p:spPr>
        </p:pic>
      </p:grpSp>
      <p:sp>
        <p:nvSpPr>
          <p:cNvPr id="613" name="Google Shape;613;p56"/>
          <p:cNvSpPr/>
          <p:nvPr/>
        </p:nvSpPr>
        <p:spPr>
          <a:xfrm>
            <a:off x="5045096" y="556485"/>
            <a:ext cx="524619" cy="2539358"/>
          </a:xfrm>
          <a:prstGeom prst="rect">
            <a:avLst/>
          </a:prstGeom>
          <a:noFill/>
          <a:ln cap="flat" cmpd="sng" w="38100">
            <a:solidFill>
              <a:srgbClr val="FF00FF"/>
            </a:solidFill>
            <a:prstDash val="solid"/>
            <a:round/>
            <a:headEnd len="sm" w="sm" type="none"/>
            <a:tailEnd len="sm" w="sm" type="none"/>
          </a:ln>
          <a:effectLst>
            <a:outerShdw blurRad="57150" rotWithShape="0" algn="bl" dir="5400000" dist="19050">
              <a:srgbClr val="000000">
                <a:alpha val="39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Albert Sans"/>
              <a:ea typeface="Albert Sans"/>
              <a:cs typeface="Albert Sans"/>
              <a:sym typeface="Albert Sans"/>
            </a:endParaRPr>
          </a:p>
        </p:txBody>
      </p:sp>
      <p:sp>
        <p:nvSpPr>
          <p:cNvPr id="614" name="Google Shape;614;p56"/>
          <p:cNvSpPr txBox="1"/>
          <p:nvPr/>
        </p:nvSpPr>
        <p:spPr>
          <a:xfrm>
            <a:off x="880275" y="3780100"/>
            <a:ext cx="7599000" cy="4407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C550C5"/>
                </a:solidFill>
                <a:latin typeface="Times"/>
                <a:ea typeface="Times"/>
                <a:cs typeface="Times"/>
                <a:sym typeface="Times"/>
              </a:rPr>
              <a:t>Resolved the </a:t>
            </a:r>
            <a:r>
              <a:rPr b="1" lang="en" sz="2500">
                <a:solidFill>
                  <a:srgbClr val="C550C5"/>
                </a:solidFill>
                <a:latin typeface="Times"/>
                <a:ea typeface="Times"/>
                <a:cs typeface="Times"/>
                <a:sym typeface="Times"/>
              </a:rPr>
              <a:t>Low</a:t>
            </a:r>
            <a:r>
              <a:rPr lang="en" sz="2400">
                <a:solidFill>
                  <a:srgbClr val="C550C5"/>
                </a:solidFill>
                <a:latin typeface="Times"/>
                <a:ea typeface="Times"/>
                <a:cs typeface="Times"/>
                <a:sym typeface="Times"/>
              </a:rPr>
              <a:t> mass progenitor Issue</a:t>
            </a:r>
            <a:endParaRPr sz="2400">
              <a:solidFill>
                <a:srgbClr val="C550C5"/>
              </a:solidFill>
              <a:latin typeface="Times"/>
              <a:ea typeface="Times"/>
              <a:cs typeface="Times"/>
              <a:sym typeface="Times"/>
            </a:endParaRPr>
          </a:p>
        </p:txBody>
      </p:sp>
      <p:sp>
        <p:nvSpPr>
          <p:cNvPr id="615" name="Google Shape;615;p56"/>
          <p:cNvSpPr txBox="1"/>
          <p:nvPr/>
        </p:nvSpPr>
        <p:spPr>
          <a:xfrm>
            <a:off x="6652700" y="105575"/>
            <a:ext cx="2332800" cy="3465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Times"/>
                <a:ea typeface="Times"/>
                <a:cs typeface="Times"/>
                <a:sym typeface="Times"/>
              </a:rPr>
              <a:t>Healy et al. 2024, in prep</a:t>
            </a:r>
            <a:endParaRPr sz="1200">
              <a:solidFill>
                <a:schemeClr val="lt1"/>
              </a:solidFill>
              <a:latin typeface="Times"/>
              <a:ea typeface="Times"/>
              <a:cs typeface="Times"/>
              <a:sym typeface="Times"/>
            </a:endParaRPr>
          </a:p>
        </p:txBody>
      </p:sp>
      <p:grpSp>
        <p:nvGrpSpPr>
          <p:cNvPr id="616" name="Google Shape;616;p56"/>
          <p:cNvGrpSpPr/>
          <p:nvPr/>
        </p:nvGrpSpPr>
        <p:grpSpPr>
          <a:xfrm>
            <a:off x="205924" y="719179"/>
            <a:ext cx="3055837" cy="2677452"/>
            <a:chOff x="94252" y="3310175"/>
            <a:chExt cx="1986374" cy="1705710"/>
          </a:xfrm>
        </p:grpSpPr>
        <p:pic>
          <p:nvPicPr>
            <p:cNvPr id="617" name="Google Shape;617;p56"/>
            <p:cNvPicPr preferRelativeResize="0"/>
            <p:nvPr/>
          </p:nvPicPr>
          <p:blipFill rotWithShape="1">
            <a:blip r:embed="rId4">
              <a:alphaModFix/>
            </a:blip>
            <a:srcRect b="90838" l="22285" r="61050" t="1366"/>
            <a:stretch/>
          </p:blipFill>
          <p:spPr>
            <a:xfrm>
              <a:off x="94252" y="3346302"/>
              <a:ext cx="673610" cy="270827"/>
            </a:xfrm>
            <a:prstGeom prst="rect">
              <a:avLst/>
            </a:prstGeom>
            <a:noFill/>
            <a:ln>
              <a:noFill/>
            </a:ln>
            <a:effectLst>
              <a:outerShdw blurRad="57150" rotWithShape="0" algn="bl" dir="5400000" dist="19050">
                <a:srgbClr val="000000"/>
              </a:outerShdw>
            </a:effectLst>
          </p:spPr>
        </p:pic>
        <p:pic>
          <p:nvPicPr>
            <p:cNvPr id="618" name="Google Shape;618;p56"/>
            <p:cNvPicPr preferRelativeResize="0"/>
            <p:nvPr/>
          </p:nvPicPr>
          <p:blipFill rotWithShape="1">
            <a:blip r:embed="rId4">
              <a:alphaModFix/>
            </a:blip>
            <a:srcRect b="90838" l="41121" r="44185" t="1366"/>
            <a:stretch/>
          </p:blipFill>
          <p:spPr>
            <a:xfrm>
              <a:off x="94256" y="3713432"/>
              <a:ext cx="593979" cy="270840"/>
            </a:xfrm>
            <a:prstGeom prst="rect">
              <a:avLst/>
            </a:prstGeom>
            <a:noFill/>
            <a:ln>
              <a:noFill/>
            </a:ln>
            <a:effectLst>
              <a:outerShdw blurRad="57150" rotWithShape="0" algn="bl" dir="5400000" dist="19050">
                <a:srgbClr val="000000"/>
              </a:outerShdw>
            </a:effectLst>
          </p:spPr>
        </p:pic>
        <p:pic>
          <p:nvPicPr>
            <p:cNvPr id="619" name="Google Shape;619;p56"/>
            <p:cNvPicPr preferRelativeResize="0"/>
            <p:nvPr/>
          </p:nvPicPr>
          <p:blipFill rotWithShape="1">
            <a:blip r:embed="rId4">
              <a:alphaModFix/>
            </a:blip>
            <a:srcRect b="96360" l="58116" r="34885" t="1366"/>
            <a:stretch/>
          </p:blipFill>
          <p:spPr>
            <a:xfrm>
              <a:off x="94254" y="4173470"/>
              <a:ext cx="593979" cy="165785"/>
            </a:xfrm>
            <a:prstGeom prst="rect">
              <a:avLst/>
            </a:prstGeom>
            <a:noFill/>
            <a:ln>
              <a:noFill/>
            </a:ln>
            <a:effectLst>
              <a:outerShdw blurRad="57150" rotWithShape="0" algn="bl" dir="5400000" dist="19050">
                <a:srgbClr val="000000"/>
              </a:outerShdw>
            </a:effectLst>
          </p:spPr>
        </p:pic>
        <p:pic>
          <p:nvPicPr>
            <p:cNvPr id="620" name="Google Shape;620;p56"/>
            <p:cNvPicPr preferRelativeResize="0"/>
            <p:nvPr/>
          </p:nvPicPr>
          <p:blipFill rotWithShape="1">
            <a:blip r:embed="rId4">
              <a:alphaModFix/>
            </a:blip>
            <a:srcRect b="93846" l="58116" r="34885" t="3880"/>
            <a:stretch/>
          </p:blipFill>
          <p:spPr>
            <a:xfrm>
              <a:off x="94252" y="4509044"/>
              <a:ext cx="593979" cy="165788"/>
            </a:xfrm>
            <a:prstGeom prst="rect">
              <a:avLst/>
            </a:prstGeom>
            <a:noFill/>
            <a:ln>
              <a:noFill/>
            </a:ln>
            <a:effectLst>
              <a:outerShdw blurRad="57150" rotWithShape="0" algn="bl" dir="5400000" dist="19050">
                <a:srgbClr val="000000"/>
              </a:outerShdw>
            </a:effectLst>
          </p:spPr>
        </p:pic>
        <p:pic>
          <p:nvPicPr>
            <p:cNvPr id="621" name="Google Shape;621;p56"/>
            <p:cNvPicPr preferRelativeResize="0"/>
            <p:nvPr/>
          </p:nvPicPr>
          <p:blipFill rotWithShape="1">
            <a:blip r:embed="rId4">
              <a:alphaModFix/>
            </a:blip>
            <a:srcRect b="91691" l="58116" r="32404" t="6035"/>
            <a:stretch/>
          </p:blipFill>
          <p:spPr>
            <a:xfrm>
              <a:off x="94252" y="4800715"/>
              <a:ext cx="593979" cy="142397"/>
            </a:xfrm>
            <a:prstGeom prst="rect">
              <a:avLst/>
            </a:prstGeom>
            <a:noFill/>
            <a:ln>
              <a:noFill/>
            </a:ln>
            <a:effectLst>
              <a:outerShdw blurRad="57150" rotWithShape="0" algn="bl" dir="5400000" dist="19050">
                <a:srgbClr val="000000"/>
              </a:outerShdw>
            </a:effectLst>
          </p:spPr>
        </p:pic>
        <p:sp>
          <p:nvSpPr>
            <p:cNvPr id="622" name="Google Shape;622;p56"/>
            <p:cNvSpPr txBox="1"/>
            <p:nvPr/>
          </p:nvSpPr>
          <p:spPr>
            <a:xfrm>
              <a:off x="745326" y="3310175"/>
              <a:ext cx="1233600" cy="282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C550C5"/>
                  </a:solidFill>
                  <a:latin typeface="Times"/>
                  <a:ea typeface="Times"/>
                  <a:cs typeface="Times"/>
                  <a:sym typeface="Times"/>
                </a:rPr>
                <a:t>Progenitor</a:t>
              </a:r>
              <a:r>
                <a:rPr b="1" lang="en" sz="900">
                  <a:solidFill>
                    <a:schemeClr val="lt1"/>
                  </a:solidFill>
                  <a:latin typeface="Times"/>
                  <a:ea typeface="Times"/>
                  <a:cs typeface="Times"/>
                  <a:sym typeface="Times"/>
                </a:rPr>
                <a:t> </a:t>
              </a:r>
              <a:r>
                <a:rPr lang="en" sz="900">
                  <a:solidFill>
                    <a:schemeClr val="lt1"/>
                  </a:solidFill>
                  <a:latin typeface="Times"/>
                  <a:ea typeface="Times"/>
                  <a:cs typeface="Times"/>
                  <a:sym typeface="Times"/>
                </a:rPr>
                <a:t>CLD accounting for Measurement Errors </a:t>
              </a:r>
              <a:endParaRPr sz="900">
                <a:solidFill>
                  <a:schemeClr val="lt1"/>
                </a:solidFill>
                <a:latin typeface="Times"/>
                <a:ea typeface="Times"/>
                <a:cs typeface="Times"/>
                <a:sym typeface="Times"/>
              </a:endParaRPr>
            </a:p>
          </p:txBody>
        </p:sp>
        <p:sp>
          <p:nvSpPr>
            <p:cNvPr id="623" name="Google Shape;623;p56"/>
            <p:cNvSpPr txBox="1"/>
            <p:nvPr/>
          </p:nvSpPr>
          <p:spPr>
            <a:xfrm>
              <a:off x="745326" y="3683111"/>
              <a:ext cx="1335300" cy="3315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C550C5"/>
                  </a:solidFill>
                  <a:latin typeface="Times"/>
                  <a:ea typeface="Times"/>
                  <a:cs typeface="Times"/>
                  <a:sym typeface="Times"/>
                </a:rPr>
                <a:t>Progenitor</a:t>
              </a:r>
              <a:r>
                <a:rPr lang="en" sz="900">
                  <a:solidFill>
                    <a:schemeClr val="lt1"/>
                  </a:solidFill>
                  <a:latin typeface="Times"/>
                  <a:ea typeface="Times"/>
                  <a:cs typeface="Times"/>
                  <a:sym typeface="Times"/>
                </a:rPr>
                <a:t> CLD accounting  for Measurement Errors &amp; </a:t>
              </a:r>
              <a:r>
                <a:rPr b="1" lang="en" sz="900">
                  <a:solidFill>
                    <a:srgbClr val="C550C5"/>
                  </a:solidFill>
                  <a:latin typeface="Times"/>
                  <a:ea typeface="Times"/>
                  <a:cs typeface="Times"/>
                  <a:sym typeface="Times"/>
                </a:rPr>
                <a:t>Telescope Sensitivity</a:t>
              </a:r>
              <a:r>
                <a:rPr b="1" lang="en" sz="900">
                  <a:solidFill>
                    <a:schemeClr val="lt1"/>
                  </a:solidFill>
                  <a:latin typeface="Times"/>
                  <a:ea typeface="Times"/>
                  <a:cs typeface="Times"/>
                  <a:sym typeface="Times"/>
                </a:rPr>
                <a:t> </a:t>
              </a:r>
              <a:endParaRPr b="1" sz="900">
                <a:solidFill>
                  <a:schemeClr val="lt1"/>
                </a:solidFill>
                <a:latin typeface="Times"/>
                <a:ea typeface="Times"/>
                <a:cs typeface="Times"/>
                <a:sym typeface="Times"/>
              </a:endParaRPr>
            </a:p>
          </p:txBody>
        </p:sp>
        <p:sp>
          <p:nvSpPr>
            <p:cNvPr id="624" name="Google Shape;624;p56"/>
            <p:cNvSpPr txBox="1"/>
            <p:nvPr/>
          </p:nvSpPr>
          <p:spPr>
            <a:xfrm>
              <a:off x="694453" y="4080599"/>
              <a:ext cx="1335300" cy="282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C550C5"/>
                  </a:solidFill>
                  <a:latin typeface="Times"/>
                  <a:ea typeface="Times"/>
                  <a:cs typeface="Times"/>
                  <a:sym typeface="Times"/>
                </a:rPr>
                <a:t>Galactic RSGs</a:t>
              </a:r>
              <a:r>
                <a:rPr lang="en" sz="900">
                  <a:solidFill>
                    <a:schemeClr val="lt1"/>
                  </a:solidFill>
                  <a:latin typeface="Times"/>
                  <a:ea typeface="Times"/>
                  <a:cs typeface="Times"/>
                  <a:sym typeface="Times"/>
                </a:rPr>
                <a:t> CLD includes AGB contaminants</a:t>
              </a:r>
              <a:endParaRPr sz="900">
                <a:solidFill>
                  <a:schemeClr val="lt1"/>
                </a:solidFill>
                <a:latin typeface="Times"/>
                <a:ea typeface="Times"/>
                <a:cs typeface="Times"/>
                <a:sym typeface="Times"/>
              </a:endParaRPr>
            </a:p>
          </p:txBody>
        </p:sp>
        <p:sp>
          <p:nvSpPr>
            <p:cNvPr id="625" name="Google Shape;625;p56"/>
            <p:cNvSpPr txBox="1"/>
            <p:nvPr/>
          </p:nvSpPr>
          <p:spPr>
            <a:xfrm>
              <a:off x="694453" y="4429006"/>
              <a:ext cx="1335300" cy="282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C550C5"/>
                  </a:solidFill>
                  <a:latin typeface="Times"/>
                  <a:ea typeface="Times"/>
                  <a:cs typeface="Times"/>
                  <a:sym typeface="Times"/>
                </a:rPr>
                <a:t>More </a:t>
              </a:r>
              <a:r>
                <a:rPr b="1" lang="en" sz="900">
                  <a:solidFill>
                    <a:schemeClr val="lt1"/>
                  </a:solidFill>
                  <a:latin typeface="Times"/>
                  <a:ea typeface="Times"/>
                  <a:cs typeface="Times"/>
                  <a:sym typeface="Times"/>
                </a:rPr>
                <a:t>dusty RSGs and contaminants</a:t>
              </a:r>
              <a:r>
                <a:rPr lang="en" sz="900">
                  <a:solidFill>
                    <a:schemeClr val="lt1"/>
                  </a:solidFill>
                  <a:latin typeface="Times"/>
                  <a:ea typeface="Times"/>
                  <a:cs typeface="Times"/>
                  <a:sym typeface="Times"/>
                </a:rPr>
                <a:t> Z weighted CLD</a:t>
              </a:r>
              <a:endParaRPr sz="900">
                <a:solidFill>
                  <a:schemeClr val="lt1"/>
                </a:solidFill>
                <a:latin typeface="Times"/>
                <a:ea typeface="Times"/>
                <a:cs typeface="Times"/>
                <a:sym typeface="Times"/>
              </a:endParaRPr>
            </a:p>
          </p:txBody>
        </p:sp>
        <p:sp>
          <p:nvSpPr>
            <p:cNvPr id="626" name="Google Shape;626;p56"/>
            <p:cNvSpPr txBox="1"/>
            <p:nvPr/>
          </p:nvSpPr>
          <p:spPr>
            <a:xfrm>
              <a:off x="694453" y="4733584"/>
              <a:ext cx="1335300" cy="282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C550C5"/>
                  </a:solidFill>
                  <a:latin typeface="Times"/>
                  <a:ea typeface="Times"/>
                  <a:cs typeface="Times"/>
                  <a:sym typeface="Times"/>
                </a:rPr>
                <a:t>Less </a:t>
              </a:r>
              <a:r>
                <a:rPr b="1" lang="en" sz="900">
                  <a:solidFill>
                    <a:schemeClr val="lt1"/>
                  </a:solidFill>
                  <a:latin typeface="Times"/>
                  <a:ea typeface="Times"/>
                  <a:cs typeface="Times"/>
                  <a:sym typeface="Times"/>
                </a:rPr>
                <a:t>contaminants and dusty RSGs</a:t>
              </a:r>
              <a:r>
                <a:rPr lang="en" sz="900">
                  <a:solidFill>
                    <a:schemeClr val="lt1"/>
                  </a:solidFill>
                  <a:latin typeface="Times"/>
                  <a:ea typeface="Times"/>
                  <a:cs typeface="Times"/>
                  <a:sym typeface="Times"/>
                </a:rPr>
                <a:t> Z weighted CLD</a:t>
              </a:r>
              <a:endParaRPr sz="900">
                <a:solidFill>
                  <a:schemeClr val="lt1"/>
                </a:solidFill>
                <a:latin typeface="Times"/>
                <a:ea typeface="Times"/>
                <a:cs typeface="Times"/>
                <a:sym typeface="Times"/>
              </a:endParaRPr>
            </a:p>
          </p:txBody>
        </p:sp>
      </p:grpSp>
      <p:sp>
        <p:nvSpPr>
          <p:cNvPr id="627" name="Google Shape;627;p56"/>
          <p:cNvSpPr txBox="1"/>
          <p:nvPr/>
        </p:nvSpPr>
        <p:spPr>
          <a:xfrm>
            <a:off x="5635548" y="2812775"/>
            <a:ext cx="1160700" cy="220500"/>
          </a:xfrm>
          <a:prstGeom prst="rect">
            <a:avLst/>
          </a:prstGeom>
          <a:noFill/>
          <a:ln>
            <a:noFill/>
          </a:ln>
          <a:effectLst>
            <a:outerShdw blurRad="57150" rotWithShape="0" algn="bl" dir="5400000" dist="19050">
              <a:srgbClr val="000000">
                <a:alpha val="2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500">
                <a:solidFill>
                  <a:srgbClr val="FF00FF"/>
                </a:solidFill>
                <a:latin typeface="Albert Sans"/>
                <a:ea typeface="Albert Sans"/>
                <a:cs typeface="Albert Sans"/>
                <a:sym typeface="Albert Sans"/>
              </a:rPr>
              <a:t>~6-8 M</a:t>
            </a:r>
            <a:r>
              <a:rPr b="1" baseline="-25000" lang="en" sz="1500">
                <a:solidFill>
                  <a:srgbClr val="FF00FF"/>
                </a:solidFill>
                <a:latin typeface="Albert Sans"/>
                <a:ea typeface="Albert Sans"/>
                <a:cs typeface="Albert Sans"/>
                <a:sym typeface="Albert Sans"/>
              </a:rPr>
              <a:t>☉</a:t>
            </a:r>
            <a:endParaRPr b="1" baseline="-25000" sz="1500">
              <a:solidFill>
                <a:srgbClr val="FF00FF"/>
              </a:solidFill>
              <a:latin typeface="Albert Sans"/>
              <a:ea typeface="Albert Sans"/>
              <a:cs typeface="Albert Sans"/>
              <a:sym typeface="Albert Sans"/>
            </a:endParaRPr>
          </a:p>
        </p:txBody>
      </p:sp>
      <p:sp>
        <p:nvSpPr>
          <p:cNvPr id="628" name="Google Shape;628;p56"/>
          <p:cNvSpPr txBox="1"/>
          <p:nvPr/>
        </p:nvSpPr>
        <p:spPr>
          <a:xfrm>
            <a:off x="880275" y="4532400"/>
            <a:ext cx="7599000" cy="4407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sz="1800">
                <a:solidFill>
                  <a:schemeClr val="lt1"/>
                </a:solidFill>
                <a:latin typeface="Times"/>
                <a:ea typeface="Times"/>
                <a:cs typeface="Times"/>
                <a:sym typeface="Times"/>
              </a:rPr>
              <a:t>N</a:t>
            </a:r>
            <a:r>
              <a:rPr b="1" lang="en" sz="1800">
                <a:solidFill>
                  <a:schemeClr val="lt1"/>
                </a:solidFill>
                <a:latin typeface="Times"/>
                <a:ea typeface="Times"/>
                <a:cs typeface="Times"/>
                <a:sym typeface="Times"/>
              </a:rPr>
              <a:t>o evidence of </a:t>
            </a:r>
            <a:r>
              <a:rPr lang="en" sz="1800">
                <a:solidFill>
                  <a:schemeClr val="lt1"/>
                </a:solidFill>
                <a:latin typeface="Times"/>
                <a:ea typeface="Times"/>
                <a:cs typeface="Times"/>
                <a:sym typeface="Times"/>
              </a:rPr>
              <a:t>disagreement in CLDs or</a:t>
            </a:r>
            <a:r>
              <a:rPr b="1" lang="en" sz="1800">
                <a:solidFill>
                  <a:schemeClr val="lt1"/>
                </a:solidFill>
                <a:latin typeface="Times"/>
                <a:ea typeface="Times"/>
                <a:cs typeface="Times"/>
                <a:sym typeface="Times"/>
              </a:rPr>
              <a:t> missing CCSNe progenitors</a:t>
            </a:r>
            <a:endParaRPr b="1" sz="2400">
              <a:solidFill>
                <a:srgbClr val="C550C5"/>
              </a:solidFill>
              <a:latin typeface="Times"/>
              <a:ea typeface="Times"/>
              <a:cs typeface="Times"/>
              <a:sym typeface="Time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2" name="Shape 632"/>
        <p:cNvGrpSpPr/>
        <p:nvPr/>
      </p:nvGrpSpPr>
      <p:grpSpPr>
        <a:xfrm>
          <a:off x="0" y="0"/>
          <a:ext cx="0" cy="0"/>
          <a:chOff x="0" y="0"/>
          <a:chExt cx="0" cy="0"/>
        </a:xfrm>
      </p:grpSpPr>
      <p:pic>
        <p:nvPicPr>
          <p:cNvPr id="633" name="Google Shape;633;p57"/>
          <p:cNvPicPr preferRelativeResize="0"/>
          <p:nvPr/>
        </p:nvPicPr>
        <p:blipFill>
          <a:blip r:embed="rId3">
            <a:alphaModFix amt="26000"/>
          </a:blip>
          <a:stretch>
            <a:fillRect/>
          </a:stretch>
        </p:blipFill>
        <p:spPr>
          <a:xfrm>
            <a:off x="0" y="0"/>
            <a:ext cx="9144000" cy="5143500"/>
          </a:xfrm>
          <a:prstGeom prst="rect">
            <a:avLst/>
          </a:prstGeom>
          <a:noFill/>
          <a:ln>
            <a:noFill/>
          </a:ln>
        </p:spPr>
      </p:pic>
      <p:pic>
        <p:nvPicPr>
          <p:cNvPr id="634" name="Google Shape;634;p57"/>
          <p:cNvPicPr preferRelativeResize="0"/>
          <p:nvPr/>
        </p:nvPicPr>
        <p:blipFill rotWithShape="1">
          <a:blip r:embed="rId4">
            <a:alphaModFix/>
          </a:blip>
          <a:srcRect b="1069" l="1048" r="940" t="785"/>
          <a:stretch/>
        </p:blipFill>
        <p:spPr>
          <a:xfrm>
            <a:off x="246550" y="917850"/>
            <a:ext cx="3600600" cy="3861900"/>
          </a:xfrm>
          <a:prstGeom prst="rect">
            <a:avLst/>
          </a:prstGeom>
          <a:noFill/>
          <a:ln>
            <a:noFill/>
          </a:ln>
          <a:effectLst>
            <a:outerShdw blurRad="57150" rotWithShape="0" algn="bl" dir="5400000" dist="19050">
              <a:srgbClr val="000000"/>
            </a:outerShdw>
          </a:effectLst>
        </p:spPr>
      </p:pic>
      <p:sp>
        <p:nvSpPr>
          <p:cNvPr id="635" name="Google Shape;635;p57"/>
          <p:cNvSpPr txBox="1"/>
          <p:nvPr/>
        </p:nvSpPr>
        <p:spPr>
          <a:xfrm>
            <a:off x="457200" y="79400"/>
            <a:ext cx="8229600" cy="6381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3500">
                <a:solidFill>
                  <a:schemeClr val="lt1"/>
                </a:solidFill>
                <a:latin typeface="Times"/>
                <a:ea typeface="Times"/>
                <a:cs typeface="Times"/>
                <a:sym typeface="Times"/>
              </a:rPr>
              <a:t>How are S</a:t>
            </a:r>
            <a:r>
              <a:rPr b="1" lang="en" sz="3500">
                <a:solidFill>
                  <a:schemeClr val="lt1"/>
                </a:solidFill>
                <a:latin typeface="Times"/>
                <a:ea typeface="Times"/>
                <a:cs typeface="Times"/>
                <a:sym typeface="Times"/>
              </a:rPr>
              <a:t>tars Characterized</a:t>
            </a:r>
            <a:endParaRPr b="1" sz="3500">
              <a:solidFill>
                <a:schemeClr val="lt1"/>
              </a:solidFill>
              <a:latin typeface="Times"/>
              <a:ea typeface="Times"/>
              <a:cs typeface="Times"/>
              <a:sym typeface="Times"/>
            </a:endParaRPr>
          </a:p>
        </p:txBody>
      </p:sp>
      <p:sp>
        <p:nvSpPr>
          <p:cNvPr id="636" name="Google Shape;636;p57"/>
          <p:cNvSpPr txBox="1"/>
          <p:nvPr/>
        </p:nvSpPr>
        <p:spPr>
          <a:xfrm>
            <a:off x="3780900" y="1554150"/>
            <a:ext cx="5363100" cy="1017600"/>
          </a:xfrm>
          <a:prstGeom prst="rect">
            <a:avLst/>
          </a:prstGeom>
          <a:noFill/>
          <a:ln>
            <a:noFill/>
          </a:ln>
          <a:effectLst>
            <a:outerShdw blurRad="57150" rotWithShape="0" algn="bl" dir="5400000" dist="19050">
              <a:schemeClr val="dk1"/>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chemeClr val="lt1"/>
                </a:solidFill>
                <a:latin typeface="Times"/>
                <a:ea typeface="Times"/>
                <a:cs typeface="Times"/>
                <a:sym typeface="Times"/>
              </a:rPr>
              <a:t>Luminosity &amp; Effective (Surface) Temperatures</a:t>
            </a:r>
            <a:endParaRPr sz="2600">
              <a:solidFill>
                <a:schemeClr val="lt1"/>
              </a:solidFill>
              <a:latin typeface="Times"/>
              <a:ea typeface="Times"/>
              <a:cs typeface="Times"/>
              <a:sym typeface="Times"/>
            </a:endParaRPr>
          </a:p>
          <a:p>
            <a:pPr indent="0" lvl="0" marL="0" rtl="0" algn="ctr">
              <a:spcBef>
                <a:spcPts val="0"/>
              </a:spcBef>
              <a:spcAft>
                <a:spcPts val="0"/>
              </a:spcAft>
              <a:buNone/>
            </a:pPr>
            <a:r>
              <a:t/>
            </a:r>
            <a:endParaRPr sz="2600">
              <a:solidFill>
                <a:schemeClr val="lt1"/>
              </a:solidFill>
              <a:latin typeface="Times"/>
              <a:ea typeface="Times"/>
              <a:cs typeface="Times"/>
              <a:sym typeface="Times"/>
            </a:endParaRPr>
          </a:p>
          <a:p>
            <a:pPr indent="0" lvl="0" marL="0" rtl="0" algn="ctr">
              <a:spcBef>
                <a:spcPts val="0"/>
              </a:spcBef>
              <a:spcAft>
                <a:spcPts val="0"/>
              </a:spcAft>
              <a:buNone/>
            </a:pPr>
            <a:r>
              <a:t/>
            </a:r>
            <a:endParaRPr sz="2600">
              <a:solidFill>
                <a:schemeClr val="lt1"/>
              </a:solidFill>
              <a:latin typeface="Times"/>
              <a:ea typeface="Times"/>
              <a:cs typeface="Times"/>
              <a:sym typeface="Times"/>
            </a:endParaRPr>
          </a:p>
          <a:p>
            <a:pPr indent="0" lvl="0" marL="0" rtl="0" algn="ctr">
              <a:spcBef>
                <a:spcPts val="0"/>
              </a:spcBef>
              <a:spcAft>
                <a:spcPts val="0"/>
              </a:spcAft>
              <a:buClr>
                <a:schemeClr val="dk1"/>
              </a:buClr>
              <a:buSzPts val="1100"/>
              <a:buFont typeface="Arial"/>
              <a:buNone/>
            </a:pPr>
            <a:r>
              <a:t/>
            </a:r>
            <a:endParaRPr sz="2600">
              <a:solidFill>
                <a:schemeClr val="lt1"/>
              </a:solidFill>
              <a:latin typeface="Times"/>
              <a:ea typeface="Times"/>
              <a:cs typeface="Times"/>
              <a:sym typeface="Times"/>
            </a:endParaRPr>
          </a:p>
          <a:p>
            <a:pPr indent="0" lvl="0" marL="0" rtl="0" algn="ctr">
              <a:spcBef>
                <a:spcPts val="0"/>
              </a:spcBef>
              <a:spcAft>
                <a:spcPts val="0"/>
              </a:spcAft>
              <a:buNone/>
            </a:pPr>
            <a:r>
              <a:t/>
            </a:r>
            <a:endParaRPr sz="2600">
              <a:solidFill>
                <a:schemeClr val="lt1"/>
              </a:solidFill>
              <a:latin typeface="Times"/>
              <a:ea typeface="Times"/>
              <a:cs typeface="Times"/>
              <a:sym typeface="Times"/>
            </a:endParaRPr>
          </a:p>
        </p:txBody>
      </p:sp>
      <p:sp>
        <p:nvSpPr>
          <p:cNvPr id="637" name="Google Shape;637;p57"/>
          <p:cNvSpPr txBox="1"/>
          <p:nvPr/>
        </p:nvSpPr>
        <p:spPr>
          <a:xfrm>
            <a:off x="4601700" y="3305250"/>
            <a:ext cx="3753900" cy="955800"/>
          </a:xfrm>
          <a:prstGeom prst="rect">
            <a:avLst/>
          </a:prstGeom>
          <a:noFill/>
          <a:ln>
            <a:noFill/>
          </a:ln>
          <a:effectLst>
            <a:outerShdw blurRad="57150" rotWithShape="0" algn="bl" dir="5400000" dist="19050">
              <a:schemeClr val="dk1"/>
            </a:outerShdw>
          </a:effectLst>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700">
                <a:solidFill>
                  <a:schemeClr val="lt1"/>
                </a:solidFill>
                <a:latin typeface="Times"/>
                <a:ea typeface="Times"/>
                <a:cs typeface="Times"/>
                <a:sym typeface="Times"/>
              </a:rPr>
              <a:t>Mass, Age, Radius, etc.  </a:t>
            </a:r>
            <a:endParaRPr sz="2500">
              <a:solidFill>
                <a:schemeClr val="lt1"/>
              </a:solidFill>
              <a:latin typeface="Times"/>
              <a:ea typeface="Times"/>
              <a:cs typeface="Times"/>
              <a:sym typeface="Times"/>
            </a:endParaRPr>
          </a:p>
        </p:txBody>
      </p:sp>
      <p:cxnSp>
        <p:nvCxnSpPr>
          <p:cNvPr id="638" name="Google Shape;638;p57"/>
          <p:cNvCxnSpPr>
            <a:stCxn id="636" idx="2"/>
            <a:endCxn id="637" idx="0"/>
          </p:cNvCxnSpPr>
          <p:nvPr/>
        </p:nvCxnSpPr>
        <p:spPr>
          <a:xfrm>
            <a:off x="6462450" y="2571750"/>
            <a:ext cx="16200" cy="733500"/>
          </a:xfrm>
          <a:prstGeom prst="straightConnector1">
            <a:avLst/>
          </a:prstGeom>
          <a:noFill/>
          <a:ln cap="flat" cmpd="sng" w="38100">
            <a:solidFill>
              <a:srgbClr val="FF00FF"/>
            </a:solidFill>
            <a:prstDash val="solid"/>
            <a:round/>
            <a:headEnd len="med" w="med" type="none"/>
            <a:tailEnd len="med" w="med" type="stealth"/>
          </a:ln>
          <a:effectLst>
            <a:outerShdw blurRad="57150" rotWithShape="0" algn="bl" dir="5400000" dist="19050">
              <a:schemeClr val="dk1">
                <a:alpha val="48000"/>
              </a:schemeClr>
            </a:outerShdw>
          </a:effectLst>
        </p:spPr>
      </p:cxnSp>
      <p:sp>
        <p:nvSpPr>
          <p:cNvPr id="639" name="Google Shape;639;p57"/>
          <p:cNvSpPr txBox="1"/>
          <p:nvPr/>
        </p:nvSpPr>
        <p:spPr>
          <a:xfrm>
            <a:off x="246550" y="4826325"/>
            <a:ext cx="2325600" cy="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lt1"/>
                </a:solidFill>
                <a:uFill>
                  <a:noFill/>
                </a:uFill>
                <a:latin typeface="Times"/>
                <a:ea typeface="Times"/>
                <a:cs typeface="Times"/>
                <a:sym typeface="Times"/>
                <a:hlinkClick r:id="rId5">
                  <a:extLst>
                    <a:ext uri="{A12FA001-AC4F-418D-AE19-62706E023703}">
                      <ahyp:hlinkClr val="tx"/>
                    </a:ext>
                  </a:extLst>
                </a:hlinkClick>
              </a:rPr>
              <a:t>boyce-astro.org</a:t>
            </a:r>
            <a:endParaRPr sz="2000">
              <a:solidFill>
                <a:schemeClr val="lt1"/>
              </a:solidFill>
              <a:latin typeface="Times"/>
              <a:ea typeface="Times"/>
              <a:cs typeface="Times"/>
              <a:sym typeface="Times"/>
            </a:endParaRPr>
          </a:p>
        </p:txBody>
      </p:sp>
      <p:sp>
        <p:nvSpPr>
          <p:cNvPr id="640" name="Google Shape;640;p57"/>
          <p:cNvSpPr txBox="1"/>
          <p:nvPr/>
        </p:nvSpPr>
        <p:spPr>
          <a:xfrm>
            <a:off x="3393550" y="4514025"/>
            <a:ext cx="4131300" cy="53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Times"/>
                <a:ea typeface="Times"/>
                <a:cs typeface="Times"/>
                <a:sym typeface="Times"/>
              </a:rPr>
              <a:t>Hertzsprung-Russell (HR) Diagram</a:t>
            </a:r>
            <a:endParaRPr sz="1800">
              <a:solidFill>
                <a:schemeClr val="lt1"/>
              </a:solidFill>
              <a:latin typeface="Times"/>
              <a:ea typeface="Times"/>
              <a:cs typeface="Times"/>
              <a:sym typeface="Time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4" name="Shape 644"/>
        <p:cNvGrpSpPr/>
        <p:nvPr/>
      </p:nvGrpSpPr>
      <p:grpSpPr>
        <a:xfrm>
          <a:off x="0" y="0"/>
          <a:ext cx="0" cy="0"/>
          <a:chOff x="0" y="0"/>
          <a:chExt cx="0" cy="0"/>
        </a:xfrm>
      </p:grpSpPr>
      <p:pic>
        <p:nvPicPr>
          <p:cNvPr id="645" name="Google Shape;645;p58"/>
          <p:cNvPicPr preferRelativeResize="0"/>
          <p:nvPr/>
        </p:nvPicPr>
        <p:blipFill>
          <a:blip r:embed="rId3">
            <a:alphaModFix amt="26000"/>
          </a:blip>
          <a:stretch>
            <a:fillRect/>
          </a:stretch>
        </p:blipFill>
        <p:spPr>
          <a:xfrm>
            <a:off x="0" y="0"/>
            <a:ext cx="9144000" cy="5143500"/>
          </a:xfrm>
          <a:prstGeom prst="rect">
            <a:avLst/>
          </a:prstGeom>
          <a:noFill/>
          <a:ln>
            <a:noFill/>
          </a:ln>
        </p:spPr>
      </p:pic>
      <p:pic>
        <p:nvPicPr>
          <p:cNvPr id="646" name="Google Shape;646;p58"/>
          <p:cNvPicPr preferRelativeResize="0"/>
          <p:nvPr/>
        </p:nvPicPr>
        <p:blipFill rotWithShape="1">
          <a:blip r:embed="rId4">
            <a:alphaModFix/>
          </a:blip>
          <a:srcRect b="0" l="1058" r="0" t="0"/>
          <a:stretch/>
        </p:blipFill>
        <p:spPr>
          <a:xfrm>
            <a:off x="167350" y="717500"/>
            <a:ext cx="3718850" cy="4037375"/>
          </a:xfrm>
          <a:prstGeom prst="rect">
            <a:avLst/>
          </a:prstGeom>
          <a:noFill/>
          <a:ln>
            <a:noFill/>
          </a:ln>
          <a:effectLst>
            <a:outerShdw blurRad="57150" rotWithShape="0" algn="bl" dir="5400000" dist="19050">
              <a:srgbClr val="000000"/>
            </a:outerShdw>
          </a:effectLst>
        </p:spPr>
      </p:pic>
      <p:sp>
        <p:nvSpPr>
          <p:cNvPr id="647" name="Google Shape;647;p58"/>
          <p:cNvSpPr/>
          <p:nvPr/>
        </p:nvSpPr>
        <p:spPr>
          <a:xfrm>
            <a:off x="854975" y="1251425"/>
            <a:ext cx="3031200" cy="517200"/>
          </a:xfrm>
          <a:prstGeom prst="rect">
            <a:avLst/>
          </a:prstGeom>
          <a:noFill/>
          <a:ln cap="flat" cmpd="sng" w="76200">
            <a:solidFill>
              <a:srgbClr val="9900FF"/>
            </a:solidFill>
            <a:prstDash val="solid"/>
            <a:round/>
            <a:headEnd len="sm" w="sm" type="none"/>
            <a:tailEnd len="sm" w="sm" type="none"/>
          </a:ln>
          <a:effectLst>
            <a:outerShdw blurRad="57150" rotWithShape="0" algn="bl" dir="5400000" dist="19050">
              <a:schemeClr val="dk2">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48" name="Google Shape;648;p58"/>
          <p:cNvPicPr preferRelativeResize="0"/>
          <p:nvPr/>
        </p:nvPicPr>
        <p:blipFill rotWithShape="1">
          <a:blip r:embed="rId5">
            <a:alphaModFix/>
          </a:blip>
          <a:srcRect b="15668" l="0" r="0" t="0"/>
          <a:stretch/>
        </p:blipFill>
        <p:spPr>
          <a:xfrm>
            <a:off x="6304650" y="3071225"/>
            <a:ext cx="2657251" cy="1854420"/>
          </a:xfrm>
          <a:prstGeom prst="rect">
            <a:avLst/>
          </a:prstGeom>
          <a:noFill/>
          <a:ln>
            <a:noFill/>
          </a:ln>
          <a:effectLst>
            <a:outerShdw blurRad="57150" rotWithShape="0" algn="bl" dir="5400000" dist="19050">
              <a:srgbClr val="000000"/>
            </a:outerShdw>
          </a:effectLst>
        </p:spPr>
      </p:pic>
      <p:sp>
        <p:nvSpPr>
          <p:cNvPr id="649" name="Google Shape;649;p58"/>
          <p:cNvSpPr txBox="1"/>
          <p:nvPr/>
        </p:nvSpPr>
        <p:spPr>
          <a:xfrm>
            <a:off x="4114000" y="813600"/>
            <a:ext cx="4746000" cy="27891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lt1"/>
                </a:solidFill>
                <a:latin typeface="Times"/>
                <a:ea typeface="Times"/>
                <a:cs typeface="Times"/>
                <a:sym typeface="Times"/>
              </a:rPr>
              <a:t>Spectral Lines:</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Interactions between light and matter</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Used to classify stellar objects</a:t>
            </a:r>
            <a:endParaRPr sz="2000">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t/>
            </a:r>
            <a:endParaRPr>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rPr lang="en" sz="2000">
                <a:solidFill>
                  <a:schemeClr val="lt1"/>
                </a:solidFill>
                <a:latin typeface="Times"/>
                <a:ea typeface="Times"/>
                <a:cs typeface="Times"/>
                <a:sym typeface="Times"/>
              </a:rPr>
              <a:t>Issues:</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Not all spectral types are well defined</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Massive stars are variable</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Expensive</a:t>
            </a:r>
            <a:endParaRPr sz="2000">
              <a:solidFill>
                <a:schemeClr val="lt1"/>
              </a:solidFill>
              <a:latin typeface="Times"/>
              <a:ea typeface="Times"/>
              <a:cs typeface="Times"/>
              <a:sym typeface="Times"/>
            </a:endParaRPr>
          </a:p>
          <a:p>
            <a:pPr indent="0" lvl="0" marL="0" rtl="0" algn="l">
              <a:spcBef>
                <a:spcPts val="0"/>
              </a:spcBef>
              <a:spcAft>
                <a:spcPts val="0"/>
              </a:spcAft>
              <a:buNone/>
            </a:pPr>
            <a:r>
              <a:t/>
            </a:r>
            <a:endParaRPr sz="2000">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t/>
            </a:r>
            <a:endParaRPr sz="2000">
              <a:solidFill>
                <a:schemeClr val="lt1"/>
              </a:solidFill>
              <a:latin typeface="Times"/>
              <a:ea typeface="Times"/>
              <a:cs typeface="Times"/>
              <a:sym typeface="Times"/>
            </a:endParaRPr>
          </a:p>
          <a:p>
            <a:pPr indent="0" lvl="0" marL="0" rtl="0" algn="l">
              <a:spcBef>
                <a:spcPts val="0"/>
              </a:spcBef>
              <a:spcAft>
                <a:spcPts val="0"/>
              </a:spcAft>
              <a:buNone/>
            </a:pPr>
            <a:r>
              <a:t/>
            </a:r>
            <a:endParaRPr sz="2000">
              <a:solidFill>
                <a:schemeClr val="lt1"/>
              </a:solidFill>
              <a:latin typeface="Times"/>
              <a:ea typeface="Times"/>
              <a:cs typeface="Times"/>
              <a:sym typeface="Times"/>
            </a:endParaRPr>
          </a:p>
        </p:txBody>
      </p:sp>
      <p:sp>
        <p:nvSpPr>
          <p:cNvPr id="650" name="Google Shape;650;p58"/>
          <p:cNvSpPr txBox="1"/>
          <p:nvPr/>
        </p:nvSpPr>
        <p:spPr>
          <a:xfrm>
            <a:off x="457200" y="79400"/>
            <a:ext cx="8229600" cy="6381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3500">
                <a:solidFill>
                  <a:schemeClr val="lt1"/>
                </a:solidFill>
                <a:latin typeface="Times"/>
                <a:ea typeface="Times"/>
                <a:cs typeface="Times"/>
                <a:sym typeface="Times"/>
              </a:rPr>
              <a:t>How are Massive Stars Characterized</a:t>
            </a:r>
            <a:endParaRPr b="1" sz="3500">
              <a:solidFill>
                <a:schemeClr val="lt1"/>
              </a:solidFill>
              <a:latin typeface="Times"/>
              <a:ea typeface="Times"/>
              <a:cs typeface="Times"/>
              <a:sym typeface="Times"/>
            </a:endParaRPr>
          </a:p>
        </p:txBody>
      </p:sp>
      <p:sp>
        <p:nvSpPr>
          <p:cNvPr id="651" name="Google Shape;651;p58"/>
          <p:cNvSpPr txBox="1"/>
          <p:nvPr/>
        </p:nvSpPr>
        <p:spPr>
          <a:xfrm>
            <a:off x="246550" y="4826325"/>
            <a:ext cx="2325600" cy="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lt1"/>
                </a:solidFill>
                <a:uFill>
                  <a:noFill/>
                </a:uFill>
                <a:latin typeface="Times"/>
                <a:ea typeface="Times"/>
                <a:cs typeface="Times"/>
                <a:sym typeface="Times"/>
                <a:hlinkClick r:id="rId6">
                  <a:extLst>
                    <a:ext uri="{A12FA001-AC4F-418D-AE19-62706E023703}">
                      <ahyp:hlinkClr val="tx"/>
                    </a:ext>
                  </a:extLst>
                </a:hlinkClick>
              </a:rPr>
              <a:t>boyce-astro.org</a:t>
            </a:r>
            <a:endParaRPr sz="2000">
              <a:solidFill>
                <a:schemeClr val="lt1"/>
              </a:solidFill>
              <a:latin typeface="Times"/>
              <a:ea typeface="Times"/>
              <a:cs typeface="Times"/>
              <a:sym typeface="Times"/>
            </a:endParaRPr>
          </a:p>
        </p:txBody>
      </p:sp>
      <p:sp>
        <p:nvSpPr>
          <p:cNvPr id="652" name="Google Shape;652;p58"/>
          <p:cNvSpPr txBox="1"/>
          <p:nvPr/>
        </p:nvSpPr>
        <p:spPr>
          <a:xfrm>
            <a:off x="6918225" y="4925650"/>
            <a:ext cx="2107500" cy="233100"/>
          </a:xfrm>
          <a:prstGeom prst="rect">
            <a:avLst/>
          </a:prstGeom>
          <a:noFill/>
          <a:ln>
            <a:noFill/>
          </a:ln>
        </p:spPr>
        <p:txBody>
          <a:bodyPr anchorCtr="0" anchor="ctr" bIns="121900" lIns="121900" spcFirstLastPara="1" rIns="121900" wrap="square" tIns="121900">
            <a:noAutofit/>
          </a:bodyPr>
          <a:lstStyle/>
          <a:p>
            <a:pPr indent="0" lvl="0" marL="0" rtl="0" algn="r">
              <a:spcBef>
                <a:spcPts val="0"/>
              </a:spcBef>
              <a:spcAft>
                <a:spcPts val="0"/>
              </a:spcAft>
              <a:buNone/>
            </a:pPr>
            <a:r>
              <a:rPr lang="en" sz="1100">
                <a:solidFill>
                  <a:schemeClr val="lt1"/>
                </a:solidFill>
                <a:latin typeface="Times"/>
                <a:ea typeface="Times"/>
                <a:cs typeface="Times"/>
                <a:sym typeface="Times"/>
              </a:rPr>
              <a:t>Levesque, E. M., 2017</a:t>
            </a:r>
            <a:endParaRPr sz="1100">
              <a:solidFill>
                <a:schemeClr val="lt1"/>
              </a:solidFill>
              <a:latin typeface="Times"/>
              <a:ea typeface="Times"/>
              <a:cs typeface="Times"/>
              <a:sym typeface="Time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59"/>
          <p:cNvSpPr txBox="1"/>
          <p:nvPr>
            <p:ph idx="12" type="sldNum"/>
          </p:nvPr>
        </p:nvSpPr>
        <p:spPr>
          <a:xfrm>
            <a:off x="6417588" y="35623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658" name="Google Shape;658;p59"/>
          <p:cNvSpPr txBox="1"/>
          <p:nvPr>
            <p:ph idx="4294967295" type="title"/>
          </p:nvPr>
        </p:nvSpPr>
        <p:spPr>
          <a:xfrm>
            <a:off x="3630175" y="214750"/>
            <a:ext cx="3392700" cy="73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00">
                <a:solidFill>
                  <a:schemeClr val="lt1"/>
                </a:solidFill>
              </a:rPr>
              <a:t>Gravitational Waves</a:t>
            </a:r>
            <a:endParaRPr sz="3000">
              <a:solidFill>
                <a:schemeClr val="lt1"/>
              </a:solidFill>
            </a:endParaRPr>
          </a:p>
        </p:txBody>
      </p:sp>
      <p:pic>
        <p:nvPicPr>
          <p:cNvPr id="659" name="Google Shape;659;p59"/>
          <p:cNvPicPr preferRelativeResize="0"/>
          <p:nvPr/>
        </p:nvPicPr>
        <p:blipFill rotWithShape="1">
          <a:blip r:embed="rId3">
            <a:alphaModFix/>
          </a:blip>
          <a:srcRect b="26911" l="0" r="0" t="0"/>
          <a:stretch/>
        </p:blipFill>
        <p:spPr>
          <a:xfrm>
            <a:off x="344874" y="214750"/>
            <a:ext cx="2668451" cy="2487001"/>
          </a:xfrm>
          <a:prstGeom prst="rect">
            <a:avLst/>
          </a:prstGeom>
          <a:noFill/>
          <a:ln>
            <a:noFill/>
          </a:ln>
        </p:spPr>
      </p:pic>
      <p:pic>
        <p:nvPicPr>
          <p:cNvPr id="660" name="Google Shape;660;p59"/>
          <p:cNvPicPr preferRelativeResize="0"/>
          <p:nvPr/>
        </p:nvPicPr>
        <p:blipFill>
          <a:blip r:embed="rId4">
            <a:alphaModFix/>
          </a:blip>
          <a:stretch>
            <a:fillRect/>
          </a:stretch>
        </p:blipFill>
        <p:spPr>
          <a:xfrm>
            <a:off x="3630175" y="1908163"/>
            <a:ext cx="5347799" cy="2057550"/>
          </a:xfrm>
          <a:prstGeom prst="rect">
            <a:avLst/>
          </a:prstGeom>
          <a:noFill/>
          <a:ln>
            <a:noFill/>
          </a:ln>
        </p:spPr>
      </p:pic>
      <p:sp>
        <p:nvSpPr>
          <p:cNvPr id="661" name="Google Shape;661;p59"/>
          <p:cNvSpPr txBox="1"/>
          <p:nvPr/>
        </p:nvSpPr>
        <p:spPr>
          <a:xfrm>
            <a:off x="4448825" y="1298613"/>
            <a:ext cx="3882300" cy="42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Times"/>
                <a:ea typeface="Times"/>
                <a:cs typeface="Times"/>
                <a:sym typeface="Times"/>
              </a:rPr>
              <a:t>Only a few times 10</a:t>
            </a:r>
            <a:r>
              <a:rPr baseline="30000" lang="en" sz="1600">
                <a:solidFill>
                  <a:schemeClr val="lt1"/>
                </a:solidFill>
                <a:latin typeface="Times"/>
                <a:ea typeface="Times"/>
                <a:cs typeface="Times"/>
                <a:sym typeface="Times"/>
              </a:rPr>
              <a:t>46</a:t>
            </a:r>
            <a:r>
              <a:rPr lang="en" sz="1600">
                <a:solidFill>
                  <a:schemeClr val="lt1"/>
                </a:solidFill>
                <a:latin typeface="Times"/>
                <a:ea typeface="Times"/>
                <a:cs typeface="Times"/>
                <a:sym typeface="Times"/>
              </a:rPr>
              <a:t> erg released as GW</a:t>
            </a:r>
            <a:endParaRPr sz="1600">
              <a:solidFill>
                <a:schemeClr val="lt1"/>
              </a:solidFill>
              <a:latin typeface="Times"/>
              <a:ea typeface="Times"/>
              <a:cs typeface="Times"/>
              <a:sym typeface="Times"/>
            </a:endParaRPr>
          </a:p>
          <a:p>
            <a:pPr indent="0" lvl="0" marL="0" rtl="0" algn="ctr">
              <a:spcBef>
                <a:spcPts val="0"/>
              </a:spcBef>
              <a:spcAft>
                <a:spcPts val="0"/>
              </a:spcAft>
              <a:buNone/>
            </a:pPr>
            <a:r>
              <a:t/>
            </a:r>
            <a:endParaRPr sz="1600">
              <a:solidFill>
                <a:schemeClr val="lt1"/>
              </a:solidFill>
              <a:latin typeface="Times"/>
              <a:ea typeface="Times"/>
              <a:cs typeface="Times"/>
              <a:sym typeface="Times"/>
            </a:endParaRPr>
          </a:p>
          <a:p>
            <a:pPr indent="0" lvl="0" marL="0" rtl="0" algn="ctr">
              <a:spcBef>
                <a:spcPts val="0"/>
              </a:spcBef>
              <a:spcAft>
                <a:spcPts val="0"/>
              </a:spcAft>
              <a:buNone/>
            </a:pPr>
            <a:r>
              <a:t/>
            </a:r>
            <a:endParaRPr sz="1600">
              <a:solidFill>
                <a:schemeClr val="lt1"/>
              </a:solidFill>
              <a:latin typeface="Times"/>
              <a:ea typeface="Times"/>
              <a:cs typeface="Times"/>
              <a:sym typeface="Times"/>
            </a:endParaRPr>
          </a:p>
          <a:p>
            <a:pPr indent="0" lvl="0" marL="0" rtl="0" algn="ctr">
              <a:spcBef>
                <a:spcPts val="0"/>
              </a:spcBef>
              <a:spcAft>
                <a:spcPts val="0"/>
              </a:spcAft>
              <a:buNone/>
            </a:pPr>
            <a:r>
              <a:t/>
            </a:r>
            <a:endParaRPr sz="1600">
              <a:solidFill>
                <a:schemeClr val="lt1"/>
              </a:solidFill>
              <a:latin typeface="Times"/>
              <a:ea typeface="Times"/>
              <a:cs typeface="Times"/>
              <a:sym typeface="Times"/>
            </a:endParaRPr>
          </a:p>
        </p:txBody>
      </p:sp>
      <p:sp>
        <p:nvSpPr>
          <p:cNvPr id="662" name="Google Shape;662;p59"/>
          <p:cNvSpPr txBox="1"/>
          <p:nvPr/>
        </p:nvSpPr>
        <p:spPr>
          <a:xfrm>
            <a:off x="344875" y="3238156"/>
            <a:ext cx="4200600" cy="14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Times"/>
                <a:ea typeface="Times"/>
                <a:cs typeface="Times"/>
                <a:sym typeface="Times"/>
              </a:rPr>
              <a:t>Frequency range of GWs </a:t>
            </a:r>
            <a:endParaRPr sz="1600">
              <a:solidFill>
                <a:schemeClr val="lt1"/>
              </a:solidFill>
              <a:latin typeface="Times"/>
              <a:ea typeface="Times"/>
              <a:cs typeface="Times"/>
              <a:sym typeface="Times"/>
            </a:endParaRPr>
          </a:p>
          <a:p>
            <a:pPr indent="-330200" lvl="0" marL="457200" rtl="0" algn="l">
              <a:spcBef>
                <a:spcPts val="0"/>
              </a:spcBef>
              <a:spcAft>
                <a:spcPts val="0"/>
              </a:spcAft>
              <a:buClr>
                <a:schemeClr val="lt1"/>
              </a:buClr>
              <a:buSzPts val="1600"/>
              <a:buFont typeface="Times"/>
              <a:buChar char="●"/>
            </a:pPr>
            <a:r>
              <a:rPr lang="en" sz="1600">
                <a:solidFill>
                  <a:schemeClr val="lt1"/>
                </a:solidFill>
                <a:latin typeface="Times"/>
                <a:ea typeface="Times"/>
                <a:cs typeface="Times"/>
                <a:sym typeface="Times"/>
              </a:rPr>
              <a:t>Mechanism of production</a:t>
            </a:r>
            <a:endParaRPr sz="1600">
              <a:solidFill>
                <a:schemeClr val="lt1"/>
              </a:solidFill>
              <a:latin typeface="Times"/>
              <a:ea typeface="Times"/>
              <a:cs typeface="Times"/>
              <a:sym typeface="Times"/>
            </a:endParaRPr>
          </a:p>
          <a:p>
            <a:pPr indent="0" lvl="0" marL="457200" rtl="0" algn="l">
              <a:spcBef>
                <a:spcPts val="0"/>
              </a:spcBef>
              <a:spcAft>
                <a:spcPts val="0"/>
              </a:spcAft>
              <a:buNone/>
            </a:pPr>
            <a:r>
              <a:t/>
            </a:r>
            <a:endParaRPr sz="1600">
              <a:solidFill>
                <a:schemeClr val="lt1"/>
              </a:solidFill>
              <a:latin typeface="Times"/>
              <a:ea typeface="Times"/>
              <a:cs typeface="Times"/>
              <a:sym typeface="Times"/>
            </a:endParaRPr>
          </a:p>
          <a:p>
            <a:pPr indent="0" lvl="0" marL="0" rtl="0" algn="l">
              <a:spcBef>
                <a:spcPts val="0"/>
              </a:spcBef>
              <a:spcAft>
                <a:spcPts val="0"/>
              </a:spcAft>
              <a:buNone/>
            </a:pPr>
            <a:r>
              <a:rPr lang="en" sz="1600">
                <a:solidFill>
                  <a:schemeClr val="lt1"/>
                </a:solidFill>
                <a:latin typeface="Times"/>
                <a:ea typeface="Times"/>
                <a:cs typeface="Times"/>
                <a:sym typeface="Times"/>
              </a:rPr>
              <a:t>Epoch of first emitted GWs</a:t>
            </a:r>
            <a:endParaRPr sz="1600">
              <a:solidFill>
                <a:schemeClr val="lt1"/>
              </a:solidFill>
              <a:latin typeface="Times"/>
              <a:ea typeface="Times"/>
              <a:cs typeface="Times"/>
              <a:sym typeface="Times"/>
            </a:endParaRPr>
          </a:p>
          <a:p>
            <a:pPr indent="-330200" lvl="0" marL="457200" rtl="0" algn="l">
              <a:spcBef>
                <a:spcPts val="0"/>
              </a:spcBef>
              <a:spcAft>
                <a:spcPts val="0"/>
              </a:spcAft>
              <a:buClr>
                <a:schemeClr val="lt1"/>
              </a:buClr>
              <a:buSzPts val="1600"/>
              <a:buFont typeface="Times"/>
              <a:buChar char="●"/>
            </a:pPr>
            <a:r>
              <a:rPr lang="en" sz="1600">
                <a:solidFill>
                  <a:schemeClr val="lt1"/>
                </a:solidFill>
                <a:latin typeface="Times"/>
                <a:ea typeface="Times"/>
                <a:cs typeface="Times"/>
                <a:sym typeface="Times"/>
              </a:rPr>
              <a:t>Estimates of progenitor’s rotation rates</a:t>
            </a:r>
            <a:endParaRPr sz="1600">
              <a:solidFill>
                <a:schemeClr val="lt1"/>
              </a:solidFill>
              <a:latin typeface="Times"/>
              <a:ea typeface="Times"/>
              <a:cs typeface="Times"/>
              <a:sym typeface="Times"/>
            </a:endParaRPr>
          </a:p>
          <a:p>
            <a:pPr indent="0" lvl="0" marL="0" rtl="0" algn="l">
              <a:spcBef>
                <a:spcPts val="0"/>
              </a:spcBef>
              <a:spcAft>
                <a:spcPts val="0"/>
              </a:spcAft>
              <a:buNone/>
            </a:pPr>
            <a:r>
              <a:t/>
            </a:r>
            <a:endParaRPr sz="1600">
              <a:solidFill>
                <a:schemeClr val="lt1"/>
              </a:solidFill>
              <a:latin typeface="Times"/>
              <a:ea typeface="Times"/>
              <a:cs typeface="Times"/>
              <a:sym typeface="Times"/>
            </a:endParaRPr>
          </a:p>
          <a:p>
            <a:pPr indent="0" lvl="0" marL="457200" rtl="0" algn="l">
              <a:spcBef>
                <a:spcPts val="0"/>
              </a:spcBef>
              <a:spcAft>
                <a:spcPts val="0"/>
              </a:spcAft>
              <a:buNone/>
            </a:pPr>
            <a:r>
              <a:t/>
            </a:r>
            <a:endParaRPr sz="1600">
              <a:solidFill>
                <a:schemeClr val="lt1"/>
              </a:solidFill>
              <a:latin typeface="Times"/>
              <a:ea typeface="Times"/>
              <a:cs typeface="Times"/>
              <a:sym typeface="Times"/>
            </a:endParaRPr>
          </a:p>
        </p:txBody>
      </p:sp>
      <p:sp>
        <p:nvSpPr>
          <p:cNvPr id="663" name="Google Shape;663;p59"/>
          <p:cNvSpPr txBox="1"/>
          <p:nvPr/>
        </p:nvSpPr>
        <p:spPr>
          <a:xfrm>
            <a:off x="344869" y="2701744"/>
            <a:ext cx="1718100" cy="25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Times"/>
                <a:ea typeface="Times"/>
                <a:cs typeface="Times"/>
                <a:sym typeface="Times"/>
              </a:rPr>
              <a:t>S. E. Gossan et al. 2019</a:t>
            </a:r>
            <a:endParaRPr b="1" sz="1000">
              <a:solidFill>
                <a:schemeClr val="dk1"/>
              </a:solidFill>
              <a:latin typeface="Times"/>
              <a:ea typeface="Times"/>
              <a:cs typeface="Times"/>
              <a:sym typeface="Times"/>
            </a:endParaRPr>
          </a:p>
        </p:txBody>
      </p:sp>
      <p:sp>
        <p:nvSpPr>
          <p:cNvPr id="664" name="Google Shape;664;p59"/>
          <p:cNvSpPr txBox="1"/>
          <p:nvPr/>
        </p:nvSpPr>
        <p:spPr>
          <a:xfrm>
            <a:off x="7495075" y="3965725"/>
            <a:ext cx="1482900" cy="3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Times"/>
                <a:ea typeface="Times"/>
                <a:cs typeface="Times"/>
                <a:sym typeface="Times"/>
              </a:rPr>
              <a:t>Nakamura et al.  2016</a:t>
            </a:r>
            <a:endParaRPr b="1" sz="1200">
              <a:solidFill>
                <a:schemeClr val="dk1"/>
              </a:solidFill>
              <a:latin typeface="Times"/>
              <a:ea typeface="Times"/>
              <a:cs typeface="Times"/>
              <a:sym typeface="Time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6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70" name="Google Shape;670;p60"/>
          <p:cNvPicPr preferRelativeResize="0"/>
          <p:nvPr/>
        </p:nvPicPr>
        <p:blipFill>
          <a:blip r:embed="rId3">
            <a:alphaModFix/>
          </a:blip>
          <a:stretch>
            <a:fillRect/>
          </a:stretch>
        </p:blipFill>
        <p:spPr>
          <a:xfrm>
            <a:off x="5078100" y="757000"/>
            <a:ext cx="3849001" cy="3248864"/>
          </a:xfrm>
          <a:prstGeom prst="rect">
            <a:avLst/>
          </a:prstGeom>
          <a:noFill/>
          <a:ln>
            <a:noFill/>
          </a:ln>
        </p:spPr>
      </p:pic>
      <p:sp>
        <p:nvSpPr>
          <p:cNvPr id="671" name="Google Shape;671;p60"/>
          <p:cNvSpPr txBox="1"/>
          <p:nvPr>
            <p:ph type="title"/>
          </p:nvPr>
        </p:nvSpPr>
        <p:spPr>
          <a:xfrm>
            <a:off x="812569" y="130313"/>
            <a:ext cx="72807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chemeClr val="lt1"/>
                </a:solidFill>
              </a:rPr>
              <a:t>Neutrinos  </a:t>
            </a:r>
            <a:endParaRPr sz="3000">
              <a:solidFill>
                <a:schemeClr val="lt1"/>
              </a:solidFill>
            </a:endParaRPr>
          </a:p>
        </p:txBody>
      </p:sp>
      <p:graphicFrame>
        <p:nvGraphicFramePr>
          <p:cNvPr id="672" name="Google Shape;672;p60"/>
          <p:cNvGraphicFramePr/>
          <p:nvPr/>
        </p:nvGraphicFramePr>
        <p:xfrm>
          <a:off x="197750" y="1487125"/>
          <a:ext cx="3000000" cy="3000000"/>
        </p:xfrm>
        <a:graphic>
          <a:graphicData uri="http://schemas.openxmlformats.org/drawingml/2006/table">
            <a:tbl>
              <a:tblPr>
                <a:noFill/>
                <a:tableStyleId>{A1AE0081-6754-4039-9F0B-0DFFE3196C33}</a:tableStyleId>
              </a:tblPr>
              <a:tblGrid>
                <a:gridCol w="614825"/>
                <a:gridCol w="463775"/>
                <a:gridCol w="424175"/>
                <a:gridCol w="492225"/>
                <a:gridCol w="685650"/>
                <a:gridCol w="615250"/>
                <a:gridCol w="656575"/>
                <a:gridCol w="623475"/>
              </a:tblGrid>
              <a:tr h="503250">
                <a:tc>
                  <a:txBody>
                    <a:bodyPr/>
                    <a:lstStyle/>
                    <a:p>
                      <a:pPr indent="0" lvl="0" marL="0" rtl="0" algn="l">
                        <a:lnSpc>
                          <a:spcPct val="115000"/>
                        </a:lnSpc>
                        <a:spcBef>
                          <a:spcPts val="0"/>
                        </a:spcBef>
                        <a:spcAft>
                          <a:spcPts val="0"/>
                        </a:spcAft>
                        <a:buNone/>
                      </a:pPr>
                      <a:r>
                        <a:rPr lang="en" sz="900">
                          <a:solidFill>
                            <a:schemeClr val="lt1"/>
                          </a:solidFill>
                          <a:latin typeface="Times"/>
                          <a:ea typeface="Times"/>
                          <a:cs typeface="Times"/>
                          <a:sym typeface="Times"/>
                        </a:rPr>
                        <a:t>Stage</a:t>
                      </a:r>
                      <a:endParaRPr sz="900">
                        <a:solidFill>
                          <a:schemeClr val="lt1"/>
                        </a:solidFill>
                        <a:latin typeface="Times"/>
                        <a:ea typeface="Times"/>
                        <a:cs typeface="Times"/>
                        <a:sym typeface="Times"/>
                      </a:endParaRPr>
                    </a:p>
                  </a:txBody>
                  <a:tcPr marT="19050" marB="19050" marR="28575" marL="28575" anchor="b">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Time Scale</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Fuel or Product</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Ash or Product</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Temperature (10^9K)</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Density (gm/cm^3)</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Luminosity (solar units)</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Neutrino Losses (solar units)</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194650">
                <a:tc>
                  <a:txBody>
                    <a:bodyPr/>
                    <a:lstStyle/>
                    <a:p>
                      <a:pPr indent="0" lvl="0" marL="0" rtl="0" algn="l">
                        <a:lnSpc>
                          <a:spcPct val="115000"/>
                        </a:lnSpc>
                        <a:spcBef>
                          <a:spcPts val="0"/>
                        </a:spcBef>
                        <a:spcAft>
                          <a:spcPts val="0"/>
                        </a:spcAft>
                        <a:buNone/>
                      </a:pPr>
                      <a:r>
                        <a:rPr lang="en" sz="900">
                          <a:solidFill>
                            <a:schemeClr val="lt1"/>
                          </a:solidFill>
                          <a:latin typeface="Times"/>
                          <a:ea typeface="Times"/>
                          <a:cs typeface="Times"/>
                          <a:sym typeface="Times"/>
                        </a:rPr>
                        <a:t>Hydrogen</a:t>
                      </a:r>
                      <a:endParaRPr sz="900">
                        <a:solidFill>
                          <a:schemeClr val="lt1"/>
                        </a:solidFill>
                        <a:latin typeface="Times"/>
                        <a:ea typeface="Times"/>
                        <a:cs typeface="Times"/>
                        <a:sym typeface="Times"/>
                      </a:endParaRPr>
                    </a:p>
                  </a:txBody>
                  <a:tcPr marT="19050" marB="19050" marR="28575" marL="28575" anchor="b">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11 My</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H</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He</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0.035</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5.8</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28,000</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1800</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194650">
                <a:tc>
                  <a:txBody>
                    <a:bodyPr/>
                    <a:lstStyle/>
                    <a:p>
                      <a:pPr indent="0" lvl="0" marL="0" rtl="0" algn="l">
                        <a:lnSpc>
                          <a:spcPct val="115000"/>
                        </a:lnSpc>
                        <a:spcBef>
                          <a:spcPts val="0"/>
                        </a:spcBef>
                        <a:spcAft>
                          <a:spcPts val="0"/>
                        </a:spcAft>
                        <a:buNone/>
                      </a:pPr>
                      <a:r>
                        <a:rPr lang="en" sz="900">
                          <a:solidFill>
                            <a:schemeClr val="lt1"/>
                          </a:solidFill>
                          <a:latin typeface="Times"/>
                          <a:ea typeface="Times"/>
                          <a:cs typeface="Times"/>
                          <a:sym typeface="Times"/>
                        </a:rPr>
                        <a:t>Helium</a:t>
                      </a:r>
                      <a:endParaRPr sz="900">
                        <a:solidFill>
                          <a:schemeClr val="lt1"/>
                        </a:solidFill>
                        <a:latin typeface="Times"/>
                        <a:ea typeface="Times"/>
                        <a:cs typeface="Times"/>
                        <a:sym typeface="Times"/>
                      </a:endParaRPr>
                    </a:p>
                  </a:txBody>
                  <a:tcPr marT="19050" marB="19050" marR="28575" marL="28575" anchor="b">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2.0 My</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He</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C,O</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0.18</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1390</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44,000</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1900</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194650">
                <a:tc>
                  <a:txBody>
                    <a:bodyPr/>
                    <a:lstStyle/>
                    <a:p>
                      <a:pPr indent="0" lvl="0" marL="0" rtl="0" algn="l">
                        <a:lnSpc>
                          <a:spcPct val="115000"/>
                        </a:lnSpc>
                        <a:spcBef>
                          <a:spcPts val="0"/>
                        </a:spcBef>
                        <a:spcAft>
                          <a:spcPts val="0"/>
                        </a:spcAft>
                        <a:buNone/>
                      </a:pPr>
                      <a:r>
                        <a:rPr lang="en" sz="900">
                          <a:solidFill>
                            <a:schemeClr val="lt1"/>
                          </a:solidFill>
                          <a:latin typeface="Times"/>
                          <a:ea typeface="Times"/>
                          <a:cs typeface="Times"/>
                          <a:sym typeface="Times"/>
                        </a:rPr>
                        <a:t>Carbon</a:t>
                      </a:r>
                      <a:endParaRPr sz="900">
                        <a:solidFill>
                          <a:schemeClr val="lt1"/>
                        </a:solidFill>
                        <a:latin typeface="Times"/>
                        <a:ea typeface="Times"/>
                        <a:cs typeface="Times"/>
                        <a:sym typeface="Times"/>
                      </a:endParaRPr>
                    </a:p>
                  </a:txBody>
                  <a:tcPr marT="19050" marB="19050" marR="28575" marL="28575" anchor="b">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2000 y</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C</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Ne,Mg</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0.81</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2.8 x 10</a:t>
                      </a:r>
                      <a:r>
                        <a:rPr baseline="30000" lang="en" sz="900">
                          <a:solidFill>
                            <a:schemeClr val="lt1"/>
                          </a:solidFill>
                          <a:latin typeface="Times"/>
                          <a:ea typeface="Times"/>
                          <a:cs typeface="Times"/>
                          <a:sym typeface="Times"/>
                        </a:rPr>
                        <a:t>5</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72,000</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3.7 x 10</a:t>
                      </a:r>
                      <a:r>
                        <a:rPr baseline="30000" lang="en" sz="900">
                          <a:solidFill>
                            <a:schemeClr val="lt1"/>
                          </a:solidFill>
                          <a:latin typeface="Times"/>
                          <a:ea typeface="Times"/>
                          <a:cs typeface="Times"/>
                          <a:sym typeface="Times"/>
                        </a:rPr>
                        <a:t>5</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194650">
                <a:tc>
                  <a:txBody>
                    <a:bodyPr/>
                    <a:lstStyle/>
                    <a:p>
                      <a:pPr indent="0" lvl="0" marL="0" rtl="0" algn="l">
                        <a:lnSpc>
                          <a:spcPct val="115000"/>
                        </a:lnSpc>
                        <a:spcBef>
                          <a:spcPts val="0"/>
                        </a:spcBef>
                        <a:spcAft>
                          <a:spcPts val="0"/>
                        </a:spcAft>
                        <a:buNone/>
                      </a:pPr>
                      <a:r>
                        <a:rPr lang="en" sz="900">
                          <a:solidFill>
                            <a:schemeClr val="lt1"/>
                          </a:solidFill>
                          <a:latin typeface="Times"/>
                          <a:ea typeface="Times"/>
                          <a:cs typeface="Times"/>
                          <a:sym typeface="Times"/>
                        </a:rPr>
                        <a:t>Neon</a:t>
                      </a:r>
                      <a:endParaRPr sz="900">
                        <a:solidFill>
                          <a:schemeClr val="lt1"/>
                        </a:solidFill>
                        <a:latin typeface="Times"/>
                        <a:ea typeface="Times"/>
                        <a:cs typeface="Times"/>
                        <a:sym typeface="Times"/>
                      </a:endParaRPr>
                    </a:p>
                  </a:txBody>
                  <a:tcPr marT="19050" marB="19050" marR="28575" marL="28575" anchor="b">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0.7 y</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Ne</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O,Mg</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1.6</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1.2 x 10</a:t>
                      </a:r>
                      <a:r>
                        <a:rPr baseline="30000" lang="en" sz="900">
                          <a:solidFill>
                            <a:schemeClr val="lt1"/>
                          </a:solidFill>
                          <a:latin typeface="Times"/>
                          <a:ea typeface="Times"/>
                          <a:cs typeface="Times"/>
                          <a:sym typeface="Times"/>
                        </a:rPr>
                        <a:t>7</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75,000</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1.4 x 10</a:t>
                      </a:r>
                      <a:r>
                        <a:rPr baseline="30000" lang="en" sz="900">
                          <a:solidFill>
                            <a:schemeClr val="lt1"/>
                          </a:solidFill>
                          <a:latin typeface="Times"/>
                          <a:ea typeface="Times"/>
                          <a:cs typeface="Times"/>
                          <a:sym typeface="Times"/>
                        </a:rPr>
                        <a:t>8</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194650">
                <a:tc>
                  <a:txBody>
                    <a:bodyPr/>
                    <a:lstStyle/>
                    <a:p>
                      <a:pPr indent="0" lvl="0" marL="0" rtl="0" algn="l">
                        <a:lnSpc>
                          <a:spcPct val="115000"/>
                        </a:lnSpc>
                        <a:spcBef>
                          <a:spcPts val="0"/>
                        </a:spcBef>
                        <a:spcAft>
                          <a:spcPts val="0"/>
                        </a:spcAft>
                        <a:buNone/>
                      </a:pPr>
                      <a:r>
                        <a:rPr lang="en" sz="900">
                          <a:solidFill>
                            <a:schemeClr val="lt1"/>
                          </a:solidFill>
                          <a:latin typeface="Times"/>
                          <a:ea typeface="Times"/>
                          <a:cs typeface="Times"/>
                          <a:sym typeface="Times"/>
                        </a:rPr>
                        <a:t>Oxygen</a:t>
                      </a:r>
                      <a:endParaRPr sz="900">
                        <a:solidFill>
                          <a:schemeClr val="lt1"/>
                        </a:solidFill>
                        <a:latin typeface="Times"/>
                        <a:ea typeface="Times"/>
                        <a:cs typeface="Times"/>
                        <a:sym typeface="Times"/>
                      </a:endParaRPr>
                    </a:p>
                  </a:txBody>
                  <a:tcPr marT="19050" marB="19050" marR="28575" marL="28575" anchor="b">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2.6 y</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o,Mg</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Si,S,Ar,Ca</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1.9</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8.8 x 10</a:t>
                      </a:r>
                      <a:r>
                        <a:rPr baseline="30000" lang="en" sz="900">
                          <a:solidFill>
                            <a:schemeClr val="lt1"/>
                          </a:solidFill>
                          <a:latin typeface="Times"/>
                          <a:ea typeface="Times"/>
                          <a:cs typeface="Times"/>
                          <a:sym typeface="Times"/>
                        </a:rPr>
                        <a:t>6</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75,000</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9.1 x 10</a:t>
                      </a:r>
                      <a:r>
                        <a:rPr baseline="30000" lang="en" sz="900">
                          <a:solidFill>
                            <a:schemeClr val="lt1"/>
                          </a:solidFill>
                          <a:latin typeface="Times"/>
                          <a:ea typeface="Times"/>
                          <a:cs typeface="Times"/>
                          <a:sym typeface="Times"/>
                        </a:rPr>
                        <a:t>8</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347700">
                <a:tc>
                  <a:txBody>
                    <a:bodyPr/>
                    <a:lstStyle/>
                    <a:p>
                      <a:pPr indent="0" lvl="0" marL="0" rtl="0" algn="l">
                        <a:lnSpc>
                          <a:spcPct val="115000"/>
                        </a:lnSpc>
                        <a:spcBef>
                          <a:spcPts val="0"/>
                        </a:spcBef>
                        <a:spcAft>
                          <a:spcPts val="0"/>
                        </a:spcAft>
                        <a:buNone/>
                      </a:pPr>
                      <a:r>
                        <a:rPr lang="en" sz="900">
                          <a:solidFill>
                            <a:schemeClr val="lt1"/>
                          </a:solidFill>
                          <a:latin typeface="Times"/>
                          <a:ea typeface="Times"/>
                          <a:cs typeface="Times"/>
                          <a:sym typeface="Times"/>
                        </a:rPr>
                        <a:t>Silicon</a:t>
                      </a:r>
                      <a:endParaRPr sz="900">
                        <a:solidFill>
                          <a:schemeClr val="lt1"/>
                        </a:solidFill>
                        <a:latin typeface="Times"/>
                        <a:ea typeface="Times"/>
                        <a:cs typeface="Times"/>
                        <a:sym typeface="Times"/>
                      </a:endParaRPr>
                    </a:p>
                  </a:txBody>
                  <a:tcPr marT="19050" marB="19050" marR="28575" marL="28575" anchor="b">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18 d</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Si,S,Ar,Ca</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Fe,Ni,Cr,Ti,…</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3.3</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4.8 x 10</a:t>
                      </a:r>
                      <a:r>
                        <a:rPr baseline="30000" lang="en" sz="900">
                          <a:solidFill>
                            <a:schemeClr val="lt1"/>
                          </a:solidFill>
                          <a:latin typeface="Times"/>
                          <a:ea typeface="Times"/>
                          <a:cs typeface="Times"/>
                          <a:sym typeface="Times"/>
                        </a:rPr>
                        <a:t>7</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75,000</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1.3 x 10</a:t>
                      </a:r>
                      <a:r>
                        <a:rPr baseline="30000" lang="en" sz="900">
                          <a:solidFill>
                            <a:schemeClr val="lt1"/>
                          </a:solidFill>
                          <a:latin typeface="Times"/>
                          <a:ea typeface="Times"/>
                          <a:cs typeface="Times"/>
                          <a:sym typeface="Times"/>
                        </a:rPr>
                        <a:t>11</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r h="347700">
                <a:tc>
                  <a:txBody>
                    <a:bodyPr/>
                    <a:lstStyle/>
                    <a:p>
                      <a:pPr indent="0" lvl="0" marL="0" rtl="0" algn="l">
                        <a:lnSpc>
                          <a:spcPct val="115000"/>
                        </a:lnSpc>
                        <a:spcBef>
                          <a:spcPts val="0"/>
                        </a:spcBef>
                        <a:spcAft>
                          <a:spcPts val="0"/>
                        </a:spcAft>
                        <a:buNone/>
                      </a:pPr>
                      <a:r>
                        <a:rPr lang="en" sz="900">
                          <a:solidFill>
                            <a:schemeClr val="lt1"/>
                          </a:solidFill>
                          <a:latin typeface="Times"/>
                          <a:ea typeface="Times"/>
                          <a:cs typeface="Times"/>
                          <a:sym typeface="Times"/>
                        </a:rPr>
                        <a:t>Iron core collapse</a:t>
                      </a:r>
                      <a:endParaRPr sz="900">
                        <a:solidFill>
                          <a:schemeClr val="lt1"/>
                        </a:solidFill>
                        <a:latin typeface="Times"/>
                        <a:ea typeface="Times"/>
                        <a:cs typeface="Times"/>
                        <a:sym typeface="Times"/>
                      </a:endParaRPr>
                    </a:p>
                  </a:txBody>
                  <a:tcPr marT="19050" marB="19050" marR="28575" marL="28575" anchor="b">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~1 s</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Fe,Ni,Cr,Ti…</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Neutron Star</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&gt; 7.1</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&gt;7.3 x 10</a:t>
                      </a:r>
                      <a:r>
                        <a:rPr baseline="30000" lang="en" sz="900">
                          <a:solidFill>
                            <a:schemeClr val="lt1"/>
                          </a:solidFill>
                          <a:latin typeface="Times"/>
                          <a:ea typeface="Times"/>
                          <a:cs typeface="Times"/>
                          <a:sym typeface="Times"/>
                        </a:rPr>
                        <a:t>9</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75,000</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solidFill>
                            <a:schemeClr val="lt1"/>
                          </a:solidFill>
                          <a:latin typeface="Times"/>
                          <a:ea typeface="Times"/>
                          <a:cs typeface="Times"/>
                          <a:sym typeface="Times"/>
                        </a:rPr>
                        <a:t>&gt;3.6x 10</a:t>
                      </a:r>
                      <a:r>
                        <a:rPr baseline="30000" lang="en" sz="900">
                          <a:solidFill>
                            <a:schemeClr val="lt1"/>
                          </a:solidFill>
                          <a:latin typeface="Times"/>
                          <a:ea typeface="Times"/>
                          <a:cs typeface="Times"/>
                          <a:sym typeface="Times"/>
                        </a:rPr>
                        <a:t>15</a:t>
                      </a:r>
                      <a:endParaRPr sz="900">
                        <a:solidFill>
                          <a:schemeClr val="lt1"/>
                        </a:solidFill>
                        <a:latin typeface="Times"/>
                        <a:ea typeface="Times"/>
                        <a:cs typeface="Times"/>
                        <a:sym typeface="Times"/>
                      </a:endParaRPr>
                    </a:p>
                  </a:txBody>
                  <a:tcPr marT="19050" marB="19050" marR="28575" marL="2857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tcPr>
                </a:tc>
              </a:tr>
            </a:tbl>
          </a:graphicData>
        </a:graphic>
      </p:graphicFrame>
      <p:sp>
        <p:nvSpPr>
          <p:cNvPr id="673" name="Google Shape;673;p60"/>
          <p:cNvSpPr txBox="1"/>
          <p:nvPr/>
        </p:nvSpPr>
        <p:spPr>
          <a:xfrm>
            <a:off x="408731" y="4032692"/>
            <a:ext cx="3849000" cy="67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Times"/>
                <a:ea typeface="Times"/>
                <a:cs typeface="Times"/>
                <a:sym typeface="Times"/>
              </a:rPr>
              <a:t>Synthesized in the hot, innermost regions </a:t>
            </a:r>
            <a:endParaRPr sz="1600">
              <a:solidFill>
                <a:schemeClr val="lt1"/>
              </a:solidFill>
              <a:latin typeface="Times"/>
              <a:ea typeface="Times"/>
              <a:cs typeface="Times"/>
              <a:sym typeface="Times"/>
            </a:endParaRPr>
          </a:p>
        </p:txBody>
      </p:sp>
      <p:sp>
        <p:nvSpPr>
          <p:cNvPr id="674" name="Google Shape;674;p60"/>
          <p:cNvSpPr txBox="1"/>
          <p:nvPr/>
        </p:nvSpPr>
        <p:spPr>
          <a:xfrm>
            <a:off x="197750" y="1036525"/>
            <a:ext cx="41433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Times"/>
                <a:ea typeface="Times"/>
                <a:cs typeface="Times"/>
                <a:sym typeface="Times"/>
              </a:rPr>
              <a:t>Properties of nuclear burning stages in a 15 M</a:t>
            </a:r>
            <a:r>
              <a:rPr baseline="-25000" lang="en" sz="1300">
                <a:solidFill>
                  <a:schemeClr val="lt1"/>
                </a:solidFill>
                <a:latin typeface="Times"/>
                <a:ea typeface="Times"/>
                <a:cs typeface="Times"/>
                <a:sym typeface="Times"/>
              </a:rPr>
              <a:t>⊙</a:t>
            </a:r>
            <a:r>
              <a:rPr lang="en" sz="1300">
                <a:solidFill>
                  <a:schemeClr val="lt1"/>
                </a:solidFill>
                <a:latin typeface="Times"/>
                <a:ea typeface="Times"/>
                <a:cs typeface="Times"/>
                <a:sym typeface="Times"/>
              </a:rPr>
              <a:t> star</a:t>
            </a:r>
            <a:endParaRPr sz="1300">
              <a:solidFill>
                <a:schemeClr val="lt1"/>
              </a:solidFill>
              <a:latin typeface="Times"/>
              <a:ea typeface="Times"/>
              <a:cs typeface="Times"/>
              <a:sym typeface="Times"/>
            </a:endParaRPr>
          </a:p>
        </p:txBody>
      </p:sp>
      <p:cxnSp>
        <p:nvCxnSpPr>
          <p:cNvPr id="675" name="Google Shape;675;p60"/>
          <p:cNvCxnSpPr/>
          <p:nvPr/>
        </p:nvCxnSpPr>
        <p:spPr>
          <a:xfrm>
            <a:off x="4214813" y="4371988"/>
            <a:ext cx="714300" cy="0"/>
          </a:xfrm>
          <a:prstGeom prst="straightConnector1">
            <a:avLst/>
          </a:prstGeom>
          <a:noFill/>
          <a:ln cap="flat" cmpd="sng" w="38100">
            <a:solidFill>
              <a:schemeClr val="dk2"/>
            </a:solidFill>
            <a:prstDash val="solid"/>
            <a:round/>
            <a:headEnd len="med" w="med" type="none"/>
            <a:tailEnd len="med" w="med" type="stealth"/>
          </a:ln>
          <a:effectLst>
            <a:outerShdw blurRad="214313" rotWithShape="0" algn="bl" dir="3780000" dist="9525">
              <a:srgbClr val="FFE599">
                <a:alpha val="61000"/>
              </a:srgbClr>
            </a:outerShdw>
          </a:effectLst>
        </p:spPr>
      </p:cxnSp>
      <p:sp>
        <p:nvSpPr>
          <p:cNvPr id="676" name="Google Shape;676;p60"/>
          <p:cNvSpPr txBox="1"/>
          <p:nvPr/>
        </p:nvSpPr>
        <p:spPr>
          <a:xfrm>
            <a:off x="120825" y="3768988"/>
            <a:ext cx="2330100" cy="26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Times"/>
                <a:ea typeface="Times"/>
                <a:cs typeface="Times"/>
                <a:sym typeface="Times"/>
              </a:rPr>
              <a:t>Woosley and Janka 2005</a:t>
            </a:r>
            <a:endParaRPr sz="1200">
              <a:solidFill>
                <a:schemeClr val="lt1"/>
              </a:solidFill>
              <a:latin typeface="Times"/>
              <a:ea typeface="Times"/>
              <a:cs typeface="Times"/>
              <a:sym typeface="Times"/>
            </a:endParaRPr>
          </a:p>
        </p:txBody>
      </p:sp>
      <p:sp>
        <p:nvSpPr>
          <p:cNvPr id="677" name="Google Shape;677;p60"/>
          <p:cNvSpPr txBox="1"/>
          <p:nvPr/>
        </p:nvSpPr>
        <p:spPr>
          <a:xfrm>
            <a:off x="4714931" y="4032694"/>
            <a:ext cx="3960900" cy="67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Times"/>
                <a:ea typeface="Times"/>
                <a:cs typeface="Times"/>
                <a:sym typeface="Times"/>
              </a:rPr>
              <a:t>Insights into the unobservable physical processes that initiate the blast</a:t>
            </a:r>
            <a:endParaRPr sz="1200">
              <a:solidFill>
                <a:schemeClr val="lt1"/>
              </a:solidFill>
              <a:latin typeface="Times"/>
              <a:ea typeface="Times"/>
              <a:cs typeface="Times"/>
              <a:sym typeface="Time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6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83" name="Google Shape;683;p61"/>
          <p:cNvSpPr txBox="1"/>
          <p:nvPr>
            <p:ph type="title"/>
          </p:nvPr>
        </p:nvSpPr>
        <p:spPr>
          <a:xfrm>
            <a:off x="343594" y="239531"/>
            <a:ext cx="5039700" cy="572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3000">
                <a:solidFill>
                  <a:schemeClr val="lt1"/>
                </a:solidFill>
                <a:latin typeface="Times"/>
                <a:ea typeface="Times"/>
                <a:cs typeface="Times"/>
                <a:sym typeface="Times"/>
              </a:rPr>
              <a:t>EM Waves</a:t>
            </a:r>
            <a:endParaRPr sz="3000">
              <a:solidFill>
                <a:schemeClr val="lt1"/>
              </a:solidFill>
              <a:latin typeface="Times"/>
              <a:ea typeface="Times"/>
              <a:cs typeface="Times"/>
              <a:sym typeface="Times"/>
            </a:endParaRPr>
          </a:p>
        </p:txBody>
      </p:sp>
      <p:sp>
        <p:nvSpPr>
          <p:cNvPr id="684" name="Google Shape;684;p61"/>
          <p:cNvSpPr txBox="1"/>
          <p:nvPr>
            <p:ph idx="2" type="body"/>
          </p:nvPr>
        </p:nvSpPr>
        <p:spPr>
          <a:xfrm>
            <a:off x="382744" y="1029694"/>
            <a:ext cx="5564700" cy="35610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Clr>
                <a:schemeClr val="dk1"/>
              </a:buClr>
              <a:buSzPct val="44444"/>
              <a:buFont typeface="Arial"/>
              <a:buNone/>
            </a:pPr>
            <a:r>
              <a:rPr lang="en">
                <a:solidFill>
                  <a:schemeClr val="lt1"/>
                </a:solidFill>
                <a:latin typeface="Times"/>
                <a:ea typeface="Times"/>
                <a:cs typeface="Times"/>
                <a:sym typeface="Times"/>
              </a:rPr>
              <a:t>Reveal information about the SN ejecta and the environment</a:t>
            </a:r>
            <a:endParaRPr>
              <a:solidFill>
                <a:schemeClr val="lt1"/>
              </a:solidFill>
              <a:latin typeface="Times"/>
              <a:ea typeface="Times"/>
              <a:cs typeface="Times"/>
              <a:sym typeface="Times"/>
            </a:endParaRPr>
          </a:p>
          <a:p>
            <a:pPr indent="0" lvl="0" marL="0" rtl="0" algn="l">
              <a:spcBef>
                <a:spcPts val="1200"/>
              </a:spcBef>
              <a:spcAft>
                <a:spcPts val="0"/>
              </a:spcAft>
              <a:buClr>
                <a:schemeClr val="dk1"/>
              </a:buClr>
              <a:buSzPct val="50000"/>
              <a:buFont typeface="Arial"/>
              <a:buNone/>
            </a:pPr>
            <a:r>
              <a:rPr b="1" lang="en" sz="1600">
                <a:solidFill>
                  <a:schemeClr val="lt1"/>
                </a:solidFill>
                <a:latin typeface="Times"/>
                <a:ea typeface="Times"/>
                <a:cs typeface="Times"/>
                <a:sym typeface="Times"/>
              </a:rPr>
              <a:t>IR</a:t>
            </a:r>
            <a:endParaRPr b="1" sz="1600">
              <a:solidFill>
                <a:schemeClr val="lt1"/>
              </a:solidFill>
              <a:latin typeface="Times"/>
              <a:ea typeface="Times"/>
              <a:cs typeface="Times"/>
              <a:sym typeface="Times"/>
            </a:endParaRPr>
          </a:p>
          <a:p>
            <a:pPr indent="-334327" lvl="0" marL="457200" rtl="0" algn="l">
              <a:spcBef>
                <a:spcPts val="1200"/>
              </a:spcBef>
              <a:spcAft>
                <a:spcPts val="0"/>
              </a:spcAft>
              <a:buClr>
                <a:schemeClr val="lt1"/>
              </a:buClr>
              <a:buSzPct val="100000"/>
              <a:buFont typeface="Times"/>
              <a:buChar char="●"/>
            </a:pPr>
            <a:r>
              <a:rPr lang="en">
                <a:solidFill>
                  <a:schemeClr val="lt1"/>
                </a:solidFill>
                <a:latin typeface="Times"/>
                <a:ea typeface="Times"/>
                <a:cs typeface="Times"/>
                <a:sym typeface="Times"/>
              </a:rPr>
              <a:t>Nature and spatial distribution of the dust grains</a:t>
            </a:r>
            <a:endParaRPr>
              <a:solidFill>
                <a:schemeClr val="lt1"/>
              </a:solidFill>
              <a:latin typeface="Times"/>
              <a:ea typeface="Times"/>
              <a:cs typeface="Times"/>
              <a:sym typeface="Times"/>
            </a:endParaRPr>
          </a:p>
          <a:p>
            <a:pPr indent="0" lvl="0" marL="0" rtl="0" algn="l">
              <a:spcBef>
                <a:spcPts val="1200"/>
              </a:spcBef>
              <a:spcAft>
                <a:spcPts val="0"/>
              </a:spcAft>
              <a:buClr>
                <a:schemeClr val="dk1"/>
              </a:buClr>
              <a:buSzPct val="50000"/>
              <a:buFont typeface="Arial"/>
              <a:buNone/>
            </a:pPr>
            <a:r>
              <a:rPr b="1" lang="en" sz="1600">
                <a:solidFill>
                  <a:schemeClr val="lt1"/>
                </a:solidFill>
                <a:latin typeface="Times"/>
                <a:ea typeface="Times"/>
                <a:cs typeface="Times"/>
                <a:sym typeface="Times"/>
              </a:rPr>
              <a:t>Radio and X-ray</a:t>
            </a:r>
            <a:endParaRPr b="1" sz="1600">
              <a:solidFill>
                <a:schemeClr val="lt1"/>
              </a:solidFill>
              <a:latin typeface="Times"/>
              <a:ea typeface="Times"/>
              <a:cs typeface="Times"/>
              <a:sym typeface="Times"/>
            </a:endParaRPr>
          </a:p>
          <a:p>
            <a:pPr indent="-334327" lvl="0" marL="457200" rtl="0" algn="l">
              <a:spcBef>
                <a:spcPts val="1200"/>
              </a:spcBef>
              <a:spcAft>
                <a:spcPts val="0"/>
              </a:spcAft>
              <a:buClr>
                <a:schemeClr val="lt1"/>
              </a:buClr>
              <a:buSzPct val="100000"/>
              <a:buFont typeface="Times"/>
              <a:buChar char="●"/>
            </a:pPr>
            <a:r>
              <a:rPr lang="en">
                <a:solidFill>
                  <a:schemeClr val="lt1"/>
                </a:solidFill>
                <a:latin typeface="Times"/>
                <a:ea typeface="Times"/>
                <a:cs typeface="Times"/>
                <a:sym typeface="Times"/>
              </a:rPr>
              <a:t>Mass-loss rates of the progenitor</a:t>
            </a:r>
            <a:endParaRPr>
              <a:solidFill>
                <a:schemeClr val="lt1"/>
              </a:solidFill>
              <a:latin typeface="Times"/>
              <a:ea typeface="Times"/>
              <a:cs typeface="Times"/>
              <a:sym typeface="Times"/>
            </a:endParaRPr>
          </a:p>
          <a:p>
            <a:pPr indent="0" lvl="0" marL="0" rtl="0" algn="l">
              <a:spcBef>
                <a:spcPts val="1200"/>
              </a:spcBef>
              <a:spcAft>
                <a:spcPts val="0"/>
              </a:spcAft>
              <a:buClr>
                <a:schemeClr val="dk1"/>
              </a:buClr>
              <a:buSzPct val="50000"/>
              <a:buFont typeface="Arial"/>
              <a:buNone/>
            </a:pPr>
            <a:r>
              <a:rPr b="1" lang="en" sz="1600">
                <a:solidFill>
                  <a:schemeClr val="lt1"/>
                </a:solidFill>
                <a:latin typeface="Times"/>
                <a:ea typeface="Times"/>
                <a:cs typeface="Times"/>
                <a:sym typeface="Times"/>
              </a:rPr>
              <a:t>Spectra</a:t>
            </a:r>
            <a:endParaRPr b="1" sz="1600">
              <a:solidFill>
                <a:schemeClr val="lt1"/>
              </a:solidFill>
              <a:latin typeface="Times"/>
              <a:ea typeface="Times"/>
              <a:cs typeface="Times"/>
              <a:sym typeface="Times"/>
            </a:endParaRPr>
          </a:p>
          <a:p>
            <a:pPr indent="-334327" lvl="0" marL="457200" rtl="0" algn="l">
              <a:spcBef>
                <a:spcPts val="1200"/>
              </a:spcBef>
              <a:spcAft>
                <a:spcPts val="0"/>
              </a:spcAft>
              <a:buClr>
                <a:schemeClr val="lt1"/>
              </a:buClr>
              <a:buSzPct val="100000"/>
              <a:buFont typeface="Times"/>
              <a:buChar char="●"/>
            </a:pPr>
            <a:r>
              <a:rPr lang="en">
                <a:solidFill>
                  <a:schemeClr val="lt1"/>
                </a:solidFill>
                <a:latin typeface="Times"/>
                <a:ea typeface="Times"/>
                <a:cs typeface="Times"/>
                <a:sym typeface="Times"/>
              </a:rPr>
              <a:t>Line width - wind velocity of the progenitor </a:t>
            </a:r>
            <a:endParaRPr>
              <a:solidFill>
                <a:schemeClr val="lt1"/>
              </a:solidFill>
              <a:latin typeface="Times"/>
              <a:ea typeface="Times"/>
              <a:cs typeface="Times"/>
              <a:sym typeface="Times"/>
            </a:endParaRPr>
          </a:p>
          <a:p>
            <a:pPr indent="-334327" lvl="0" marL="457200" rtl="0" algn="l">
              <a:spcBef>
                <a:spcPts val="0"/>
              </a:spcBef>
              <a:spcAft>
                <a:spcPts val="0"/>
              </a:spcAft>
              <a:buClr>
                <a:schemeClr val="lt1"/>
              </a:buClr>
              <a:buSzPct val="112500"/>
              <a:buFont typeface="Times"/>
              <a:buChar char="●"/>
            </a:pPr>
            <a:r>
              <a:rPr lang="en">
                <a:solidFill>
                  <a:schemeClr val="lt1"/>
                </a:solidFill>
                <a:latin typeface="Times"/>
                <a:ea typeface="Times"/>
                <a:cs typeface="Times"/>
                <a:sym typeface="Times"/>
              </a:rPr>
              <a:t>Line strength - relative abundances of the elements in the wind</a:t>
            </a:r>
            <a:endParaRPr sz="1600">
              <a:solidFill>
                <a:schemeClr val="lt1"/>
              </a:solidFill>
              <a:latin typeface="Times"/>
              <a:ea typeface="Times"/>
              <a:cs typeface="Times"/>
              <a:sym typeface="Times"/>
            </a:endParaRPr>
          </a:p>
        </p:txBody>
      </p:sp>
      <p:pic>
        <p:nvPicPr>
          <p:cNvPr id="685" name="Google Shape;685;p61"/>
          <p:cNvPicPr preferRelativeResize="0"/>
          <p:nvPr/>
        </p:nvPicPr>
        <p:blipFill>
          <a:blip r:embed="rId3">
            <a:alphaModFix/>
          </a:blip>
          <a:stretch>
            <a:fillRect/>
          </a:stretch>
        </p:blipFill>
        <p:spPr>
          <a:xfrm>
            <a:off x="6152419" y="755216"/>
            <a:ext cx="2953149" cy="3060426"/>
          </a:xfrm>
          <a:prstGeom prst="rect">
            <a:avLst/>
          </a:prstGeom>
          <a:noFill/>
          <a:ln>
            <a:noFill/>
          </a:ln>
        </p:spPr>
      </p:pic>
      <p:sp>
        <p:nvSpPr>
          <p:cNvPr id="686" name="Google Shape;686;p61"/>
          <p:cNvSpPr txBox="1"/>
          <p:nvPr/>
        </p:nvSpPr>
        <p:spPr>
          <a:xfrm>
            <a:off x="7262269" y="3815663"/>
            <a:ext cx="1832700" cy="381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chemeClr val="dk1"/>
                </a:solidFill>
                <a:latin typeface="Times"/>
                <a:ea typeface="Times"/>
                <a:cs typeface="Times"/>
                <a:sym typeface="Times"/>
              </a:rPr>
              <a:t>Adapted from Ofer Yaron</a:t>
            </a:r>
            <a:endParaRPr sz="1100">
              <a:solidFill>
                <a:schemeClr val="dk1"/>
              </a:solidFill>
              <a:latin typeface="Times"/>
              <a:ea typeface="Times"/>
              <a:cs typeface="Times"/>
              <a:sym typeface="Times"/>
            </a:endParaRPr>
          </a:p>
        </p:txBody>
      </p:sp>
      <p:sp>
        <p:nvSpPr>
          <p:cNvPr id="687" name="Google Shape;687;p61"/>
          <p:cNvSpPr/>
          <p:nvPr/>
        </p:nvSpPr>
        <p:spPr>
          <a:xfrm rot="-863966">
            <a:off x="8592839" y="2837328"/>
            <a:ext cx="142113" cy="439302"/>
          </a:xfrm>
          <a:custGeom>
            <a:rect b="b" l="l" r="r" t="t"/>
            <a:pathLst>
              <a:path extrusionOk="0" h="23739" w="11255">
                <a:moveTo>
                  <a:pt x="1143" y="0"/>
                </a:moveTo>
                <a:cubicBezTo>
                  <a:pt x="793" y="3503"/>
                  <a:pt x="-869" y="7402"/>
                  <a:pt x="704" y="10551"/>
                </a:cubicBezTo>
                <a:cubicBezTo>
                  <a:pt x="2110" y="13366"/>
                  <a:pt x="6832" y="12722"/>
                  <a:pt x="9057" y="14947"/>
                </a:cubicBezTo>
                <a:cubicBezTo>
                  <a:pt x="11193" y="17083"/>
                  <a:pt x="8553" y="22388"/>
                  <a:pt x="11255" y="23739"/>
                </a:cubicBezTo>
              </a:path>
            </a:pathLst>
          </a:custGeom>
          <a:noFill/>
          <a:ln cap="flat" cmpd="sng" w="9525">
            <a:solidFill>
              <a:srgbClr val="F8F9FA"/>
            </a:solidFill>
            <a:prstDash val="solid"/>
            <a:round/>
            <a:headEnd len="med" w="med" type="none"/>
            <a:tailEnd len="med" w="med" type="none"/>
          </a:ln>
        </p:spPr>
      </p:sp>
      <p:sp>
        <p:nvSpPr>
          <p:cNvPr id="688" name="Google Shape;688;p61"/>
          <p:cNvSpPr/>
          <p:nvPr/>
        </p:nvSpPr>
        <p:spPr>
          <a:xfrm rot="-3231509">
            <a:off x="8802801" y="2211596"/>
            <a:ext cx="141217" cy="442088"/>
          </a:xfrm>
          <a:custGeom>
            <a:rect b="b" l="l" r="r" t="t"/>
            <a:pathLst>
              <a:path extrusionOk="0" h="23739" w="11255">
                <a:moveTo>
                  <a:pt x="1143" y="0"/>
                </a:moveTo>
                <a:cubicBezTo>
                  <a:pt x="793" y="3503"/>
                  <a:pt x="-869" y="7402"/>
                  <a:pt x="704" y="10551"/>
                </a:cubicBezTo>
                <a:cubicBezTo>
                  <a:pt x="2110" y="13366"/>
                  <a:pt x="6832" y="12722"/>
                  <a:pt x="9057" y="14947"/>
                </a:cubicBezTo>
                <a:cubicBezTo>
                  <a:pt x="11193" y="17083"/>
                  <a:pt x="8553" y="22388"/>
                  <a:pt x="11255" y="23739"/>
                </a:cubicBezTo>
              </a:path>
            </a:pathLst>
          </a:custGeom>
          <a:noFill/>
          <a:ln cap="flat" cmpd="sng" w="9525">
            <a:solidFill>
              <a:srgbClr val="F8F9FA"/>
            </a:solidFill>
            <a:prstDash val="solid"/>
            <a:round/>
            <a:headEnd len="med" w="med" type="none"/>
            <a:tailEnd len="med" w="med" type="none"/>
          </a:ln>
        </p:spPr>
      </p:sp>
      <p:sp>
        <p:nvSpPr>
          <p:cNvPr id="689" name="Google Shape;689;p61"/>
          <p:cNvSpPr/>
          <p:nvPr/>
        </p:nvSpPr>
        <p:spPr>
          <a:xfrm rot="-7697777">
            <a:off x="8700262" y="1562238"/>
            <a:ext cx="141294" cy="441937"/>
          </a:xfrm>
          <a:custGeom>
            <a:rect b="b" l="l" r="r" t="t"/>
            <a:pathLst>
              <a:path extrusionOk="0" h="23739" w="11255">
                <a:moveTo>
                  <a:pt x="1143" y="0"/>
                </a:moveTo>
                <a:cubicBezTo>
                  <a:pt x="793" y="3503"/>
                  <a:pt x="-869" y="7402"/>
                  <a:pt x="704" y="10551"/>
                </a:cubicBezTo>
                <a:cubicBezTo>
                  <a:pt x="2110" y="13366"/>
                  <a:pt x="6832" y="12722"/>
                  <a:pt x="9057" y="14947"/>
                </a:cubicBezTo>
                <a:cubicBezTo>
                  <a:pt x="11193" y="17083"/>
                  <a:pt x="8553" y="22388"/>
                  <a:pt x="11255" y="23739"/>
                </a:cubicBezTo>
              </a:path>
            </a:pathLst>
          </a:custGeom>
          <a:noFill/>
          <a:ln cap="flat" cmpd="sng" w="9525">
            <a:solidFill>
              <a:srgbClr val="F8F9FA"/>
            </a:solidFill>
            <a:prstDash val="solid"/>
            <a:round/>
            <a:headEnd len="med" w="med" type="none"/>
            <a:tailEnd len="med" w="med" type="none"/>
          </a:ln>
        </p:spPr>
      </p:sp>
      <p:sp>
        <p:nvSpPr>
          <p:cNvPr id="690" name="Google Shape;690;p61"/>
          <p:cNvSpPr/>
          <p:nvPr/>
        </p:nvSpPr>
        <p:spPr>
          <a:xfrm rot="-5934749">
            <a:off x="8803024" y="1888424"/>
            <a:ext cx="140755" cy="443585"/>
          </a:xfrm>
          <a:custGeom>
            <a:rect b="b" l="l" r="r" t="t"/>
            <a:pathLst>
              <a:path extrusionOk="0" h="23739" w="11255">
                <a:moveTo>
                  <a:pt x="1143" y="0"/>
                </a:moveTo>
                <a:cubicBezTo>
                  <a:pt x="793" y="3503"/>
                  <a:pt x="-869" y="7402"/>
                  <a:pt x="704" y="10551"/>
                </a:cubicBezTo>
                <a:cubicBezTo>
                  <a:pt x="2110" y="13366"/>
                  <a:pt x="6832" y="12722"/>
                  <a:pt x="9057" y="14947"/>
                </a:cubicBezTo>
                <a:cubicBezTo>
                  <a:pt x="11193" y="17083"/>
                  <a:pt x="8553" y="22388"/>
                  <a:pt x="11255" y="23739"/>
                </a:cubicBezTo>
              </a:path>
            </a:pathLst>
          </a:custGeom>
          <a:noFill/>
          <a:ln cap="flat" cmpd="sng" w="9525">
            <a:solidFill>
              <a:srgbClr val="F8F9FA"/>
            </a:solidFill>
            <a:prstDash val="solid"/>
            <a:round/>
            <a:headEnd len="med" w="med" type="none"/>
            <a:tailEnd len="med" w="med" type="none"/>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4" name="Shape 694"/>
        <p:cNvGrpSpPr/>
        <p:nvPr/>
      </p:nvGrpSpPr>
      <p:grpSpPr>
        <a:xfrm>
          <a:off x="0" y="0"/>
          <a:ext cx="0" cy="0"/>
          <a:chOff x="0" y="0"/>
          <a:chExt cx="0" cy="0"/>
        </a:xfrm>
      </p:grpSpPr>
      <p:sp>
        <p:nvSpPr>
          <p:cNvPr id="695" name="Google Shape;695;p62"/>
          <p:cNvSpPr/>
          <p:nvPr/>
        </p:nvSpPr>
        <p:spPr>
          <a:xfrm>
            <a:off x="0" y="582075"/>
            <a:ext cx="4265100" cy="442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96" name="Google Shape;696;p62"/>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697" name="Google Shape;697;p62"/>
          <p:cNvSpPr txBox="1"/>
          <p:nvPr>
            <p:ph type="title"/>
          </p:nvPr>
        </p:nvSpPr>
        <p:spPr>
          <a:xfrm>
            <a:off x="420413" y="66150"/>
            <a:ext cx="8513400" cy="5727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sz="2900">
                <a:solidFill>
                  <a:schemeClr val="lt1"/>
                </a:solidFill>
                <a:latin typeface="Times"/>
                <a:ea typeface="Times"/>
                <a:cs typeface="Times"/>
                <a:sym typeface="Times"/>
              </a:rPr>
              <a:t>Luminosity vs Temperature : Stellar Evolutionary Tracks</a:t>
            </a:r>
            <a:endParaRPr b="1" sz="2900">
              <a:solidFill>
                <a:schemeClr val="lt1"/>
              </a:solidFill>
              <a:latin typeface="Times"/>
              <a:ea typeface="Times"/>
              <a:cs typeface="Times"/>
              <a:sym typeface="Times"/>
            </a:endParaRPr>
          </a:p>
        </p:txBody>
      </p:sp>
      <p:sp>
        <p:nvSpPr>
          <p:cNvPr id="698" name="Google Shape;698;p62"/>
          <p:cNvSpPr txBox="1"/>
          <p:nvPr>
            <p:ph idx="12" type="sldNum"/>
          </p:nvPr>
        </p:nvSpPr>
        <p:spPr>
          <a:xfrm>
            <a:off x="8662763" y="4716313"/>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699" name="Google Shape;699;p62"/>
          <p:cNvPicPr preferRelativeResize="0"/>
          <p:nvPr/>
        </p:nvPicPr>
        <p:blipFill>
          <a:blip r:embed="rId4">
            <a:alphaModFix/>
          </a:blip>
          <a:stretch>
            <a:fillRect/>
          </a:stretch>
        </p:blipFill>
        <p:spPr>
          <a:xfrm>
            <a:off x="0" y="638775"/>
            <a:ext cx="4372762" cy="4372762"/>
          </a:xfrm>
          <a:prstGeom prst="rect">
            <a:avLst/>
          </a:prstGeom>
          <a:noFill/>
          <a:ln>
            <a:noFill/>
          </a:ln>
        </p:spPr>
      </p:pic>
      <p:sp>
        <p:nvSpPr>
          <p:cNvPr id="700" name="Google Shape;700;p62"/>
          <p:cNvSpPr txBox="1"/>
          <p:nvPr>
            <p:ph idx="1" type="body"/>
          </p:nvPr>
        </p:nvSpPr>
        <p:spPr>
          <a:xfrm>
            <a:off x="4498075" y="986950"/>
            <a:ext cx="4292400" cy="3729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00"/>
              <a:buFont typeface="Arial"/>
              <a:buNone/>
            </a:pPr>
            <a:r>
              <a:rPr lang="en" sz="2000">
                <a:solidFill>
                  <a:schemeClr val="lt1"/>
                </a:solidFill>
                <a:latin typeface="Times"/>
                <a:ea typeface="Times"/>
                <a:cs typeface="Times"/>
                <a:sym typeface="Times"/>
              </a:rPr>
              <a:t>P</a:t>
            </a:r>
            <a:r>
              <a:rPr lang="en" sz="2000">
                <a:solidFill>
                  <a:schemeClr val="lt1"/>
                </a:solidFill>
                <a:latin typeface="Times"/>
                <a:ea typeface="Times"/>
                <a:cs typeface="Times"/>
                <a:sym typeface="Times"/>
              </a:rPr>
              <a:t>redicted evolution across the HR diagram for stars </a:t>
            </a:r>
            <a:endParaRPr sz="2000">
              <a:solidFill>
                <a:schemeClr val="lt1"/>
              </a:solidFill>
              <a:latin typeface="Times"/>
              <a:ea typeface="Times"/>
              <a:cs typeface="Times"/>
              <a:sym typeface="Times"/>
            </a:endParaRPr>
          </a:p>
          <a:p>
            <a:pPr indent="0" lvl="0" marL="0" rtl="0" algn="l">
              <a:spcBef>
                <a:spcPts val="1200"/>
              </a:spcBef>
              <a:spcAft>
                <a:spcPts val="0"/>
              </a:spcAft>
              <a:buClr>
                <a:schemeClr val="dk1"/>
              </a:buClr>
              <a:buSzPts val="800"/>
              <a:buFont typeface="Arial"/>
              <a:buNone/>
            </a:pPr>
            <a:r>
              <a:rPr lang="en" sz="2000">
                <a:solidFill>
                  <a:schemeClr val="lt1"/>
                </a:solidFill>
                <a:latin typeface="Times"/>
                <a:ea typeface="Times"/>
                <a:cs typeface="Times"/>
                <a:sym typeface="Times"/>
              </a:rPr>
              <a:t>Tracks for single star evolution</a:t>
            </a:r>
            <a:endParaRPr sz="2000">
              <a:solidFill>
                <a:schemeClr val="lt1"/>
              </a:solidFill>
              <a:latin typeface="Times"/>
              <a:ea typeface="Times"/>
              <a:cs typeface="Times"/>
              <a:sym typeface="Times"/>
            </a:endParaRPr>
          </a:p>
          <a:p>
            <a:pPr indent="0" lvl="0" marL="0" rtl="0" algn="l">
              <a:spcBef>
                <a:spcPts val="1200"/>
              </a:spcBef>
              <a:spcAft>
                <a:spcPts val="0"/>
              </a:spcAft>
              <a:buClr>
                <a:schemeClr val="dk1"/>
              </a:buClr>
              <a:buSzPts val="800"/>
              <a:buFont typeface="Arial"/>
              <a:buNone/>
            </a:pPr>
            <a:r>
              <a:rPr lang="en" sz="2000">
                <a:solidFill>
                  <a:schemeClr val="lt1"/>
                </a:solidFill>
                <a:latin typeface="Times"/>
                <a:ea typeface="Times"/>
                <a:cs typeface="Times"/>
                <a:sym typeface="Times"/>
              </a:rPr>
              <a:t>Range between 7-25 </a:t>
            </a:r>
            <a:r>
              <a:rPr lang="en" sz="2000">
                <a:solidFill>
                  <a:schemeClr val="lt1"/>
                </a:solidFill>
                <a:latin typeface="Times"/>
                <a:ea typeface="Times"/>
                <a:cs typeface="Times"/>
                <a:sym typeface="Times"/>
              </a:rPr>
              <a:t>M</a:t>
            </a:r>
            <a:r>
              <a:rPr baseline="-25000" lang="en" sz="2000">
                <a:solidFill>
                  <a:schemeClr val="lt1"/>
                </a:solidFill>
                <a:latin typeface="Times"/>
                <a:ea typeface="Times"/>
                <a:cs typeface="Times"/>
                <a:sym typeface="Times"/>
              </a:rPr>
              <a:t>☉</a:t>
            </a:r>
            <a:endParaRPr sz="2000">
              <a:solidFill>
                <a:schemeClr val="lt1"/>
              </a:solidFill>
              <a:latin typeface="Times"/>
              <a:ea typeface="Times"/>
              <a:cs typeface="Times"/>
              <a:sym typeface="Times"/>
            </a:endParaRPr>
          </a:p>
          <a:p>
            <a:pPr indent="0" lvl="0" marL="0" rtl="0" algn="l">
              <a:spcBef>
                <a:spcPts val="1200"/>
              </a:spcBef>
              <a:spcAft>
                <a:spcPts val="1200"/>
              </a:spcAft>
              <a:buNone/>
            </a:pPr>
            <a:r>
              <a:rPr lang="en" sz="2000">
                <a:solidFill>
                  <a:schemeClr val="lt1"/>
                </a:solidFill>
                <a:latin typeface="Times"/>
                <a:ea typeface="Times"/>
                <a:cs typeface="Times"/>
                <a:sym typeface="Times"/>
              </a:rPr>
              <a:t>7-9 </a:t>
            </a:r>
            <a:r>
              <a:rPr lang="en" sz="2000">
                <a:solidFill>
                  <a:schemeClr val="lt1"/>
                </a:solidFill>
                <a:latin typeface="Times"/>
                <a:ea typeface="Times"/>
                <a:cs typeface="Times"/>
                <a:sym typeface="Times"/>
              </a:rPr>
              <a:t>M</a:t>
            </a:r>
            <a:r>
              <a:rPr baseline="-25000" lang="en" sz="2000">
                <a:solidFill>
                  <a:schemeClr val="lt1"/>
                </a:solidFill>
                <a:latin typeface="Times"/>
                <a:ea typeface="Times"/>
                <a:cs typeface="Times"/>
                <a:sym typeface="Times"/>
              </a:rPr>
              <a:t>☉</a:t>
            </a:r>
            <a:r>
              <a:rPr lang="en" sz="2000">
                <a:solidFill>
                  <a:schemeClr val="lt1"/>
                </a:solidFill>
                <a:latin typeface="Times"/>
                <a:ea typeface="Times"/>
                <a:cs typeface="Times"/>
                <a:sym typeface="Times"/>
              </a:rPr>
              <a:t> are not well defined</a:t>
            </a:r>
            <a:endParaRPr sz="2000">
              <a:solidFill>
                <a:schemeClr val="lt1"/>
              </a:solidFill>
              <a:latin typeface="Times"/>
              <a:ea typeface="Times"/>
              <a:cs typeface="Times"/>
              <a:sym typeface="Times"/>
            </a:endParaRPr>
          </a:p>
        </p:txBody>
      </p:sp>
      <p:sp>
        <p:nvSpPr>
          <p:cNvPr id="701" name="Google Shape;701;p62"/>
          <p:cNvSpPr txBox="1"/>
          <p:nvPr/>
        </p:nvSpPr>
        <p:spPr>
          <a:xfrm>
            <a:off x="4205175" y="4876200"/>
            <a:ext cx="2277000" cy="2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Times"/>
                <a:ea typeface="Times"/>
                <a:cs typeface="Times"/>
                <a:sym typeface="Times"/>
              </a:rPr>
              <a:t>Healy et al. 2024</a:t>
            </a:r>
            <a:endParaRPr sz="1500">
              <a:solidFill>
                <a:schemeClr val="lt1"/>
              </a:solidFill>
              <a:latin typeface="Times"/>
              <a:ea typeface="Times"/>
              <a:cs typeface="Times"/>
              <a:sym typeface="Times"/>
            </a:endParaRPr>
          </a:p>
        </p:txBody>
      </p:sp>
      <p:cxnSp>
        <p:nvCxnSpPr>
          <p:cNvPr id="702" name="Google Shape;702;p62"/>
          <p:cNvCxnSpPr/>
          <p:nvPr/>
        </p:nvCxnSpPr>
        <p:spPr>
          <a:xfrm flipH="1" rot="10800000">
            <a:off x="1681700" y="2380600"/>
            <a:ext cx="547800" cy="471600"/>
          </a:xfrm>
          <a:prstGeom prst="straightConnector1">
            <a:avLst/>
          </a:prstGeom>
          <a:noFill/>
          <a:ln cap="flat" cmpd="sng" w="28575">
            <a:solidFill>
              <a:srgbClr val="FF00FF"/>
            </a:solidFill>
            <a:prstDash val="solid"/>
            <a:round/>
            <a:headEnd len="med" w="med" type="none"/>
            <a:tailEnd len="med" w="med" type="none"/>
          </a:ln>
          <a:effectLst>
            <a:outerShdw blurRad="57150" rotWithShape="0" algn="bl" dir="5400000" dist="19050">
              <a:srgbClr val="000000"/>
            </a:outerShdw>
          </a:effectLst>
        </p:spPr>
      </p:cxnSp>
      <p:cxnSp>
        <p:nvCxnSpPr>
          <p:cNvPr id="703" name="Google Shape;703;p62"/>
          <p:cNvCxnSpPr/>
          <p:nvPr/>
        </p:nvCxnSpPr>
        <p:spPr>
          <a:xfrm>
            <a:off x="2224625" y="2375950"/>
            <a:ext cx="1314600" cy="4800"/>
          </a:xfrm>
          <a:prstGeom prst="straightConnector1">
            <a:avLst/>
          </a:prstGeom>
          <a:noFill/>
          <a:ln cap="flat" cmpd="sng" w="28575">
            <a:solidFill>
              <a:srgbClr val="FF00FF"/>
            </a:solidFill>
            <a:prstDash val="solid"/>
            <a:round/>
            <a:headEnd len="med" w="med" type="none"/>
            <a:tailEnd len="med" w="med" type="none"/>
          </a:ln>
          <a:effectLst>
            <a:outerShdw blurRad="57150" rotWithShape="0" algn="bl" dir="5400000" dist="19050">
              <a:srgbClr val="000000"/>
            </a:outerShdw>
          </a:effectLst>
        </p:spPr>
      </p:cxnSp>
      <p:cxnSp>
        <p:nvCxnSpPr>
          <p:cNvPr id="704" name="Google Shape;704;p62"/>
          <p:cNvCxnSpPr/>
          <p:nvPr/>
        </p:nvCxnSpPr>
        <p:spPr>
          <a:xfrm rot="10800000">
            <a:off x="391050" y="2834600"/>
            <a:ext cx="1295400" cy="19200"/>
          </a:xfrm>
          <a:prstGeom prst="straightConnector1">
            <a:avLst/>
          </a:prstGeom>
          <a:noFill/>
          <a:ln cap="flat" cmpd="sng" w="28575">
            <a:solidFill>
              <a:srgbClr val="FF00FF"/>
            </a:solidFill>
            <a:prstDash val="solid"/>
            <a:round/>
            <a:headEnd len="med" w="med" type="none"/>
            <a:tailEnd len="med" w="med" type="none"/>
          </a:ln>
          <a:effectLst>
            <a:outerShdw blurRad="57150" rotWithShape="0" algn="bl" dir="5400000" dist="19050">
              <a:srgbClr val="000000"/>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8" name="Shape 708"/>
        <p:cNvGrpSpPr/>
        <p:nvPr/>
      </p:nvGrpSpPr>
      <p:grpSpPr>
        <a:xfrm>
          <a:off x="0" y="0"/>
          <a:ext cx="0" cy="0"/>
          <a:chOff x="0" y="0"/>
          <a:chExt cx="0" cy="0"/>
        </a:xfrm>
      </p:grpSpPr>
      <p:pic>
        <p:nvPicPr>
          <p:cNvPr id="709" name="Google Shape;709;p63"/>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chemeClr val="dk1"/>
            </a:outerShdw>
          </a:effectLst>
        </p:spPr>
      </p:pic>
      <p:grpSp>
        <p:nvGrpSpPr>
          <p:cNvPr id="710" name="Google Shape;710;p63"/>
          <p:cNvGrpSpPr/>
          <p:nvPr/>
        </p:nvGrpSpPr>
        <p:grpSpPr>
          <a:xfrm>
            <a:off x="54" y="4343400"/>
            <a:ext cx="9143900" cy="800098"/>
            <a:chOff x="54" y="4343400"/>
            <a:chExt cx="9143900" cy="800098"/>
          </a:xfrm>
        </p:grpSpPr>
        <p:pic>
          <p:nvPicPr>
            <p:cNvPr id="711" name="Google Shape;711;p63"/>
            <p:cNvPicPr preferRelativeResize="0"/>
            <p:nvPr/>
          </p:nvPicPr>
          <p:blipFill rotWithShape="1">
            <a:blip r:embed="rId4">
              <a:alphaModFix/>
            </a:blip>
            <a:srcRect b="0" l="5419" r="0" t="84444"/>
            <a:stretch/>
          </p:blipFill>
          <p:spPr>
            <a:xfrm>
              <a:off x="54" y="4343400"/>
              <a:ext cx="9143900" cy="800098"/>
            </a:xfrm>
            <a:prstGeom prst="rect">
              <a:avLst/>
            </a:prstGeom>
            <a:noFill/>
            <a:ln>
              <a:noFill/>
            </a:ln>
          </p:spPr>
        </p:pic>
        <p:sp>
          <p:nvSpPr>
            <p:cNvPr id="712" name="Google Shape;712;p63"/>
            <p:cNvSpPr txBox="1"/>
            <p:nvPr/>
          </p:nvSpPr>
          <p:spPr>
            <a:xfrm>
              <a:off x="866775" y="4495800"/>
              <a:ext cx="7867800" cy="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lt1"/>
                  </a:solidFill>
                </a:rPr>
                <a:t>     O                               B                                </a:t>
              </a:r>
              <a:r>
                <a:rPr lang="en" sz="1600">
                  <a:solidFill>
                    <a:schemeClr val="dk1"/>
                  </a:solidFill>
                </a:rPr>
                <a:t>A          F      G         K           </a:t>
              </a:r>
              <a:r>
                <a:rPr lang="en" sz="1600">
                  <a:solidFill>
                    <a:schemeClr val="lt1"/>
                  </a:solidFill>
                </a:rPr>
                <a:t>M   </a:t>
              </a:r>
              <a:endParaRPr sz="1600">
                <a:solidFill>
                  <a:schemeClr val="lt1"/>
                </a:solidFill>
              </a:endParaRPr>
            </a:p>
          </p:txBody>
        </p:sp>
      </p:grpSp>
      <p:sp>
        <p:nvSpPr>
          <p:cNvPr id="713" name="Google Shape;713;p63"/>
          <p:cNvSpPr txBox="1"/>
          <p:nvPr/>
        </p:nvSpPr>
        <p:spPr>
          <a:xfrm>
            <a:off x="1033500" y="358850"/>
            <a:ext cx="7077000" cy="458100"/>
          </a:xfrm>
          <a:prstGeom prst="rect">
            <a:avLst/>
          </a:prstGeom>
          <a:noFill/>
          <a:ln>
            <a:noFill/>
          </a:ln>
          <a:effectLst>
            <a:outerShdw blurRad="57150" rotWithShape="0" algn="bl" dir="5400000" dist="19050">
              <a:schemeClr val="dk1"/>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Times"/>
                <a:ea typeface="Times"/>
                <a:cs typeface="Times"/>
                <a:sym typeface="Times"/>
              </a:rPr>
              <a:t>AGBs: Asymptotic Giant Branch Stars</a:t>
            </a:r>
            <a:endParaRPr b="1" sz="3000">
              <a:solidFill>
                <a:schemeClr val="lt1"/>
              </a:solidFill>
              <a:latin typeface="Times"/>
              <a:ea typeface="Times"/>
              <a:cs typeface="Times"/>
              <a:sym typeface="Times"/>
            </a:endParaRPr>
          </a:p>
        </p:txBody>
      </p:sp>
      <p:pic>
        <p:nvPicPr>
          <p:cNvPr id="714" name="Google Shape;714;p63"/>
          <p:cNvPicPr preferRelativeResize="0"/>
          <p:nvPr/>
        </p:nvPicPr>
        <p:blipFill rotWithShape="1">
          <a:blip r:embed="rId5">
            <a:alphaModFix/>
          </a:blip>
          <a:srcRect b="4570" l="21451" r="19551" t="6855"/>
          <a:stretch/>
        </p:blipFill>
        <p:spPr>
          <a:xfrm>
            <a:off x="6091775" y="1582200"/>
            <a:ext cx="1145700" cy="1076400"/>
          </a:xfrm>
          <a:prstGeom prst="ellipse">
            <a:avLst/>
          </a:prstGeom>
          <a:noFill/>
          <a:ln>
            <a:noFill/>
          </a:ln>
        </p:spPr>
      </p:pic>
      <p:cxnSp>
        <p:nvCxnSpPr>
          <p:cNvPr id="715" name="Google Shape;715;p63"/>
          <p:cNvCxnSpPr/>
          <p:nvPr/>
        </p:nvCxnSpPr>
        <p:spPr>
          <a:xfrm flipH="1" rot="10800000">
            <a:off x="6643125" y="4096425"/>
            <a:ext cx="2030100" cy="13800"/>
          </a:xfrm>
          <a:prstGeom prst="straightConnector1">
            <a:avLst/>
          </a:prstGeom>
          <a:noFill/>
          <a:ln cap="flat" cmpd="sng" w="38100">
            <a:solidFill>
              <a:srgbClr val="FF00FF"/>
            </a:solidFill>
            <a:prstDash val="solid"/>
            <a:round/>
            <a:headEnd len="med" w="med" type="diamond"/>
            <a:tailEnd len="med" w="med" type="diamond"/>
          </a:ln>
          <a:effectLst>
            <a:outerShdw blurRad="57150" rotWithShape="0" algn="bl" dir="5400000" dist="19050">
              <a:srgbClr val="9E9E9E">
                <a:alpha val="50000"/>
              </a:srgbClr>
            </a:outerShdw>
          </a:effectLst>
        </p:spPr>
      </p:cxnSp>
      <p:sp>
        <p:nvSpPr>
          <p:cNvPr id="716" name="Google Shape;716;p63"/>
          <p:cNvSpPr txBox="1"/>
          <p:nvPr/>
        </p:nvSpPr>
        <p:spPr>
          <a:xfrm>
            <a:off x="348225" y="1082825"/>
            <a:ext cx="5683200" cy="10764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Low to intermediate-mass star</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In final stage of its life</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Burning nuclear fuel</a:t>
            </a:r>
            <a:endParaRPr sz="2000">
              <a:solidFill>
                <a:schemeClr val="lt1"/>
              </a:solidFill>
              <a:latin typeface="Times"/>
              <a:ea typeface="Times"/>
              <a:cs typeface="Times"/>
              <a:sym typeface="Times"/>
            </a:endParaRPr>
          </a:p>
          <a:p>
            <a:pPr indent="0" lvl="0" marL="0" rtl="0" algn="l">
              <a:spcBef>
                <a:spcPts val="0"/>
              </a:spcBef>
              <a:spcAft>
                <a:spcPts val="0"/>
              </a:spcAft>
              <a:buNone/>
            </a:pPr>
            <a:r>
              <a:t/>
            </a:r>
            <a:endParaRPr sz="2000">
              <a:solidFill>
                <a:schemeClr val="lt1"/>
              </a:solidFill>
              <a:latin typeface="Times"/>
              <a:ea typeface="Times"/>
              <a:cs typeface="Times"/>
              <a:sym typeface="Times"/>
            </a:endParaRPr>
          </a:p>
          <a:p>
            <a:pPr indent="0" lvl="0" marL="0" rtl="0" algn="l">
              <a:spcBef>
                <a:spcPts val="0"/>
              </a:spcBef>
              <a:spcAft>
                <a:spcPts val="0"/>
              </a:spcAft>
              <a:buNone/>
            </a:pPr>
            <a:r>
              <a:t/>
            </a:r>
            <a:endParaRPr sz="2000">
              <a:solidFill>
                <a:schemeClr val="lt1"/>
              </a:solidFill>
              <a:latin typeface="Times"/>
              <a:ea typeface="Times"/>
              <a:cs typeface="Times"/>
              <a:sym typeface="Times"/>
            </a:endParaRPr>
          </a:p>
        </p:txBody>
      </p:sp>
      <p:sp>
        <p:nvSpPr>
          <p:cNvPr id="717" name="Google Shape;717;p63"/>
          <p:cNvSpPr txBox="1"/>
          <p:nvPr/>
        </p:nvSpPr>
        <p:spPr>
          <a:xfrm>
            <a:off x="348225" y="2283775"/>
            <a:ext cx="3572100" cy="4581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lt1"/>
                </a:solidFill>
                <a:latin typeface="Times"/>
                <a:ea typeface="Times"/>
                <a:cs typeface="Times"/>
                <a:sym typeface="Times"/>
              </a:rPr>
              <a:t>Does not result in a CCSNe</a:t>
            </a:r>
            <a:endParaRPr sz="1800">
              <a:solidFill>
                <a:schemeClr val="dk2"/>
              </a:solidFill>
            </a:endParaRPr>
          </a:p>
        </p:txBody>
      </p:sp>
      <p:sp>
        <p:nvSpPr>
          <p:cNvPr id="718" name="Google Shape;718;p63"/>
          <p:cNvSpPr txBox="1"/>
          <p:nvPr/>
        </p:nvSpPr>
        <p:spPr>
          <a:xfrm>
            <a:off x="348225" y="2866425"/>
            <a:ext cx="5579400" cy="12300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lt1"/>
                </a:solidFill>
                <a:latin typeface="Times"/>
                <a:ea typeface="Times"/>
                <a:cs typeface="Times"/>
                <a:sym typeface="Times"/>
              </a:rPr>
              <a:t>Super-AGB stars may explode as an electron capture supernova, but most will end as oxygen–neon white dwarfs</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2" name="Shape 722"/>
        <p:cNvGrpSpPr/>
        <p:nvPr/>
      </p:nvGrpSpPr>
      <p:grpSpPr>
        <a:xfrm>
          <a:off x="0" y="0"/>
          <a:ext cx="0" cy="0"/>
          <a:chOff x="0" y="0"/>
          <a:chExt cx="0" cy="0"/>
        </a:xfrm>
      </p:grpSpPr>
      <p:sp>
        <p:nvSpPr>
          <p:cNvPr id="723" name="Google Shape;723;p64"/>
          <p:cNvSpPr/>
          <p:nvPr/>
        </p:nvSpPr>
        <p:spPr>
          <a:xfrm>
            <a:off x="4687925" y="1327963"/>
            <a:ext cx="3999600" cy="348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4" name="Google Shape;724;p64"/>
          <p:cNvSpPr/>
          <p:nvPr/>
        </p:nvSpPr>
        <p:spPr>
          <a:xfrm>
            <a:off x="456425" y="1327975"/>
            <a:ext cx="3999600" cy="348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25" name="Google Shape;725;p64"/>
          <p:cNvPicPr preferRelativeResize="0"/>
          <p:nvPr/>
        </p:nvPicPr>
        <p:blipFill>
          <a:blip r:embed="rId3">
            <a:alphaModFix amt="26000"/>
          </a:blip>
          <a:stretch>
            <a:fillRect/>
          </a:stretch>
        </p:blipFill>
        <p:spPr>
          <a:xfrm>
            <a:off x="-25" y="0"/>
            <a:ext cx="9144000" cy="5143500"/>
          </a:xfrm>
          <a:prstGeom prst="rect">
            <a:avLst/>
          </a:prstGeom>
          <a:noFill/>
          <a:ln>
            <a:noFill/>
          </a:ln>
          <a:effectLst>
            <a:outerShdw blurRad="57150" rotWithShape="0" algn="bl" dir="5400000" dist="19050">
              <a:srgbClr val="000000"/>
            </a:outerShdw>
          </a:effectLst>
        </p:spPr>
      </p:pic>
      <p:sp>
        <p:nvSpPr>
          <p:cNvPr id="726" name="Google Shape;726;p64"/>
          <p:cNvSpPr txBox="1"/>
          <p:nvPr>
            <p:ph type="title"/>
          </p:nvPr>
        </p:nvSpPr>
        <p:spPr>
          <a:xfrm>
            <a:off x="311663" y="144375"/>
            <a:ext cx="8520600" cy="553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790">
                <a:solidFill>
                  <a:schemeClr val="lt1"/>
                </a:solidFill>
                <a:latin typeface="Times"/>
                <a:ea typeface="Times"/>
                <a:cs typeface="Times"/>
                <a:sym typeface="Times"/>
              </a:rPr>
              <a:t>Luminosity vs Temperature: Contaminants</a:t>
            </a:r>
            <a:endParaRPr b="1" sz="2790">
              <a:solidFill>
                <a:schemeClr val="lt1"/>
              </a:solidFill>
              <a:latin typeface="Times"/>
              <a:ea typeface="Times"/>
              <a:cs typeface="Times"/>
              <a:sym typeface="Times"/>
            </a:endParaRPr>
          </a:p>
        </p:txBody>
      </p:sp>
      <p:sp>
        <p:nvSpPr>
          <p:cNvPr id="727" name="Google Shape;727;p64"/>
          <p:cNvSpPr txBox="1"/>
          <p:nvPr>
            <p:ph idx="12" type="sldNum"/>
          </p:nvPr>
        </p:nvSpPr>
        <p:spPr>
          <a:xfrm>
            <a:off x="6417588" y="35623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728" name="Google Shape;728;p64"/>
          <p:cNvPicPr preferRelativeResize="0"/>
          <p:nvPr/>
        </p:nvPicPr>
        <p:blipFill>
          <a:blip r:embed="rId4">
            <a:alphaModFix/>
          </a:blip>
          <a:stretch>
            <a:fillRect/>
          </a:stretch>
        </p:blipFill>
        <p:spPr>
          <a:xfrm>
            <a:off x="4743225" y="1079474"/>
            <a:ext cx="3999618" cy="3729650"/>
          </a:xfrm>
          <a:prstGeom prst="rect">
            <a:avLst/>
          </a:prstGeom>
          <a:noFill/>
          <a:ln>
            <a:noFill/>
          </a:ln>
          <a:effectLst>
            <a:outerShdw blurRad="57150" rotWithShape="0" algn="bl" dir="5400000" dist="19050">
              <a:srgbClr val="000000">
                <a:alpha val="50000"/>
              </a:srgbClr>
            </a:outerShdw>
          </a:effectLst>
        </p:spPr>
      </p:pic>
      <p:pic>
        <p:nvPicPr>
          <p:cNvPr id="729" name="Google Shape;729;p64"/>
          <p:cNvPicPr preferRelativeResize="0"/>
          <p:nvPr/>
        </p:nvPicPr>
        <p:blipFill>
          <a:blip r:embed="rId5">
            <a:alphaModFix/>
          </a:blip>
          <a:stretch>
            <a:fillRect/>
          </a:stretch>
        </p:blipFill>
        <p:spPr>
          <a:xfrm>
            <a:off x="483150" y="1079475"/>
            <a:ext cx="3999626" cy="3729618"/>
          </a:xfrm>
          <a:prstGeom prst="rect">
            <a:avLst/>
          </a:prstGeom>
          <a:noFill/>
          <a:ln>
            <a:noFill/>
          </a:ln>
          <a:effectLst>
            <a:outerShdw blurRad="57150" rotWithShape="0" algn="bl" dir="5400000" dist="19050">
              <a:srgbClr val="000000">
                <a:alpha val="50000"/>
              </a:srgbClr>
            </a:outerShdw>
          </a:effectLst>
        </p:spPr>
      </p:pic>
      <p:sp>
        <p:nvSpPr>
          <p:cNvPr id="730" name="Google Shape;730;p64"/>
          <p:cNvSpPr txBox="1"/>
          <p:nvPr/>
        </p:nvSpPr>
        <p:spPr>
          <a:xfrm>
            <a:off x="456413" y="800706"/>
            <a:ext cx="8231100" cy="315300"/>
          </a:xfrm>
          <a:prstGeom prst="rect">
            <a:avLst/>
          </a:prstGeom>
          <a:noFill/>
          <a:ln>
            <a:noFill/>
          </a:ln>
          <a:effectLst>
            <a:outerShdw blurRad="57150" rotWithShape="0" algn="bl" dir="5400000" dist="19050">
              <a:srgbClr val="000000"/>
            </a:outerShdw>
          </a:effectLst>
        </p:spPr>
        <p:txBody>
          <a:bodyPr anchorCtr="0" anchor="t" bIns="68575" lIns="68575" spcFirstLastPara="1" rIns="68575" wrap="square" tIns="68575">
            <a:noAutofit/>
          </a:bodyPr>
          <a:lstStyle/>
          <a:p>
            <a:pPr indent="0" lvl="0" marL="0" rtl="0" algn="ctr">
              <a:lnSpc>
                <a:spcPct val="80000"/>
              </a:lnSpc>
              <a:spcBef>
                <a:spcPts val="0"/>
              </a:spcBef>
              <a:spcAft>
                <a:spcPts val="0"/>
              </a:spcAft>
              <a:buClr>
                <a:schemeClr val="dk1"/>
              </a:buClr>
              <a:buSzPts val="800"/>
              <a:buFont typeface="Arial"/>
              <a:buNone/>
            </a:pPr>
            <a:r>
              <a:rPr lang="en" sz="1700">
                <a:solidFill>
                  <a:srgbClr val="FF00FF"/>
                </a:solidFill>
                <a:latin typeface="Times"/>
                <a:ea typeface="Times"/>
                <a:cs typeface="Times"/>
                <a:sym typeface="Times"/>
              </a:rPr>
              <a:t>Want to r</a:t>
            </a:r>
            <a:r>
              <a:rPr lang="en" sz="1700">
                <a:solidFill>
                  <a:srgbClr val="FF00FF"/>
                </a:solidFill>
                <a:latin typeface="Times"/>
                <a:ea typeface="Times"/>
                <a:cs typeface="Times"/>
                <a:sym typeface="Times"/>
              </a:rPr>
              <a:t>egions with </a:t>
            </a:r>
            <a:r>
              <a:rPr b="1" lang="en" sz="1700">
                <a:solidFill>
                  <a:srgbClr val="FF00FF"/>
                </a:solidFill>
                <a:latin typeface="Times"/>
                <a:ea typeface="Times"/>
                <a:cs typeface="Times"/>
                <a:sym typeface="Times"/>
              </a:rPr>
              <a:t>high % of red supergiants but low % of </a:t>
            </a:r>
            <a:r>
              <a:rPr b="1" lang="en" sz="1700">
                <a:solidFill>
                  <a:srgbClr val="FF00FF"/>
                </a:solidFill>
                <a:latin typeface="Times"/>
                <a:ea typeface="Times"/>
                <a:cs typeface="Times"/>
                <a:sym typeface="Times"/>
              </a:rPr>
              <a:t>asymptotic</a:t>
            </a:r>
            <a:r>
              <a:rPr b="1" lang="en" sz="1700">
                <a:solidFill>
                  <a:srgbClr val="FF00FF"/>
                </a:solidFill>
                <a:latin typeface="Times"/>
                <a:ea typeface="Times"/>
                <a:cs typeface="Times"/>
                <a:sym typeface="Times"/>
              </a:rPr>
              <a:t> branch stars</a:t>
            </a:r>
            <a:endParaRPr b="1" sz="1500">
              <a:solidFill>
                <a:srgbClr val="FF00FF"/>
              </a:solidFill>
              <a:latin typeface="Times"/>
              <a:ea typeface="Times"/>
              <a:cs typeface="Times"/>
              <a:sym typeface="Times"/>
            </a:endParaRPr>
          </a:p>
        </p:txBody>
      </p:sp>
      <p:sp>
        <p:nvSpPr>
          <p:cNvPr id="731" name="Google Shape;731;p64"/>
          <p:cNvSpPr txBox="1"/>
          <p:nvPr/>
        </p:nvSpPr>
        <p:spPr>
          <a:xfrm>
            <a:off x="3433475" y="4809125"/>
            <a:ext cx="2277000" cy="26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Times"/>
                <a:ea typeface="Times"/>
                <a:cs typeface="Times"/>
                <a:sym typeface="Times"/>
              </a:rPr>
              <a:t>Healy et al. 2024</a:t>
            </a:r>
            <a:endParaRPr sz="1500">
              <a:solidFill>
                <a:schemeClr val="lt1"/>
              </a:solidFill>
              <a:latin typeface="Times"/>
              <a:ea typeface="Times"/>
              <a:cs typeface="Times"/>
              <a:sym typeface="Time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9"/>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173" name="Google Shape;173;p29"/>
          <p:cNvSpPr txBox="1"/>
          <p:nvPr>
            <p:ph type="title"/>
          </p:nvPr>
        </p:nvSpPr>
        <p:spPr>
          <a:xfrm>
            <a:off x="734850" y="900100"/>
            <a:ext cx="7674300" cy="2267100"/>
          </a:xfrm>
          <a:prstGeom prst="rect">
            <a:avLst/>
          </a:prstGeom>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4560">
                <a:solidFill>
                  <a:schemeClr val="lt1"/>
                </a:solidFill>
                <a:latin typeface="Times"/>
                <a:ea typeface="Times"/>
                <a:cs typeface="Times"/>
                <a:sym typeface="Times"/>
              </a:rPr>
              <a:t>What needs to be done do?</a:t>
            </a:r>
            <a:endParaRPr sz="4560">
              <a:solidFill>
                <a:schemeClr val="lt1"/>
              </a:solidFill>
              <a:latin typeface="Times"/>
              <a:ea typeface="Times"/>
              <a:cs typeface="Times"/>
              <a:sym typeface="Times"/>
            </a:endParaRPr>
          </a:p>
          <a:p>
            <a:pPr indent="0" lvl="0" marL="457200" rtl="0" algn="l">
              <a:spcBef>
                <a:spcPts val="0"/>
              </a:spcBef>
              <a:spcAft>
                <a:spcPts val="0"/>
              </a:spcAft>
              <a:buClr>
                <a:schemeClr val="dk1"/>
              </a:buClr>
              <a:buSzPts val="990"/>
              <a:buFont typeface="Arial"/>
              <a:buNone/>
            </a:pPr>
            <a:r>
              <a:rPr lang="en" sz="4560">
                <a:solidFill>
                  <a:srgbClr val="C550C5"/>
                </a:solidFill>
                <a:latin typeface="Times"/>
                <a:ea typeface="Times"/>
                <a:cs typeface="Times"/>
                <a:sym typeface="Times"/>
              </a:rPr>
              <a:t>Better understanding of SNe mechanisms and Progenitor behavior</a:t>
            </a:r>
            <a:endParaRPr sz="4560">
              <a:solidFill>
                <a:schemeClr val="lt1"/>
              </a:solidFill>
              <a:latin typeface="Times"/>
              <a:ea typeface="Times"/>
              <a:cs typeface="Times"/>
              <a:sym typeface="Times"/>
            </a:endParaRPr>
          </a:p>
        </p:txBody>
      </p:sp>
      <p:sp>
        <p:nvSpPr>
          <p:cNvPr id="174" name="Google Shape;174;p2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5" name="Google Shape;175;p29"/>
          <p:cNvSpPr/>
          <p:nvPr/>
        </p:nvSpPr>
        <p:spPr>
          <a:xfrm>
            <a:off x="557400" y="2281108"/>
            <a:ext cx="156600" cy="183600"/>
          </a:xfrm>
          <a:custGeom>
            <a:rect b="b" l="l" r="r" t="t"/>
            <a:pathLst>
              <a:path extrusionOk="0" h="2160000" w="2160000">
                <a:moveTo>
                  <a:pt x="1095825" y="0"/>
                </a:moveTo>
                <a:lnTo>
                  <a:pt x="1108157" y="0"/>
                </a:lnTo>
                <a:lnTo>
                  <a:pt x="1113289" y="101634"/>
                </a:lnTo>
                <a:cubicBezTo>
                  <a:pt x="1164909" y="609924"/>
                  <a:pt x="1568999" y="1014015"/>
                  <a:pt x="2077289" y="1065634"/>
                </a:cubicBezTo>
                <a:lnTo>
                  <a:pt x="2160000" y="1069811"/>
                </a:lnTo>
                <a:lnTo>
                  <a:pt x="2160000" y="1089613"/>
                </a:lnTo>
                <a:lnTo>
                  <a:pt x="2143732" y="1088791"/>
                </a:lnTo>
                <a:cubicBezTo>
                  <a:pt x="1584543" y="1088791"/>
                  <a:pt x="1124615" y="1513770"/>
                  <a:pt x="1069308" y="2058367"/>
                </a:cubicBezTo>
                <a:lnTo>
                  <a:pt x="1064176" y="2160000"/>
                </a:lnTo>
                <a:lnTo>
                  <a:pt x="1051844" y="2160000"/>
                </a:lnTo>
                <a:lnTo>
                  <a:pt x="1046712" y="2058367"/>
                </a:lnTo>
                <a:cubicBezTo>
                  <a:pt x="995093" y="1550077"/>
                  <a:pt x="591002" y="1145987"/>
                  <a:pt x="82712" y="1094367"/>
                </a:cubicBezTo>
                <a:lnTo>
                  <a:pt x="0" y="1090190"/>
                </a:lnTo>
                <a:lnTo>
                  <a:pt x="0" y="1070389"/>
                </a:lnTo>
                <a:lnTo>
                  <a:pt x="16269" y="1071210"/>
                </a:lnTo>
                <a:cubicBezTo>
                  <a:pt x="575458" y="1071210"/>
                  <a:pt x="1035386" y="646231"/>
                  <a:pt x="1090693" y="101634"/>
                </a:cubicBezTo>
                <a:close/>
              </a:path>
            </a:pathLst>
          </a:custGeom>
          <a:solidFill>
            <a:schemeClr val="lt2"/>
          </a:solidFill>
          <a:ln>
            <a:noFill/>
          </a:ln>
          <a:effectLst>
            <a:outerShdw blurRad="57150" rotWithShape="0" algn="bl" dir="5400000" dist="19050">
              <a:srgbClr val="000000"/>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i="0" sz="1100" u="none" cap="none" strike="noStrike">
              <a:solidFill>
                <a:schemeClr val="lt1"/>
              </a:solidFill>
              <a:latin typeface="Times"/>
              <a:ea typeface="Times"/>
              <a:cs typeface="Times"/>
              <a:sym typeface="Times"/>
            </a:endParaRPr>
          </a:p>
        </p:txBody>
      </p:sp>
      <p:cxnSp>
        <p:nvCxnSpPr>
          <p:cNvPr id="176" name="Google Shape;176;p29"/>
          <p:cNvCxnSpPr/>
          <p:nvPr/>
        </p:nvCxnSpPr>
        <p:spPr>
          <a:xfrm flipH="1" rot="10800000">
            <a:off x="557400" y="3209975"/>
            <a:ext cx="7548300" cy="8700"/>
          </a:xfrm>
          <a:prstGeom prst="straightConnector1">
            <a:avLst/>
          </a:prstGeom>
          <a:noFill/>
          <a:ln cap="flat" cmpd="sng" w="19050">
            <a:solidFill>
              <a:schemeClr val="lt1"/>
            </a:solidFill>
            <a:prstDash val="solid"/>
            <a:round/>
            <a:headEnd len="med" w="med" type="none"/>
            <a:tailEnd len="med" w="med" type="none"/>
          </a:ln>
          <a:effectLst>
            <a:outerShdw blurRad="57150" rotWithShape="0" algn="bl" dir="5400000" dist="19050">
              <a:srgbClr val="000000"/>
            </a:outerShdw>
          </a:effectLst>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35" name="Shape 735"/>
        <p:cNvGrpSpPr/>
        <p:nvPr/>
      </p:nvGrpSpPr>
      <p:grpSpPr>
        <a:xfrm>
          <a:off x="0" y="0"/>
          <a:ext cx="0" cy="0"/>
          <a:chOff x="0" y="0"/>
          <a:chExt cx="0" cy="0"/>
        </a:xfrm>
      </p:grpSpPr>
      <p:pic>
        <p:nvPicPr>
          <p:cNvPr id="736" name="Google Shape;736;p65"/>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737" name="Google Shape;737;p65"/>
          <p:cNvSpPr txBox="1"/>
          <p:nvPr>
            <p:ph type="title"/>
          </p:nvPr>
        </p:nvSpPr>
        <p:spPr>
          <a:xfrm>
            <a:off x="714000" y="1696200"/>
            <a:ext cx="7830900" cy="266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latin typeface="Times"/>
                <a:ea typeface="Times"/>
                <a:cs typeface="Times"/>
                <a:sym typeface="Times"/>
              </a:rPr>
              <a:t>Other Galactic CCSNe progenitors</a:t>
            </a:r>
            <a:endParaRPr>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a:p>
            <a:pPr indent="0" lvl="0" marL="0" rtl="0" algn="l">
              <a:spcBef>
                <a:spcPts val="0"/>
              </a:spcBef>
              <a:spcAft>
                <a:spcPts val="0"/>
              </a:spcAft>
              <a:buNone/>
            </a:pPr>
            <a:r>
              <a:rPr lang="en" sz="1533">
                <a:solidFill>
                  <a:schemeClr val="lt1"/>
                </a:solidFill>
                <a:latin typeface="Times"/>
                <a:ea typeface="Times"/>
                <a:cs typeface="Times"/>
                <a:sym typeface="Times"/>
              </a:rPr>
              <a:t>[The Story of all Galactic Core-collapse Progenitors,  in prep]</a:t>
            </a:r>
            <a:endParaRPr sz="1533">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p:txBody>
      </p:sp>
      <p:sp>
        <p:nvSpPr>
          <p:cNvPr id="738" name="Google Shape;738;p6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39" name="Google Shape;739;p65"/>
          <p:cNvSpPr/>
          <p:nvPr/>
        </p:nvSpPr>
        <p:spPr>
          <a:xfrm>
            <a:off x="557400" y="2281108"/>
            <a:ext cx="156600" cy="183600"/>
          </a:xfrm>
          <a:custGeom>
            <a:rect b="b" l="l" r="r" t="t"/>
            <a:pathLst>
              <a:path extrusionOk="0" h="2160000" w="2160000">
                <a:moveTo>
                  <a:pt x="1095825" y="0"/>
                </a:moveTo>
                <a:lnTo>
                  <a:pt x="1108157" y="0"/>
                </a:lnTo>
                <a:lnTo>
                  <a:pt x="1113289" y="101634"/>
                </a:lnTo>
                <a:cubicBezTo>
                  <a:pt x="1164909" y="609924"/>
                  <a:pt x="1568999" y="1014015"/>
                  <a:pt x="2077289" y="1065634"/>
                </a:cubicBezTo>
                <a:lnTo>
                  <a:pt x="2160000" y="1069811"/>
                </a:lnTo>
                <a:lnTo>
                  <a:pt x="2160000" y="1089613"/>
                </a:lnTo>
                <a:lnTo>
                  <a:pt x="2143732" y="1088791"/>
                </a:lnTo>
                <a:cubicBezTo>
                  <a:pt x="1584543" y="1088791"/>
                  <a:pt x="1124615" y="1513770"/>
                  <a:pt x="1069308" y="2058367"/>
                </a:cubicBezTo>
                <a:lnTo>
                  <a:pt x="1064176" y="2160000"/>
                </a:lnTo>
                <a:lnTo>
                  <a:pt x="1051844" y="2160000"/>
                </a:lnTo>
                <a:lnTo>
                  <a:pt x="1046712" y="2058367"/>
                </a:lnTo>
                <a:cubicBezTo>
                  <a:pt x="995093" y="1550077"/>
                  <a:pt x="591002" y="1145987"/>
                  <a:pt x="82712" y="1094367"/>
                </a:cubicBezTo>
                <a:lnTo>
                  <a:pt x="0" y="1090190"/>
                </a:lnTo>
                <a:lnTo>
                  <a:pt x="0" y="1070389"/>
                </a:lnTo>
                <a:lnTo>
                  <a:pt x="16269" y="1071210"/>
                </a:lnTo>
                <a:cubicBezTo>
                  <a:pt x="575458" y="1071210"/>
                  <a:pt x="1035386" y="646231"/>
                  <a:pt x="1090693" y="101634"/>
                </a:cubicBezTo>
                <a:close/>
              </a:path>
            </a:pathLst>
          </a:cu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i="0" sz="1100" u="none" cap="none" strike="noStrike">
              <a:solidFill>
                <a:schemeClr val="lt1"/>
              </a:solidFill>
              <a:latin typeface="Times"/>
              <a:ea typeface="Times"/>
              <a:cs typeface="Times"/>
              <a:sym typeface="Times"/>
            </a:endParaRPr>
          </a:p>
        </p:txBody>
      </p:sp>
      <p:cxnSp>
        <p:nvCxnSpPr>
          <p:cNvPr id="740" name="Google Shape;740;p65"/>
          <p:cNvCxnSpPr/>
          <p:nvPr/>
        </p:nvCxnSpPr>
        <p:spPr>
          <a:xfrm>
            <a:off x="557400" y="3163800"/>
            <a:ext cx="7571400" cy="1380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44" name="Shape 744"/>
        <p:cNvGrpSpPr/>
        <p:nvPr/>
      </p:nvGrpSpPr>
      <p:grpSpPr>
        <a:xfrm>
          <a:off x="0" y="0"/>
          <a:ext cx="0" cy="0"/>
          <a:chOff x="0" y="0"/>
          <a:chExt cx="0" cy="0"/>
        </a:xfrm>
      </p:grpSpPr>
      <p:pic>
        <p:nvPicPr>
          <p:cNvPr id="745" name="Google Shape;745;p66"/>
          <p:cNvPicPr preferRelativeResize="0"/>
          <p:nvPr/>
        </p:nvPicPr>
        <p:blipFill>
          <a:blip r:embed="rId3">
            <a:alphaModFix amt="26000"/>
          </a:blip>
          <a:stretch>
            <a:fillRect/>
          </a:stretch>
        </p:blipFill>
        <p:spPr>
          <a:xfrm>
            <a:off x="0" y="0"/>
            <a:ext cx="9144000" cy="5143500"/>
          </a:xfrm>
          <a:prstGeom prst="rect">
            <a:avLst/>
          </a:prstGeom>
          <a:noFill/>
          <a:ln>
            <a:noFill/>
          </a:ln>
        </p:spPr>
      </p:pic>
      <p:pic>
        <p:nvPicPr>
          <p:cNvPr id="746" name="Google Shape;746;p66"/>
          <p:cNvPicPr preferRelativeResize="0"/>
          <p:nvPr/>
        </p:nvPicPr>
        <p:blipFill>
          <a:blip r:embed="rId4">
            <a:alphaModFix/>
          </a:blip>
          <a:stretch>
            <a:fillRect/>
          </a:stretch>
        </p:blipFill>
        <p:spPr>
          <a:xfrm>
            <a:off x="445815" y="1419800"/>
            <a:ext cx="733800" cy="722700"/>
          </a:xfrm>
          <a:prstGeom prst="ellipse">
            <a:avLst/>
          </a:prstGeom>
          <a:noFill/>
          <a:ln>
            <a:noFill/>
          </a:ln>
          <a:effectLst>
            <a:outerShdw blurRad="114300" rotWithShape="0" algn="bl" dist="66675">
              <a:schemeClr val="dk1"/>
            </a:outerShdw>
          </a:effectLst>
        </p:spPr>
      </p:pic>
      <p:grpSp>
        <p:nvGrpSpPr>
          <p:cNvPr id="747" name="Google Shape;747;p66"/>
          <p:cNvGrpSpPr/>
          <p:nvPr/>
        </p:nvGrpSpPr>
        <p:grpSpPr>
          <a:xfrm>
            <a:off x="54" y="4343400"/>
            <a:ext cx="9143900" cy="800098"/>
            <a:chOff x="54" y="4343400"/>
            <a:chExt cx="9143900" cy="800098"/>
          </a:xfrm>
        </p:grpSpPr>
        <p:pic>
          <p:nvPicPr>
            <p:cNvPr id="748" name="Google Shape;748;p66"/>
            <p:cNvPicPr preferRelativeResize="0"/>
            <p:nvPr/>
          </p:nvPicPr>
          <p:blipFill rotWithShape="1">
            <a:blip r:embed="rId5">
              <a:alphaModFix/>
            </a:blip>
            <a:srcRect b="0" l="5419" r="0" t="84444"/>
            <a:stretch/>
          </p:blipFill>
          <p:spPr>
            <a:xfrm>
              <a:off x="54" y="4343400"/>
              <a:ext cx="9143900" cy="800098"/>
            </a:xfrm>
            <a:prstGeom prst="rect">
              <a:avLst/>
            </a:prstGeom>
            <a:noFill/>
            <a:ln>
              <a:noFill/>
            </a:ln>
          </p:spPr>
        </p:pic>
        <p:sp>
          <p:nvSpPr>
            <p:cNvPr id="749" name="Google Shape;749;p66"/>
            <p:cNvSpPr txBox="1"/>
            <p:nvPr/>
          </p:nvSpPr>
          <p:spPr>
            <a:xfrm>
              <a:off x="866775" y="4495800"/>
              <a:ext cx="7867800" cy="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lt1"/>
                  </a:solidFill>
                </a:rPr>
                <a:t>     O                               B                                </a:t>
              </a:r>
              <a:r>
                <a:rPr lang="en" sz="1600">
                  <a:solidFill>
                    <a:schemeClr val="dk1"/>
                  </a:solidFill>
                </a:rPr>
                <a:t>A          F      G         K           </a:t>
              </a:r>
              <a:r>
                <a:rPr lang="en" sz="1600">
                  <a:solidFill>
                    <a:schemeClr val="lt1"/>
                  </a:solidFill>
                </a:rPr>
                <a:t>M   </a:t>
              </a:r>
              <a:endParaRPr sz="1600">
                <a:solidFill>
                  <a:schemeClr val="lt1"/>
                </a:solidFill>
              </a:endParaRPr>
            </a:p>
          </p:txBody>
        </p:sp>
      </p:grpSp>
      <p:sp>
        <p:nvSpPr>
          <p:cNvPr id="750" name="Google Shape;750;p66"/>
          <p:cNvSpPr txBox="1"/>
          <p:nvPr/>
        </p:nvSpPr>
        <p:spPr>
          <a:xfrm>
            <a:off x="129950" y="589600"/>
            <a:ext cx="2778600" cy="6915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Times"/>
                <a:ea typeface="Times"/>
                <a:cs typeface="Times"/>
                <a:sym typeface="Times"/>
              </a:rPr>
              <a:t>Wolf Rayet Stars (WRs)</a:t>
            </a:r>
            <a:endParaRPr b="1" sz="2000">
              <a:solidFill>
                <a:schemeClr val="lt1"/>
              </a:solidFill>
              <a:latin typeface="Times"/>
              <a:ea typeface="Times"/>
              <a:cs typeface="Times"/>
              <a:sym typeface="Times"/>
            </a:endParaRPr>
          </a:p>
        </p:txBody>
      </p:sp>
      <p:pic>
        <p:nvPicPr>
          <p:cNvPr id="751" name="Google Shape;751;p66"/>
          <p:cNvPicPr preferRelativeResize="0"/>
          <p:nvPr/>
        </p:nvPicPr>
        <p:blipFill rotWithShape="1">
          <a:blip r:embed="rId6">
            <a:alphaModFix/>
          </a:blip>
          <a:srcRect b="78786" l="56536" r="13463" t="2407"/>
          <a:stretch/>
        </p:blipFill>
        <p:spPr>
          <a:xfrm>
            <a:off x="1487751" y="1427603"/>
            <a:ext cx="718200" cy="707100"/>
          </a:xfrm>
          <a:prstGeom prst="ellipse">
            <a:avLst/>
          </a:prstGeom>
          <a:noFill/>
          <a:ln>
            <a:noFill/>
          </a:ln>
          <a:effectLst>
            <a:outerShdw blurRad="57150" rotWithShape="0" algn="bl" dir="5400000" dist="19050">
              <a:srgbClr val="000000"/>
            </a:outerShdw>
          </a:effectLst>
        </p:spPr>
      </p:pic>
      <p:cxnSp>
        <p:nvCxnSpPr>
          <p:cNvPr id="752" name="Google Shape;752;p66"/>
          <p:cNvCxnSpPr/>
          <p:nvPr/>
        </p:nvCxnSpPr>
        <p:spPr>
          <a:xfrm>
            <a:off x="695325" y="4095750"/>
            <a:ext cx="2428800" cy="9600"/>
          </a:xfrm>
          <a:prstGeom prst="straightConnector1">
            <a:avLst/>
          </a:prstGeom>
          <a:noFill/>
          <a:ln cap="flat" cmpd="sng" w="38100">
            <a:solidFill>
              <a:srgbClr val="FF00FF"/>
            </a:solidFill>
            <a:prstDash val="solid"/>
            <a:round/>
            <a:headEnd len="med" w="med" type="diamond"/>
            <a:tailEnd len="med" w="med" type="diamond"/>
          </a:ln>
          <a:effectLst>
            <a:outerShdw blurRad="57150" rotWithShape="0" algn="bl" dir="5400000" dist="19050">
              <a:srgbClr val="9E9E9E">
                <a:alpha val="50000"/>
              </a:srgbClr>
            </a:outerShdw>
          </a:effectLst>
        </p:spPr>
      </p:cxnSp>
      <p:sp>
        <p:nvSpPr>
          <p:cNvPr id="753" name="Google Shape;753;p66"/>
          <p:cNvSpPr txBox="1"/>
          <p:nvPr/>
        </p:nvSpPr>
        <p:spPr>
          <a:xfrm>
            <a:off x="209625" y="2281200"/>
            <a:ext cx="2053800" cy="15951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Times"/>
              <a:buChar char="●"/>
            </a:pPr>
            <a:r>
              <a:rPr lang="en" sz="1500">
                <a:solidFill>
                  <a:schemeClr val="lt1"/>
                </a:solidFill>
                <a:latin typeface="Times"/>
                <a:ea typeface="Times"/>
                <a:cs typeface="Times"/>
                <a:sym typeface="Times"/>
              </a:rPr>
              <a:t>Highly luminous</a:t>
            </a:r>
            <a:endParaRPr sz="1500">
              <a:solidFill>
                <a:schemeClr val="lt1"/>
              </a:solidFill>
              <a:latin typeface="Times"/>
              <a:ea typeface="Times"/>
              <a:cs typeface="Times"/>
              <a:sym typeface="Times"/>
            </a:endParaRPr>
          </a:p>
          <a:p>
            <a:pPr indent="-323850" lvl="0" marL="457200" rtl="0" algn="l">
              <a:spcBef>
                <a:spcPts val="0"/>
              </a:spcBef>
              <a:spcAft>
                <a:spcPts val="0"/>
              </a:spcAft>
              <a:buClr>
                <a:schemeClr val="lt1"/>
              </a:buClr>
              <a:buSzPts val="1500"/>
              <a:buFont typeface="Times"/>
              <a:buChar char="●"/>
            </a:pPr>
            <a:r>
              <a:rPr lang="en" sz="1500">
                <a:solidFill>
                  <a:schemeClr val="lt1"/>
                </a:solidFill>
                <a:latin typeface="Times"/>
                <a:ea typeface="Times"/>
                <a:cs typeface="Times"/>
                <a:sym typeface="Times"/>
              </a:rPr>
              <a:t>Very high surface enhancement of heavy elements</a:t>
            </a:r>
            <a:endParaRPr sz="1500">
              <a:solidFill>
                <a:schemeClr val="lt1"/>
              </a:solidFill>
              <a:latin typeface="Times"/>
              <a:ea typeface="Times"/>
              <a:cs typeface="Times"/>
              <a:sym typeface="Times"/>
            </a:endParaRPr>
          </a:p>
          <a:p>
            <a:pPr indent="-323850" lvl="0" marL="457200" rtl="0" algn="l">
              <a:spcBef>
                <a:spcPts val="0"/>
              </a:spcBef>
              <a:spcAft>
                <a:spcPts val="0"/>
              </a:spcAft>
              <a:buClr>
                <a:schemeClr val="lt1"/>
              </a:buClr>
              <a:buSzPts val="1500"/>
              <a:buFont typeface="Times"/>
              <a:buChar char="●"/>
            </a:pPr>
            <a:r>
              <a:rPr lang="en" sz="1500">
                <a:solidFill>
                  <a:schemeClr val="lt1"/>
                </a:solidFill>
                <a:latin typeface="Times"/>
                <a:ea typeface="Times"/>
                <a:cs typeface="Times"/>
                <a:sym typeface="Times"/>
              </a:rPr>
              <a:t>Strong stellar winds</a:t>
            </a:r>
            <a:endParaRPr sz="1500">
              <a:solidFill>
                <a:schemeClr val="lt1"/>
              </a:solidFill>
              <a:latin typeface="Times"/>
              <a:ea typeface="Times"/>
              <a:cs typeface="Times"/>
              <a:sym typeface="Times"/>
            </a:endParaRPr>
          </a:p>
        </p:txBody>
      </p:sp>
      <p:sp>
        <p:nvSpPr>
          <p:cNvPr id="754" name="Google Shape;754;p66"/>
          <p:cNvSpPr txBox="1"/>
          <p:nvPr/>
        </p:nvSpPr>
        <p:spPr>
          <a:xfrm>
            <a:off x="3417700" y="589600"/>
            <a:ext cx="2200800" cy="8001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Times"/>
                <a:ea typeface="Times"/>
                <a:cs typeface="Times"/>
                <a:sym typeface="Times"/>
              </a:rPr>
              <a:t>Blue Supergiants</a:t>
            </a:r>
            <a:endParaRPr b="1" sz="2000">
              <a:solidFill>
                <a:schemeClr val="lt1"/>
              </a:solidFill>
              <a:latin typeface="Times"/>
              <a:ea typeface="Times"/>
              <a:cs typeface="Times"/>
              <a:sym typeface="Times"/>
            </a:endParaRPr>
          </a:p>
          <a:p>
            <a:pPr indent="0" lvl="0" marL="0" rtl="0" algn="ctr">
              <a:spcBef>
                <a:spcPts val="0"/>
              </a:spcBef>
              <a:spcAft>
                <a:spcPts val="0"/>
              </a:spcAft>
              <a:buNone/>
            </a:pPr>
            <a:r>
              <a:rPr b="1" lang="en" sz="2000">
                <a:solidFill>
                  <a:schemeClr val="lt1"/>
                </a:solidFill>
                <a:latin typeface="Times"/>
                <a:ea typeface="Times"/>
                <a:cs typeface="Times"/>
                <a:sym typeface="Times"/>
              </a:rPr>
              <a:t>(BSGs)</a:t>
            </a:r>
            <a:endParaRPr b="1" sz="2000">
              <a:solidFill>
                <a:schemeClr val="lt1"/>
              </a:solidFill>
              <a:latin typeface="Times"/>
              <a:ea typeface="Times"/>
              <a:cs typeface="Times"/>
              <a:sym typeface="Times"/>
            </a:endParaRPr>
          </a:p>
        </p:txBody>
      </p:sp>
      <p:sp>
        <p:nvSpPr>
          <p:cNvPr id="755" name="Google Shape;755;p66"/>
          <p:cNvSpPr txBox="1"/>
          <p:nvPr/>
        </p:nvSpPr>
        <p:spPr>
          <a:xfrm>
            <a:off x="5712750" y="654075"/>
            <a:ext cx="3336900" cy="722700"/>
          </a:xfrm>
          <a:prstGeom prst="rect">
            <a:avLst/>
          </a:prstGeom>
          <a:noFill/>
          <a:ln>
            <a:noFill/>
          </a:ln>
          <a:effectLst>
            <a:outerShdw blurRad="57150" rotWithShape="0" algn="bl" dir="5400000" dist="19050">
              <a:schemeClr val="dk1"/>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Times"/>
                <a:ea typeface="Times"/>
                <a:cs typeface="Times"/>
                <a:sym typeface="Times"/>
              </a:rPr>
              <a:t>Luminous Blue Variables</a:t>
            </a:r>
            <a:endParaRPr b="1" sz="2000">
              <a:solidFill>
                <a:schemeClr val="lt1"/>
              </a:solidFill>
              <a:latin typeface="Times"/>
              <a:ea typeface="Times"/>
              <a:cs typeface="Times"/>
              <a:sym typeface="Times"/>
            </a:endParaRPr>
          </a:p>
          <a:p>
            <a:pPr indent="0" lvl="0" marL="0" rtl="0" algn="ctr">
              <a:spcBef>
                <a:spcPts val="0"/>
              </a:spcBef>
              <a:spcAft>
                <a:spcPts val="0"/>
              </a:spcAft>
              <a:buNone/>
            </a:pPr>
            <a:r>
              <a:rPr b="1" lang="en" sz="2000">
                <a:solidFill>
                  <a:schemeClr val="lt1"/>
                </a:solidFill>
                <a:latin typeface="Times"/>
                <a:ea typeface="Times"/>
                <a:cs typeface="Times"/>
                <a:sym typeface="Times"/>
              </a:rPr>
              <a:t>(LBVs) </a:t>
            </a:r>
            <a:endParaRPr b="1" sz="2000">
              <a:solidFill>
                <a:schemeClr val="lt1"/>
              </a:solidFill>
              <a:latin typeface="Times"/>
              <a:ea typeface="Times"/>
              <a:cs typeface="Times"/>
              <a:sym typeface="Times"/>
            </a:endParaRPr>
          </a:p>
        </p:txBody>
      </p:sp>
      <p:pic>
        <p:nvPicPr>
          <p:cNvPr id="756" name="Google Shape;756;p66"/>
          <p:cNvPicPr preferRelativeResize="0"/>
          <p:nvPr/>
        </p:nvPicPr>
        <p:blipFill rotWithShape="1">
          <a:blip r:embed="rId6">
            <a:alphaModFix/>
          </a:blip>
          <a:srcRect b="85788" l="12141" r="68732" t="1959"/>
          <a:stretch/>
        </p:blipFill>
        <p:spPr>
          <a:xfrm>
            <a:off x="4656496" y="1342758"/>
            <a:ext cx="718200" cy="722700"/>
          </a:xfrm>
          <a:prstGeom prst="ellipse">
            <a:avLst/>
          </a:prstGeom>
          <a:noFill/>
          <a:ln>
            <a:noFill/>
          </a:ln>
          <a:effectLst>
            <a:outerShdw blurRad="57150" rotWithShape="0" algn="bl" dir="5400000" dist="19050">
              <a:srgbClr val="000000"/>
            </a:outerShdw>
          </a:effectLst>
        </p:spPr>
      </p:pic>
      <p:pic>
        <p:nvPicPr>
          <p:cNvPr id="757" name="Google Shape;757;p66"/>
          <p:cNvPicPr preferRelativeResize="0"/>
          <p:nvPr/>
        </p:nvPicPr>
        <p:blipFill rotWithShape="1">
          <a:blip r:embed="rId7">
            <a:alphaModFix/>
          </a:blip>
          <a:srcRect b="14574" l="65718" r="18043" t="75911"/>
          <a:stretch/>
        </p:blipFill>
        <p:spPr>
          <a:xfrm>
            <a:off x="3600251" y="1356857"/>
            <a:ext cx="718200" cy="648600"/>
          </a:xfrm>
          <a:prstGeom prst="ellipse">
            <a:avLst/>
          </a:prstGeom>
          <a:noFill/>
          <a:ln>
            <a:noFill/>
          </a:ln>
          <a:effectLst>
            <a:outerShdw blurRad="57150" rotWithShape="0" algn="bl" dist="38100">
              <a:schemeClr val="dk1">
                <a:alpha val="50000"/>
              </a:schemeClr>
            </a:outerShdw>
          </a:effectLst>
        </p:spPr>
      </p:pic>
      <p:pic>
        <p:nvPicPr>
          <p:cNvPr id="758" name="Google Shape;758;p66"/>
          <p:cNvPicPr preferRelativeResize="0"/>
          <p:nvPr/>
        </p:nvPicPr>
        <p:blipFill rotWithShape="1">
          <a:blip r:embed="rId8">
            <a:alphaModFix/>
          </a:blip>
          <a:srcRect b="3886" l="2174" r="3289" t="4445"/>
          <a:stretch/>
        </p:blipFill>
        <p:spPr>
          <a:xfrm>
            <a:off x="7022100" y="1333896"/>
            <a:ext cx="718200" cy="694500"/>
          </a:xfrm>
          <a:prstGeom prst="ellipse">
            <a:avLst/>
          </a:prstGeom>
          <a:noFill/>
          <a:ln>
            <a:noFill/>
          </a:ln>
          <a:effectLst>
            <a:outerShdw blurRad="57150" rotWithShape="0" algn="bl" dir="5400000" dist="19050">
              <a:schemeClr val="dk1"/>
            </a:outerShdw>
          </a:effectLst>
        </p:spPr>
      </p:pic>
      <p:sp>
        <p:nvSpPr>
          <p:cNvPr id="759" name="Google Shape;759;p66"/>
          <p:cNvSpPr txBox="1"/>
          <p:nvPr/>
        </p:nvSpPr>
        <p:spPr>
          <a:xfrm>
            <a:off x="6173525" y="2258700"/>
            <a:ext cx="2778600" cy="1455600"/>
          </a:xfrm>
          <a:prstGeom prst="rect">
            <a:avLst/>
          </a:prstGeom>
          <a:noFill/>
          <a:ln>
            <a:noFill/>
          </a:ln>
          <a:effectLst>
            <a:outerShdw blurRad="57150" rotWithShape="0" algn="bl" dir="5400000" dist="19050">
              <a:schemeClr val="dk1"/>
            </a:outerShdw>
          </a:effectLst>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Times"/>
              <a:buChar char="●"/>
            </a:pPr>
            <a:r>
              <a:rPr lang="en" sz="1500">
                <a:solidFill>
                  <a:schemeClr val="lt1"/>
                </a:solidFill>
                <a:latin typeface="Times"/>
                <a:ea typeface="Times"/>
                <a:cs typeface="Times"/>
                <a:sym typeface="Times"/>
              </a:rPr>
              <a:t>Massive</a:t>
            </a:r>
            <a:endParaRPr sz="1500">
              <a:solidFill>
                <a:schemeClr val="lt1"/>
              </a:solidFill>
              <a:latin typeface="Times"/>
              <a:ea typeface="Times"/>
              <a:cs typeface="Times"/>
              <a:sym typeface="Times"/>
            </a:endParaRPr>
          </a:p>
          <a:p>
            <a:pPr indent="-323850" lvl="0" marL="457200" rtl="0" algn="l">
              <a:spcBef>
                <a:spcPts val="0"/>
              </a:spcBef>
              <a:spcAft>
                <a:spcPts val="0"/>
              </a:spcAft>
              <a:buClr>
                <a:schemeClr val="lt1"/>
              </a:buClr>
              <a:buSzPts val="1500"/>
              <a:buFont typeface="Times"/>
              <a:buChar char="●"/>
            </a:pPr>
            <a:r>
              <a:rPr lang="en" sz="1500">
                <a:solidFill>
                  <a:schemeClr val="lt1"/>
                </a:solidFill>
                <a:latin typeface="Times"/>
                <a:ea typeface="Times"/>
                <a:cs typeface="Times"/>
                <a:sym typeface="Times"/>
              </a:rPr>
              <a:t>Evolved</a:t>
            </a:r>
            <a:endParaRPr sz="1500">
              <a:solidFill>
                <a:schemeClr val="lt1"/>
              </a:solidFill>
              <a:latin typeface="Times"/>
              <a:ea typeface="Times"/>
              <a:cs typeface="Times"/>
              <a:sym typeface="Times"/>
            </a:endParaRPr>
          </a:p>
          <a:p>
            <a:pPr indent="-323850" lvl="0" marL="457200" rtl="0" algn="l">
              <a:spcBef>
                <a:spcPts val="0"/>
              </a:spcBef>
              <a:spcAft>
                <a:spcPts val="0"/>
              </a:spcAft>
              <a:buClr>
                <a:schemeClr val="lt1"/>
              </a:buClr>
              <a:buSzPts val="1500"/>
              <a:buFont typeface="Times"/>
              <a:buChar char="●"/>
            </a:pPr>
            <a:r>
              <a:rPr lang="en" sz="1500">
                <a:solidFill>
                  <a:schemeClr val="lt1"/>
                </a:solidFill>
                <a:latin typeface="Times"/>
                <a:ea typeface="Times"/>
                <a:cs typeface="Times"/>
                <a:sym typeface="Times"/>
              </a:rPr>
              <a:t>Unpredictable and </a:t>
            </a:r>
            <a:r>
              <a:rPr b="1" lang="en" sz="1500">
                <a:solidFill>
                  <a:schemeClr val="lt1"/>
                </a:solidFill>
                <a:latin typeface="Times"/>
                <a:ea typeface="Times"/>
                <a:cs typeface="Times"/>
                <a:sym typeface="Times"/>
              </a:rPr>
              <a:t>significant variations</a:t>
            </a:r>
            <a:r>
              <a:rPr lang="en" sz="1500">
                <a:solidFill>
                  <a:schemeClr val="lt1"/>
                </a:solidFill>
                <a:latin typeface="Times"/>
                <a:ea typeface="Times"/>
                <a:cs typeface="Times"/>
                <a:sym typeface="Times"/>
              </a:rPr>
              <a:t> in spectra and brightness</a:t>
            </a:r>
            <a:endParaRPr sz="1500">
              <a:solidFill>
                <a:schemeClr val="lt1"/>
              </a:solidFill>
              <a:latin typeface="Times"/>
              <a:ea typeface="Times"/>
              <a:cs typeface="Times"/>
              <a:sym typeface="Times"/>
            </a:endParaRPr>
          </a:p>
        </p:txBody>
      </p:sp>
      <p:sp>
        <p:nvSpPr>
          <p:cNvPr id="760" name="Google Shape;760;p66"/>
          <p:cNvSpPr txBox="1"/>
          <p:nvPr/>
        </p:nvSpPr>
        <p:spPr>
          <a:xfrm>
            <a:off x="3182700" y="2281200"/>
            <a:ext cx="2778600" cy="14106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Times"/>
              <a:buChar char="●"/>
            </a:pPr>
            <a:r>
              <a:rPr lang="en" sz="1500">
                <a:solidFill>
                  <a:schemeClr val="lt1"/>
                </a:solidFill>
                <a:latin typeface="Times"/>
                <a:ea typeface="Times"/>
                <a:cs typeface="Times"/>
                <a:sym typeface="Times"/>
              </a:rPr>
              <a:t>Hot</a:t>
            </a:r>
            <a:endParaRPr sz="1500">
              <a:solidFill>
                <a:schemeClr val="lt1"/>
              </a:solidFill>
              <a:latin typeface="Times"/>
              <a:ea typeface="Times"/>
              <a:cs typeface="Times"/>
              <a:sym typeface="Times"/>
            </a:endParaRPr>
          </a:p>
          <a:p>
            <a:pPr indent="-323850" lvl="0" marL="457200" rtl="0" algn="l">
              <a:spcBef>
                <a:spcPts val="0"/>
              </a:spcBef>
              <a:spcAft>
                <a:spcPts val="0"/>
              </a:spcAft>
              <a:buClr>
                <a:schemeClr val="lt1"/>
              </a:buClr>
              <a:buSzPts val="1500"/>
              <a:buFont typeface="Times"/>
              <a:buChar char="●"/>
            </a:pPr>
            <a:r>
              <a:rPr lang="en" sz="1500">
                <a:solidFill>
                  <a:schemeClr val="lt1"/>
                </a:solidFill>
                <a:latin typeface="Times"/>
                <a:ea typeface="Times"/>
                <a:cs typeface="Times"/>
                <a:sym typeface="Times"/>
              </a:rPr>
              <a:t>Luminous</a:t>
            </a:r>
            <a:endParaRPr sz="1500">
              <a:solidFill>
                <a:schemeClr val="lt1"/>
              </a:solidFill>
              <a:latin typeface="Times"/>
              <a:ea typeface="Times"/>
              <a:cs typeface="Times"/>
              <a:sym typeface="Times"/>
            </a:endParaRPr>
          </a:p>
          <a:p>
            <a:pPr indent="-323850" lvl="0" marL="457200" rtl="0" algn="l">
              <a:spcBef>
                <a:spcPts val="0"/>
              </a:spcBef>
              <a:spcAft>
                <a:spcPts val="0"/>
              </a:spcAft>
              <a:buClr>
                <a:schemeClr val="lt1"/>
              </a:buClr>
              <a:buSzPts val="1500"/>
              <a:buFont typeface="Times"/>
              <a:buChar char="●"/>
            </a:pPr>
            <a:r>
              <a:rPr lang="en" sz="1500">
                <a:solidFill>
                  <a:schemeClr val="lt1"/>
                </a:solidFill>
                <a:latin typeface="Times"/>
                <a:ea typeface="Times"/>
                <a:cs typeface="Times"/>
                <a:sym typeface="Times"/>
              </a:rPr>
              <a:t>Also known as OB supergiant</a:t>
            </a:r>
            <a:endParaRPr sz="1500">
              <a:solidFill>
                <a:schemeClr val="lt1"/>
              </a:solidFill>
              <a:latin typeface="Times"/>
              <a:ea typeface="Times"/>
              <a:cs typeface="Times"/>
              <a:sym typeface="Times"/>
            </a:endParaRPr>
          </a:p>
        </p:txBody>
      </p:sp>
      <p:cxnSp>
        <p:nvCxnSpPr>
          <p:cNvPr id="761" name="Google Shape;761;p66"/>
          <p:cNvCxnSpPr/>
          <p:nvPr/>
        </p:nvCxnSpPr>
        <p:spPr>
          <a:xfrm>
            <a:off x="1060700" y="4110225"/>
            <a:ext cx="5170800" cy="0"/>
          </a:xfrm>
          <a:prstGeom prst="straightConnector1">
            <a:avLst/>
          </a:prstGeom>
          <a:noFill/>
          <a:ln cap="flat" cmpd="sng" w="38100">
            <a:solidFill>
              <a:srgbClr val="FF00FF"/>
            </a:solidFill>
            <a:prstDash val="solid"/>
            <a:round/>
            <a:headEnd len="med" w="med" type="diamond"/>
            <a:tailEnd len="med" w="med" type="diamond"/>
          </a:ln>
          <a:effectLst>
            <a:outerShdw blurRad="57150" rotWithShape="0" algn="bl" dir="5400000" dist="19050">
              <a:srgbClr val="9E9E9E">
                <a:alpha val="50000"/>
              </a:srgbClr>
            </a:outerShdw>
          </a:effectLst>
        </p:spPr>
      </p:cxnSp>
      <p:cxnSp>
        <p:nvCxnSpPr>
          <p:cNvPr id="762" name="Google Shape;762;p66"/>
          <p:cNvCxnSpPr/>
          <p:nvPr/>
        </p:nvCxnSpPr>
        <p:spPr>
          <a:xfrm>
            <a:off x="695325" y="4095750"/>
            <a:ext cx="4200600" cy="0"/>
          </a:xfrm>
          <a:prstGeom prst="straightConnector1">
            <a:avLst/>
          </a:prstGeom>
          <a:noFill/>
          <a:ln cap="flat" cmpd="sng" w="38100">
            <a:solidFill>
              <a:srgbClr val="FF00FF"/>
            </a:solidFill>
            <a:prstDash val="solid"/>
            <a:round/>
            <a:headEnd len="med" w="med" type="diamond"/>
            <a:tailEnd len="med" w="med" type="diamond"/>
          </a:ln>
          <a:effectLst>
            <a:outerShdw blurRad="57150" rotWithShape="0" algn="bl" dir="5400000" dist="19050">
              <a:srgbClr val="9E9E9E">
                <a:alpha val="50000"/>
              </a:srgbClr>
            </a:outerShdw>
          </a:effectLst>
        </p:spPr>
      </p:cxnSp>
      <p:sp>
        <p:nvSpPr>
          <p:cNvPr id="763" name="Google Shape;763;p66"/>
          <p:cNvSpPr txBox="1"/>
          <p:nvPr/>
        </p:nvSpPr>
        <p:spPr>
          <a:xfrm>
            <a:off x="320100" y="38800"/>
            <a:ext cx="8503800" cy="5508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3300">
                <a:solidFill>
                  <a:schemeClr val="lt1"/>
                </a:solidFill>
                <a:latin typeface="Times"/>
                <a:ea typeface="Times"/>
                <a:cs typeface="Times"/>
                <a:sym typeface="Times"/>
              </a:rPr>
              <a:t>Hot Massive Stars</a:t>
            </a:r>
            <a:r>
              <a:rPr b="1" lang="en" sz="3300">
                <a:solidFill>
                  <a:schemeClr val="lt1"/>
                </a:solidFill>
                <a:latin typeface="Times"/>
                <a:ea typeface="Times"/>
                <a:cs typeface="Times"/>
                <a:sym typeface="Times"/>
              </a:rPr>
              <a:t> </a:t>
            </a:r>
            <a:endParaRPr b="1" sz="1500">
              <a:solidFill>
                <a:schemeClr val="lt1"/>
              </a:solidFill>
              <a:latin typeface="Times"/>
              <a:ea typeface="Times"/>
              <a:cs typeface="Times"/>
              <a:sym typeface="Time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75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7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76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7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7" name="Shape 767"/>
        <p:cNvGrpSpPr/>
        <p:nvPr/>
      </p:nvGrpSpPr>
      <p:grpSpPr>
        <a:xfrm>
          <a:off x="0" y="0"/>
          <a:ext cx="0" cy="0"/>
          <a:chOff x="0" y="0"/>
          <a:chExt cx="0" cy="0"/>
        </a:xfrm>
      </p:grpSpPr>
      <p:pic>
        <p:nvPicPr>
          <p:cNvPr id="768" name="Google Shape;768;p67"/>
          <p:cNvPicPr preferRelativeResize="0"/>
          <p:nvPr/>
        </p:nvPicPr>
        <p:blipFill>
          <a:blip r:embed="rId3">
            <a:alphaModFix amt="26000"/>
          </a:blip>
          <a:stretch>
            <a:fillRect/>
          </a:stretch>
        </p:blipFill>
        <p:spPr>
          <a:xfrm>
            <a:off x="0" y="0"/>
            <a:ext cx="9144000" cy="5143500"/>
          </a:xfrm>
          <a:prstGeom prst="rect">
            <a:avLst/>
          </a:prstGeom>
          <a:noFill/>
          <a:ln>
            <a:noFill/>
          </a:ln>
        </p:spPr>
      </p:pic>
      <p:grpSp>
        <p:nvGrpSpPr>
          <p:cNvPr id="769" name="Google Shape;769;p67"/>
          <p:cNvGrpSpPr/>
          <p:nvPr/>
        </p:nvGrpSpPr>
        <p:grpSpPr>
          <a:xfrm>
            <a:off x="54" y="4343400"/>
            <a:ext cx="9143900" cy="800098"/>
            <a:chOff x="54" y="4343400"/>
            <a:chExt cx="9143900" cy="800098"/>
          </a:xfrm>
        </p:grpSpPr>
        <p:pic>
          <p:nvPicPr>
            <p:cNvPr id="770" name="Google Shape;770;p67"/>
            <p:cNvPicPr preferRelativeResize="0"/>
            <p:nvPr/>
          </p:nvPicPr>
          <p:blipFill rotWithShape="1">
            <a:blip r:embed="rId4">
              <a:alphaModFix/>
            </a:blip>
            <a:srcRect b="0" l="5419" r="0" t="84444"/>
            <a:stretch/>
          </p:blipFill>
          <p:spPr>
            <a:xfrm>
              <a:off x="54" y="4343400"/>
              <a:ext cx="9143900" cy="800098"/>
            </a:xfrm>
            <a:prstGeom prst="rect">
              <a:avLst/>
            </a:prstGeom>
            <a:noFill/>
            <a:ln>
              <a:noFill/>
            </a:ln>
            <a:effectLst>
              <a:outerShdw blurRad="57150" rotWithShape="0" algn="bl" dir="5400000" dist="19050">
                <a:srgbClr val="000000"/>
              </a:outerShdw>
            </a:effectLst>
          </p:spPr>
        </p:pic>
        <p:sp>
          <p:nvSpPr>
            <p:cNvPr id="771" name="Google Shape;771;p67"/>
            <p:cNvSpPr txBox="1"/>
            <p:nvPr/>
          </p:nvSpPr>
          <p:spPr>
            <a:xfrm>
              <a:off x="866775" y="4495800"/>
              <a:ext cx="7867800" cy="1809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lt1"/>
                  </a:solidFill>
                </a:rPr>
                <a:t>     O                               B                                </a:t>
              </a:r>
              <a:r>
                <a:rPr lang="en" sz="1600">
                  <a:solidFill>
                    <a:schemeClr val="dk1"/>
                  </a:solidFill>
                </a:rPr>
                <a:t>A          F      G         K           </a:t>
              </a:r>
              <a:r>
                <a:rPr lang="en" sz="1600">
                  <a:solidFill>
                    <a:schemeClr val="lt1"/>
                  </a:solidFill>
                </a:rPr>
                <a:t>M   </a:t>
              </a:r>
              <a:endParaRPr sz="1600">
                <a:solidFill>
                  <a:schemeClr val="lt1"/>
                </a:solidFill>
              </a:endParaRPr>
            </a:p>
          </p:txBody>
        </p:sp>
      </p:grpSp>
      <p:sp>
        <p:nvSpPr>
          <p:cNvPr id="772" name="Google Shape;772;p67"/>
          <p:cNvSpPr txBox="1"/>
          <p:nvPr/>
        </p:nvSpPr>
        <p:spPr>
          <a:xfrm>
            <a:off x="1954250" y="313750"/>
            <a:ext cx="3838500" cy="9732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Times"/>
                <a:ea typeface="Times"/>
                <a:cs typeface="Times"/>
                <a:sym typeface="Times"/>
              </a:rPr>
              <a:t>Yellow</a:t>
            </a:r>
            <a:r>
              <a:rPr b="1" lang="en" sz="3000">
                <a:solidFill>
                  <a:schemeClr val="lt1"/>
                </a:solidFill>
                <a:latin typeface="Times"/>
                <a:ea typeface="Times"/>
                <a:cs typeface="Times"/>
                <a:sym typeface="Times"/>
              </a:rPr>
              <a:t> Supergiants</a:t>
            </a:r>
            <a:endParaRPr b="1" sz="3000">
              <a:solidFill>
                <a:schemeClr val="lt1"/>
              </a:solidFill>
              <a:latin typeface="Times"/>
              <a:ea typeface="Times"/>
              <a:cs typeface="Times"/>
              <a:sym typeface="Times"/>
            </a:endParaRPr>
          </a:p>
          <a:p>
            <a:pPr indent="0" lvl="0" marL="0" rtl="0" algn="ctr">
              <a:spcBef>
                <a:spcPts val="0"/>
              </a:spcBef>
              <a:spcAft>
                <a:spcPts val="0"/>
              </a:spcAft>
              <a:buNone/>
            </a:pPr>
            <a:r>
              <a:rPr b="1" lang="en" sz="3000">
                <a:solidFill>
                  <a:schemeClr val="lt1"/>
                </a:solidFill>
                <a:latin typeface="Times"/>
                <a:ea typeface="Times"/>
                <a:cs typeface="Times"/>
                <a:sym typeface="Times"/>
              </a:rPr>
              <a:t>(YSGs) </a:t>
            </a:r>
            <a:endParaRPr b="1" sz="3000">
              <a:solidFill>
                <a:schemeClr val="lt1"/>
              </a:solidFill>
              <a:latin typeface="Times"/>
              <a:ea typeface="Times"/>
              <a:cs typeface="Times"/>
              <a:sym typeface="Times"/>
            </a:endParaRPr>
          </a:p>
        </p:txBody>
      </p:sp>
      <p:pic>
        <p:nvPicPr>
          <p:cNvPr id="773" name="Google Shape;773;p67"/>
          <p:cNvPicPr preferRelativeResize="0"/>
          <p:nvPr/>
        </p:nvPicPr>
        <p:blipFill>
          <a:blip r:embed="rId5">
            <a:alphaModFix/>
          </a:blip>
          <a:stretch>
            <a:fillRect/>
          </a:stretch>
        </p:blipFill>
        <p:spPr>
          <a:xfrm>
            <a:off x="5548875" y="1286952"/>
            <a:ext cx="3426217" cy="1771649"/>
          </a:xfrm>
          <a:prstGeom prst="rect">
            <a:avLst/>
          </a:prstGeom>
          <a:noFill/>
          <a:ln>
            <a:noFill/>
          </a:ln>
          <a:effectLst>
            <a:outerShdw blurRad="57150" rotWithShape="0" algn="bl" dir="5400000" dist="19050">
              <a:srgbClr val="000000"/>
            </a:outerShdw>
          </a:effectLst>
        </p:spPr>
      </p:pic>
      <p:sp>
        <p:nvSpPr>
          <p:cNvPr id="774" name="Google Shape;774;p67"/>
          <p:cNvSpPr txBox="1"/>
          <p:nvPr/>
        </p:nvSpPr>
        <p:spPr>
          <a:xfrm>
            <a:off x="7088575" y="1494750"/>
            <a:ext cx="1343100" cy="219300"/>
          </a:xfrm>
          <a:prstGeom prst="rect">
            <a:avLst/>
          </a:prstGeom>
          <a:solidFill>
            <a:schemeClr val="lt1"/>
          </a:solidFill>
          <a:ln cap="flat" cmpd="sng" w="9525">
            <a:solidFill>
              <a:srgbClr val="A64D79"/>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1C232"/>
                </a:solidFill>
              </a:rPr>
              <a:t>The Yellow Void</a:t>
            </a:r>
            <a:endParaRPr b="1" sz="800">
              <a:solidFill>
                <a:srgbClr val="F1C232"/>
              </a:solidFill>
            </a:endParaRPr>
          </a:p>
        </p:txBody>
      </p:sp>
      <p:cxnSp>
        <p:nvCxnSpPr>
          <p:cNvPr id="775" name="Google Shape;775;p67"/>
          <p:cNvCxnSpPr/>
          <p:nvPr/>
        </p:nvCxnSpPr>
        <p:spPr>
          <a:xfrm>
            <a:off x="5792750" y="4233675"/>
            <a:ext cx="1110900" cy="0"/>
          </a:xfrm>
          <a:prstGeom prst="straightConnector1">
            <a:avLst/>
          </a:prstGeom>
          <a:noFill/>
          <a:ln cap="flat" cmpd="sng" w="38100">
            <a:solidFill>
              <a:srgbClr val="FF00FF"/>
            </a:solidFill>
            <a:prstDash val="solid"/>
            <a:round/>
            <a:headEnd len="med" w="med" type="diamond"/>
            <a:tailEnd len="med" w="med" type="diamond"/>
          </a:ln>
          <a:effectLst>
            <a:outerShdw blurRad="57150" rotWithShape="0" algn="bl" dir="5400000" dist="19050">
              <a:srgbClr val="9E9E9E">
                <a:alpha val="50000"/>
              </a:srgbClr>
            </a:outerShdw>
          </a:effectLst>
        </p:spPr>
      </p:cxnSp>
      <p:sp>
        <p:nvSpPr>
          <p:cNvPr id="776" name="Google Shape;776;p67"/>
          <p:cNvSpPr/>
          <p:nvPr/>
        </p:nvSpPr>
        <p:spPr>
          <a:xfrm>
            <a:off x="139775" y="245550"/>
            <a:ext cx="1542000" cy="1468500"/>
          </a:xfrm>
          <a:prstGeom prst="ellipse">
            <a:avLst/>
          </a:pr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77" name="Google Shape;777;p67"/>
          <p:cNvSpPr txBox="1"/>
          <p:nvPr/>
        </p:nvSpPr>
        <p:spPr>
          <a:xfrm>
            <a:off x="410175" y="1819400"/>
            <a:ext cx="4919700" cy="1966500"/>
          </a:xfrm>
          <a:prstGeom prst="rect">
            <a:avLst/>
          </a:prstGeom>
          <a:noFill/>
          <a:ln>
            <a:noFill/>
          </a:ln>
          <a:effectLst>
            <a:outerShdw blurRad="57150" rotWithShape="0" algn="bl" dir="16620000" dist="19050">
              <a:srgbClr val="000000"/>
            </a:outerShdw>
          </a:effectLst>
        </p:spPr>
        <p:txBody>
          <a:bodyPr anchorCtr="0" anchor="ctr" bIns="91425" lIns="91425" spcFirstLastPara="1" rIns="91425" wrap="square" tIns="91425">
            <a:noAutofit/>
          </a:bodyPr>
          <a:lstStyle/>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Bridge the gap between the hot, massive stars and the cool red supergiants</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More high-mass YSGs predicted than those are actually observed</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Phase is ∼3000 years</a:t>
            </a:r>
            <a:endParaRPr sz="2000">
              <a:solidFill>
                <a:schemeClr val="lt1"/>
              </a:solidFill>
              <a:latin typeface="Times"/>
              <a:ea typeface="Times"/>
              <a:cs typeface="Times"/>
              <a:sym typeface="Times"/>
            </a:endParaRPr>
          </a:p>
        </p:txBody>
      </p:sp>
      <p:pic>
        <p:nvPicPr>
          <p:cNvPr id="778" name="Google Shape;778;p67"/>
          <p:cNvPicPr preferRelativeResize="0"/>
          <p:nvPr/>
        </p:nvPicPr>
        <p:blipFill rotWithShape="1">
          <a:blip r:embed="rId6">
            <a:alphaModFix/>
          </a:blip>
          <a:srcRect b="5570" l="6196" r="4133" t="8066"/>
          <a:stretch/>
        </p:blipFill>
        <p:spPr>
          <a:xfrm>
            <a:off x="175625" y="271800"/>
            <a:ext cx="1470300" cy="1416000"/>
          </a:xfrm>
          <a:prstGeom prst="ellipse">
            <a:avLst/>
          </a:prstGeom>
          <a:noFill/>
          <a:ln>
            <a:noFill/>
          </a:ln>
        </p:spPr>
      </p:pic>
      <p:sp>
        <p:nvSpPr>
          <p:cNvPr id="779" name="Google Shape;779;p67"/>
          <p:cNvSpPr txBox="1"/>
          <p:nvPr/>
        </p:nvSpPr>
        <p:spPr>
          <a:xfrm>
            <a:off x="5888100" y="3058600"/>
            <a:ext cx="3087000" cy="288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sz="1500">
                <a:solidFill>
                  <a:schemeClr val="lt1"/>
                </a:solidFill>
                <a:latin typeface="Times"/>
                <a:ea typeface="Times"/>
                <a:cs typeface="Times"/>
                <a:sym typeface="Times"/>
              </a:rPr>
              <a:t>Gordon and Humphreys 2019</a:t>
            </a:r>
            <a:endParaRPr sz="1500">
              <a:solidFill>
                <a:schemeClr val="lt1"/>
              </a:solidFill>
              <a:latin typeface="Times"/>
              <a:ea typeface="Times"/>
              <a:cs typeface="Times"/>
              <a:sym typeface="Time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3" name="Shape 783"/>
        <p:cNvGrpSpPr/>
        <p:nvPr/>
      </p:nvGrpSpPr>
      <p:grpSpPr>
        <a:xfrm>
          <a:off x="0" y="0"/>
          <a:ext cx="0" cy="0"/>
          <a:chOff x="0" y="0"/>
          <a:chExt cx="0" cy="0"/>
        </a:xfrm>
      </p:grpSpPr>
      <p:pic>
        <p:nvPicPr>
          <p:cNvPr id="784" name="Google Shape;784;p68"/>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785" name="Google Shape;785;p6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86" name="Google Shape;786;p68"/>
          <p:cNvSpPr txBox="1"/>
          <p:nvPr/>
        </p:nvSpPr>
        <p:spPr>
          <a:xfrm>
            <a:off x="778300" y="136825"/>
            <a:ext cx="5214300" cy="7794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t/>
            </a:r>
            <a:endParaRPr b="1" sz="3000">
              <a:solidFill>
                <a:srgbClr val="FFFFFF"/>
              </a:solidFill>
              <a:latin typeface="Italiana"/>
              <a:ea typeface="Italiana"/>
              <a:cs typeface="Italiana"/>
              <a:sym typeface="Italiana"/>
            </a:endParaRPr>
          </a:p>
        </p:txBody>
      </p:sp>
      <p:sp>
        <p:nvSpPr>
          <p:cNvPr id="787" name="Google Shape;787;p68"/>
          <p:cNvSpPr txBox="1"/>
          <p:nvPr/>
        </p:nvSpPr>
        <p:spPr>
          <a:xfrm>
            <a:off x="5002725" y="1132975"/>
            <a:ext cx="3762900" cy="11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rgbClr val="FFFFFF"/>
              </a:solidFill>
              <a:latin typeface="Abel"/>
              <a:ea typeface="Abel"/>
              <a:cs typeface="Abel"/>
              <a:sym typeface="Abel"/>
            </a:endParaRPr>
          </a:p>
          <a:p>
            <a:pPr indent="0" lvl="0" marL="0" rtl="0" algn="l">
              <a:spcBef>
                <a:spcPts val="1000"/>
              </a:spcBef>
              <a:spcAft>
                <a:spcPts val="0"/>
              </a:spcAft>
              <a:buNone/>
            </a:pPr>
            <a:r>
              <a:t/>
            </a:r>
            <a:endParaRPr sz="1500">
              <a:solidFill>
                <a:srgbClr val="FFFFFF"/>
              </a:solidFill>
              <a:latin typeface="Abel"/>
              <a:ea typeface="Abel"/>
              <a:cs typeface="Abel"/>
              <a:sym typeface="Abel"/>
            </a:endParaRPr>
          </a:p>
          <a:p>
            <a:pPr indent="0" lvl="0" marL="0" rtl="0" algn="l">
              <a:spcBef>
                <a:spcPts val="1000"/>
              </a:spcBef>
              <a:spcAft>
                <a:spcPts val="1000"/>
              </a:spcAft>
              <a:buNone/>
            </a:pPr>
            <a:r>
              <a:t/>
            </a:r>
            <a:endParaRPr sz="1500">
              <a:solidFill>
                <a:srgbClr val="FFFFFF"/>
              </a:solidFill>
              <a:latin typeface="Abel"/>
              <a:ea typeface="Abel"/>
              <a:cs typeface="Abel"/>
              <a:sym typeface="Abel"/>
            </a:endParaRPr>
          </a:p>
        </p:txBody>
      </p:sp>
      <p:sp>
        <p:nvSpPr>
          <p:cNvPr id="788" name="Google Shape;788;p68"/>
          <p:cNvSpPr txBox="1"/>
          <p:nvPr/>
        </p:nvSpPr>
        <p:spPr>
          <a:xfrm>
            <a:off x="2877250" y="0"/>
            <a:ext cx="3522000" cy="8778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b="1" lang="en" sz="2300">
                <a:solidFill>
                  <a:schemeClr val="lt1"/>
                </a:solidFill>
                <a:latin typeface="Times"/>
                <a:ea typeface="Times"/>
                <a:cs typeface="Times"/>
                <a:sym typeface="Times"/>
              </a:rPr>
              <a:t>Red Supergiant Problem</a:t>
            </a:r>
            <a:endParaRPr b="1" sz="2300">
              <a:solidFill>
                <a:schemeClr val="lt1"/>
              </a:solidFill>
              <a:latin typeface="Times"/>
              <a:ea typeface="Times"/>
              <a:cs typeface="Times"/>
              <a:sym typeface="Times"/>
            </a:endParaRPr>
          </a:p>
          <a:p>
            <a:pPr indent="0" lvl="0" marL="0" rtl="0" algn="ctr">
              <a:lnSpc>
                <a:spcPct val="80000"/>
              </a:lnSpc>
              <a:spcBef>
                <a:spcPts val="0"/>
              </a:spcBef>
              <a:spcAft>
                <a:spcPts val="0"/>
              </a:spcAft>
              <a:buNone/>
            </a:pPr>
            <a:r>
              <a:rPr b="1" lang="en" sz="1700">
                <a:solidFill>
                  <a:schemeClr val="lt1"/>
                </a:solidFill>
                <a:latin typeface="Times"/>
                <a:ea typeface="Times"/>
                <a:cs typeface="Times"/>
                <a:sym typeface="Times"/>
              </a:rPr>
              <a:t>(A Debate)</a:t>
            </a:r>
            <a:endParaRPr b="1" sz="1700">
              <a:solidFill>
                <a:schemeClr val="lt1"/>
              </a:solidFill>
              <a:latin typeface="Times"/>
              <a:ea typeface="Times"/>
              <a:cs typeface="Times"/>
              <a:sym typeface="Times"/>
            </a:endParaRPr>
          </a:p>
        </p:txBody>
      </p:sp>
      <p:pic>
        <p:nvPicPr>
          <p:cNvPr id="789" name="Google Shape;789;p68"/>
          <p:cNvPicPr preferRelativeResize="0"/>
          <p:nvPr/>
        </p:nvPicPr>
        <p:blipFill>
          <a:blip r:embed="rId4">
            <a:alphaModFix/>
          </a:blip>
          <a:stretch>
            <a:fillRect/>
          </a:stretch>
        </p:blipFill>
        <p:spPr>
          <a:xfrm>
            <a:off x="6226525" y="-11"/>
            <a:ext cx="3020127" cy="1256036"/>
          </a:xfrm>
          <a:prstGeom prst="rect">
            <a:avLst/>
          </a:prstGeom>
          <a:noFill/>
          <a:ln>
            <a:noFill/>
          </a:ln>
        </p:spPr>
      </p:pic>
      <p:pic>
        <p:nvPicPr>
          <p:cNvPr id="790" name="Google Shape;790;p68"/>
          <p:cNvPicPr preferRelativeResize="0"/>
          <p:nvPr/>
        </p:nvPicPr>
        <p:blipFill>
          <a:blip r:embed="rId5">
            <a:alphaModFix/>
          </a:blip>
          <a:stretch>
            <a:fillRect/>
          </a:stretch>
        </p:blipFill>
        <p:spPr>
          <a:xfrm>
            <a:off x="5483750" y="1644800"/>
            <a:ext cx="3762899" cy="1675675"/>
          </a:xfrm>
          <a:prstGeom prst="rect">
            <a:avLst/>
          </a:prstGeom>
          <a:noFill/>
          <a:ln>
            <a:noFill/>
          </a:ln>
        </p:spPr>
      </p:pic>
      <p:pic>
        <p:nvPicPr>
          <p:cNvPr id="791" name="Google Shape;791;p68"/>
          <p:cNvPicPr preferRelativeResize="0"/>
          <p:nvPr/>
        </p:nvPicPr>
        <p:blipFill>
          <a:blip r:embed="rId6">
            <a:alphaModFix/>
          </a:blip>
          <a:stretch>
            <a:fillRect/>
          </a:stretch>
        </p:blipFill>
        <p:spPr>
          <a:xfrm>
            <a:off x="1" y="8"/>
            <a:ext cx="3020127" cy="2008241"/>
          </a:xfrm>
          <a:prstGeom prst="rect">
            <a:avLst/>
          </a:prstGeom>
          <a:noFill/>
          <a:ln>
            <a:noFill/>
          </a:ln>
        </p:spPr>
      </p:pic>
      <p:pic>
        <p:nvPicPr>
          <p:cNvPr id="792" name="Google Shape;792;p68"/>
          <p:cNvPicPr preferRelativeResize="0"/>
          <p:nvPr/>
        </p:nvPicPr>
        <p:blipFill>
          <a:blip r:embed="rId7">
            <a:alphaModFix/>
          </a:blip>
          <a:stretch>
            <a:fillRect/>
          </a:stretch>
        </p:blipFill>
        <p:spPr>
          <a:xfrm>
            <a:off x="0" y="3674749"/>
            <a:ext cx="3832725" cy="1530226"/>
          </a:xfrm>
          <a:prstGeom prst="rect">
            <a:avLst/>
          </a:prstGeom>
          <a:noFill/>
          <a:ln>
            <a:noFill/>
          </a:ln>
        </p:spPr>
      </p:pic>
      <p:pic>
        <p:nvPicPr>
          <p:cNvPr id="793" name="Google Shape;793;p68"/>
          <p:cNvPicPr preferRelativeResize="0"/>
          <p:nvPr/>
        </p:nvPicPr>
        <p:blipFill>
          <a:blip r:embed="rId8">
            <a:alphaModFix/>
          </a:blip>
          <a:stretch>
            <a:fillRect/>
          </a:stretch>
        </p:blipFill>
        <p:spPr>
          <a:xfrm>
            <a:off x="451675" y="1926675"/>
            <a:ext cx="3254925" cy="1622626"/>
          </a:xfrm>
          <a:prstGeom prst="rect">
            <a:avLst/>
          </a:prstGeom>
          <a:noFill/>
          <a:ln>
            <a:noFill/>
          </a:ln>
        </p:spPr>
      </p:pic>
      <p:pic>
        <p:nvPicPr>
          <p:cNvPr id="794" name="Google Shape;794;p68"/>
          <p:cNvPicPr preferRelativeResize="0"/>
          <p:nvPr/>
        </p:nvPicPr>
        <p:blipFill>
          <a:blip r:embed="rId9">
            <a:alphaModFix/>
          </a:blip>
          <a:stretch>
            <a:fillRect/>
          </a:stretch>
        </p:blipFill>
        <p:spPr>
          <a:xfrm>
            <a:off x="2344350" y="898912"/>
            <a:ext cx="3882175" cy="1583527"/>
          </a:xfrm>
          <a:prstGeom prst="rect">
            <a:avLst/>
          </a:prstGeom>
          <a:noFill/>
          <a:ln>
            <a:noFill/>
          </a:ln>
        </p:spPr>
      </p:pic>
      <p:pic>
        <p:nvPicPr>
          <p:cNvPr id="795" name="Google Shape;795;p68"/>
          <p:cNvPicPr preferRelativeResize="0"/>
          <p:nvPr/>
        </p:nvPicPr>
        <p:blipFill>
          <a:blip r:embed="rId10">
            <a:alphaModFix/>
          </a:blip>
          <a:stretch>
            <a:fillRect/>
          </a:stretch>
        </p:blipFill>
        <p:spPr>
          <a:xfrm>
            <a:off x="2648425" y="3046751"/>
            <a:ext cx="3832736" cy="1556649"/>
          </a:xfrm>
          <a:prstGeom prst="rect">
            <a:avLst/>
          </a:prstGeom>
          <a:noFill/>
          <a:ln>
            <a:noFill/>
          </a:ln>
        </p:spPr>
      </p:pic>
      <p:pic>
        <p:nvPicPr>
          <p:cNvPr id="796" name="Google Shape;796;p68"/>
          <p:cNvPicPr preferRelativeResize="0"/>
          <p:nvPr/>
        </p:nvPicPr>
        <p:blipFill>
          <a:blip r:embed="rId11">
            <a:alphaModFix/>
          </a:blip>
          <a:stretch>
            <a:fillRect/>
          </a:stretch>
        </p:blipFill>
        <p:spPr>
          <a:xfrm>
            <a:off x="5261825" y="3709250"/>
            <a:ext cx="3882174" cy="1470050"/>
          </a:xfrm>
          <a:prstGeom prst="rect">
            <a:avLst/>
          </a:prstGeom>
          <a:noFill/>
          <a:ln>
            <a:noFill/>
          </a:ln>
        </p:spPr>
      </p:pic>
      <p:sp>
        <p:nvSpPr>
          <p:cNvPr id="797" name="Google Shape;797;p68"/>
          <p:cNvSpPr txBox="1"/>
          <p:nvPr/>
        </p:nvSpPr>
        <p:spPr>
          <a:xfrm>
            <a:off x="7984500" y="4021688"/>
            <a:ext cx="10491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741B47"/>
                </a:solidFill>
                <a:latin typeface="Albert Sans"/>
                <a:ea typeface="Albert Sans"/>
                <a:cs typeface="Albert Sans"/>
                <a:sym typeface="Albert Sans"/>
              </a:rPr>
              <a:t>In prep</a:t>
            </a:r>
            <a:endParaRPr b="1" sz="1800">
              <a:solidFill>
                <a:srgbClr val="741B47"/>
              </a:solidFill>
              <a:latin typeface="Albert Sans"/>
              <a:ea typeface="Albert Sans"/>
              <a:cs typeface="Albert Sans"/>
              <a:sym typeface="Albert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1" name="Shape 801"/>
        <p:cNvGrpSpPr/>
        <p:nvPr/>
      </p:nvGrpSpPr>
      <p:grpSpPr>
        <a:xfrm>
          <a:off x="0" y="0"/>
          <a:ext cx="0" cy="0"/>
          <a:chOff x="0" y="0"/>
          <a:chExt cx="0" cy="0"/>
        </a:xfrm>
      </p:grpSpPr>
      <p:pic>
        <p:nvPicPr>
          <p:cNvPr id="802" name="Google Shape;802;p69"/>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803" name="Google Shape;803;p6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04" name="Google Shape;804;p69"/>
          <p:cNvSpPr txBox="1"/>
          <p:nvPr/>
        </p:nvSpPr>
        <p:spPr>
          <a:xfrm>
            <a:off x="778300" y="136825"/>
            <a:ext cx="5214300" cy="7794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t/>
            </a:r>
            <a:endParaRPr b="1" sz="3000">
              <a:solidFill>
                <a:srgbClr val="FFFFFF"/>
              </a:solidFill>
              <a:latin typeface="Italiana"/>
              <a:ea typeface="Italiana"/>
              <a:cs typeface="Italiana"/>
              <a:sym typeface="Italiana"/>
            </a:endParaRPr>
          </a:p>
        </p:txBody>
      </p:sp>
      <p:sp>
        <p:nvSpPr>
          <p:cNvPr id="805" name="Google Shape;805;p69"/>
          <p:cNvSpPr txBox="1"/>
          <p:nvPr/>
        </p:nvSpPr>
        <p:spPr>
          <a:xfrm>
            <a:off x="5002725" y="1132975"/>
            <a:ext cx="3762900" cy="11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rgbClr val="FFFFFF"/>
              </a:solidFill>
              <a:latin typeface="Abel"/>
              <a:ea typeface="Abel"/>
              <a:cs typeface="Abel"/>
              <a:sym typeface="Abel"/>
            </a:endParaRPr>
          </a:p>
          <a:p>
            <a:pPr indent="0" lvl="0" marL="0" rtl="0" algn="l">
              <a:spcBef>
                <a:spcPts val="1000"/>
              </a:spcBef>
              <a:spcAft>
                <a:spcPts val="0"/>
              </a:spcAft>
              <a:buNone/>
            </a:pPr>
            <a:r>
              <a:t/>
            </a:r>
            <a:endParaRPr sz="1500">
              <a:solidFill>
                <a:srgbClr val="FFFFFF"/>
              </a:solidFill>
              <a:latin typeface="Abel"/>
              <a:ea typeface="Abel"/>
              <a:cs typeface="Abel"/>
              <a:sym typeface="Abel"/>
            </a:endParaRPr>
          </a:p>
          <a:p>
            <a:pPr indent="0" lvl="0" marL="0" rtl="0" algn="l">
              <a:spcBef>
                <a:spcPts val="1000"/>
              </a:spcBef>
              <a:spcAft>
                <a:spcPts val="1000"/>
              </a:spcAft>
              <a:buNone/>
            </a:pPr>
            <a:r>
              <a:t/>
            </a:r>
            <a:endParaRPr sz="1500">
              <a:solidFill>
                <a:srgbClr val="FFFFFF"/>
              </a:solidFill>
              <a:latin typeface="Abel"/>
              <a:ea typeface="Abel"/>
              <a:cs typeface="Abel"/>
              <a:sym typeface="Abel"/>
            </a:endParaRPr>
          </a:p>
        </p:txBody>
      </p:sp>
      <p:sp>
        <p:nvSpPr>
          <p:cNvPr id="806" name="Google Shape;806;p69"/>
          <p:cNvSpPr txBox="1"/>
          <p:nvPr/>
        </p:nvSpPr>
        <p:spPr>
          <a:xfrm>
            <a:off x="2877250" y="0"/>
            <a:ext cx="3522000" cy="8778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b="1" lang="en" sz="2300">
                <a:solidFill>
                  <a:srgbClr val="C1B8CC"/>
                </a:solidFill>
                <a:latin typeface="Times"/>
                <a:ea typeface="Times"/>
                <a:cs typeface="Times"/>
                <a:sym typeface="Times"/>
              </a:rPr>
              <a:t>Red Supergiant Problem</a:t>
            </a:r>
            <a:endParaRPr b="1" sz="2300">
              <a:solidFill>
                <a:srgbClr val="C1B8CC"/>
              </a:solidFill>
              <a:latin typeface="Times"/>
              <a:ea typeface="Times"/>
              <a:cs typeface="Times"/>
              <a:sym typeface="Times"/>
            </a:endParaRPr>
          </a:p>
          <a:p>
            <a:pPr indent="0" lvl="0" marL="0" rtl="0" algn="ctr">
              <a:lnSpc>
                <a:spcPct val="80000"/>
              </a:lnSpc>
              <a:spcBef>
                <a:spcPts val="0"/>
              </a:spcBef>
              <a:spcAft>
                <a:spcPts val="0"/>
              </a:spcAft>
              <a:buNone/>
            </a:pPr>
            <a:r>
              <a:rPr b="1" lang="en" sz="1700">
                <a:solidFill>
                  <a:srgbClr val="C1B8CC"/>
                </a:solidFill>
                <a:latin typeface="Times"/>
                <a:ea typeface="Times"/>
                <a:cs typeface="Times"/>
                <a:sym typeface="Times"/>
              </a:rPr>
              <a:t>(A Debate)</a:t>
            </a:r>
            <a:endParaRPr b="1" sz="1700">
              <a:solidFill>
                <a:srgbClr val="C1B8CC"/>
              </a:solidFill>
              <a:latin typeface="Times"/>
              <a:ea typeface="Times"/>
              <a:cs typeface="Times"/>
              <a:sym typeface="Times"/>
            </a:endParaRPr>
          </a:p>
        </p:txBody>
      </p:sp>
      <p:pic>
        <p:nvPicPr>
          <p:cNvPr id="807" name="Google Shape;807;p69"/>
          <p:cNvPicPr preferRelativeResize="0"/>
          <p:nvPr/>
        </p:nvPicPr>
        <p:blipFill>
          <a:blip r:embed="rId4">
            <a:alphaModFix/>
          </a:blip>
          <a:stretch>
            <a:fillRect/>
          </a:stretch>
        </p:blipFill>
        <p:spPr>
          <a:xfrm>
            <a:off x="6226525" y="-11"/>
            <a:ext cx="3020127" cy="1256036"/>
          </a:xfrm>
          <a:prstGeom prst="rect">
            <a:avLst/>
          </a:prstGeom>
          <a:noFill/>
          <a:ln>
            <a:noFill/>
          </a:ln>
        </p:spPr>
      </p:pic>
      <p:pic>
        <p:nvPicPr>
          <p:cNvPr id="808" name="Google Shape;808;p69"/>
          <p:cNvPicPr preferRelativeResize="0"/>
          <p:nvPr/>
        </p:nvPicPr>
        <p:blipFill>
          <a:blip r:embed="rId5">
            <a:alphaModFix/>
          </a:blip>
          <a:stretch>
            <a:fillRect/>
          </a:stretch>
        </p:blipFill>
        <p:spPr>
          <a:xfrm>
            <a:off x="5483750" y="1644800"/>
            <a:ext cx="3762899" cy="1675675"/>
          </a:xfrm>
          <a:prstGeom prst="rect">
            <a:avLst/>
          </a:prstGeom>
          <a:noFill/>
          <a:ln>
            <a:noFill/>
          </a:ln>
        </p:spPr>
      </p:pic>
      <p:pic>
        <p:nvPicPr>
          <p:cNvPr id="809" name="Google Shape;809;p69"/>
          <p:cNvPicPr preferRelativeResize="0"/>
          <p:nvPr/>
        </p:nvPicPr>
        <p:blipFill>
          <a:blip r:embed="rId6">
            <a:alphaModFix/>
          </a:blip>
          <a:stretch>
            <a:fillRect/>
          </a:stretch>
        </p:blipFill>
        <p:spPr>
          <a:xfrm>
            <a:off x="1" y="8"/>
            <a:ext cx="3020127" cy="2008241"/>
          </a:xfrm>
          <a:prstGeom prst="rect">
            <a:avLst/>
          </a:prstGeom>
          <a:noFill/>
          <a:ln>
            <a:noFill/>
          </a:ln>
        </p:spPr>
      </p:pic>
      <p:pic>
        <p:nvPicPr>
          <p:cNvPr id="810" name="Google Shape;810;p69"/>
          <p:cNvPicPr preferRelativeResize="0"/>
          <p:nvPr/>
        </p:nvPicPr>
        <p:blipFill>
          <a:blip r:embed="rId7">
            <a:alphaModFix/>
          </a:blip>
          <a:stretch>
            <a:fillRect/>
          </a:stretch>
        </p:blipFill>
        <p:spPr>
          <a:xfrm>
            <a:off x="0" y="3674749"/>
            <a:ext cx="3832725" cy="1530226"/>
          </a:xfrm>
          <a:prstGeom prst="rect">
            <a:avLst/>
          </a:prstGeom>
          <a:noFill/>
          <a:ln>
            <a:noFill/>
          </a:ln>
        </p:spPr>
      </p:pic>
      <p:pic>
        <p:nvPicPr>
          <p:cNvPr id="811" name="Google Shape;811;p69"/>
          <p:cNvPicPr preferRelativeResize="0"/>
          <p:nvPr/>
        </p:nvPicPr>
        <p:blipFill>
          <a:blip r:embed="rId8">
            <a:alphaModFix/>
          </a:blip>
          <a:stretch>
            <a:fillRect/>
          </a:stretch>
        </p:blipFill>
        <p:spPr>
          <a:xfrm>
            <a:off x="451675" y="1926675"/>
            <a:ext cx="3254925" cy="1622626"/>
          </a:xfrm>
          <a:prstGeom prst="rect">
            <a:avLst/>
          </a:prstGeom>
          <a:noFill/>
          <a:ln>
            <a:noFill/>
          </a:ln>
        </p:spPr>
      </p:pic>
      <p:pic>
        <p:nvPicPr>
          <p:cNvPr id="812" name="Google Shape;812;p69"/>
          <p:cNvPicPr preferRelativeResize="0"/>
          <p:nvPr/>
        </p:nvPicPr>
        <p:blipFill>
          <a:blip r:embed="rId9">
            <a:alphaModFix/>
          </a:blip>
          <a:stretch>
            <a:fillRect/>
          </a:stretch>
        </p:blipFill>
        <p:spPr>
          <a:xfrm>
            <a:off x="2344350" y="898912"/>
            <a:ext cx="3882175" cy="1583527"/>
          </a:xfrm>
          <a:prstGeom prst="rect">
            <a:avLst/>
          </a:prstGeom>
          <a:noFill/>
          <a:ln>
            <a:noFill/>
          </a:ln>
        </p:spPr>
      </p:pic>
      <p:pic>
        <p:nvPicPr>
          <p:cNvPr id="813" name="Google Shape;813;p69"/>
          <p:cNvPicPr preferRelativeResize="0"/>
          <p:nvPr/>
        </p:nvPicPr>
        <p:blipFill>
          <a:blip r:embed="rId10">
            <a:alphaModFix/>
          </a:blip>
          <a:stretch>
            <a:fillRect/>
          </a:stretch>
        </p:blipFill>
        <p:spPr>
          <a:xfrm>
            <a:off x="2648425" y="3046751"/>
            <a:ext cx="3832736" cy="1556649"/>
          </a:xfrm>
          <a:prstGeom prst="rect">
            <a:avLst/>
          </a:prstGeom>
          <a:noFill/>
          <a:ln>
            <a:noFill/>
          </a:ln>
        </p:spPr>
      </p:pic>
      <p:pic>
        <p:nvPicPr>
          <p:cNvPr id="814" name="Google Shape;814;p69"/>
          <p:cNvPicPr preferRelativeResize="0"/>
          <p:nvPr/>
        </p:nvPicPr>
        <p:blipFill>
          <a:blip r:embed="rId11">
            <a:alphaModFix/>
          </a:blip>
          <a:stretch>
            <a:fillRect/>
          </a:stretch>
        </p:blipFill>
        <p:spPr>
          <a:xfrm>
            <a:off x="5261825" y="3709250"/>
            <a:ext cx="3882174" cy="1470050"/>
          </a:xfrm>
          <a:prstGeom prst="rect">
            <a:avLst/>
          </a:prstGeom>
          <a:noFill/>
          <a:ln>
            <a:noFill/>
          </a:ln>
        </p:spPr>
      </p:pic>
      <p:sp>
        <p:nvSpPr>
          <p:cNvPr id="815" name="Google Shape;815;p69"/>
          <p:cNvSpPr txBox="1"/>
          <p:nvPr/>
        </p:nvSpPr>
        <p:spPr>
          <a:xfrm>
            <a:off x="7984500" y="4021688"/>
            <a:ext cx="1049100" cy="5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741B47"/>
                </a:solidFill>
                <a:latin typeface="Albert Sans"/>
                <a:ea typeface="Albert Sans"/>
                <a:cs typeface="Albert Sans"/>
                <a:sym typeface="Albert Sans"/>
              </a:rPr>
              <a:t>In prep</a:t>
            </a:r>
            <a:endParaRPr b="1" sz="1800">
              <a:solidFill>
                <a:srgbClr val="741B47"/>
              </a:solidFill>
              <a:latin typeface="Albert Sans"/>
              <a:ea typeface="Albert Sans"/>
              <a:cs typeface="Albert Sans"/>
              <a:sym typeface="Albert Sans"/>
            </a:endParaRPr>
          </a:p>
        </p:txBody>
      </p:sp>
      <p:sp>
        <p:nvSpPr>
          <p:cNvPr id="816" name="Google Shape;816;p69"/>
          <p:cNvSpPr txBox="1"/>
          <p:nvPr/>
        </p:nvSpPr>
        <p:spPr>
          <a:xfrm>
            <a:off x="2062850" y="976063"/>
            <a:ext cx="4761900" cy="14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u="sng">
                <a:solidFill>
                  <a:srgbClr val="FF00FF"/>
                </a:solidFill>
              </a:rPr>
              <a:t>Path to solution?</a:t>
            </a:r>
            <a:endParaRPr sz="2900" u="sng">
              <a:solidFill>
                <a:srgbClr val="FF00FF"/>
              </a:solidFill>
            </a:endParaRPr>
          </a:p>
          <a:p>
            <a:pPr indent="0" lvl="0" marL="0" rtl="0" algn="l">
              <a:spcBef>
                <a:spcPts val="0"/>
              </a:spcBef>
              <a:spcAft>
                <a:spcPts val="0"/>
              </a:spcAft>
              <a:buNone/>
            </a:pPr>
            <a:r>
              <a:rPr lang="en" sz="2900" u="sng">
                <a:solidFill>
                  <a:srgbClr val="FF00FF"/>
                </a:solidFill>
              </a:rPr>
              <a:t>We need more and better characterized stars</a:t>
            </a:r>
            <a:endParaRPr sz="2900" u="sng">
              <a:solidFill>
                <a:srgbClr val="FF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0" name="Shape 820"/>
        <p:cNvGrpSpPr/>
        <p:nvPr/>
      </p:nvGrpSpPr>
      <p:grpSpPr>
        <a:xfrm>
          <a:off x="0" y="0"/>
          <a:ext cx="0" cy="0"/>
          <a:chOff x="0" y="0"/>
          <a:chExt cx="0" cy="0"/>
        </a:xfrm>
      </p:grpSpPr>
      <p:sp>
        <p:nvSpPr>
          <p:cNvPr id="821" name="Google Shape;821;p70"/>
          <p:cNvSpPr txBox="1"/>
          <p:nvPr>
            <p:ph idx="1" type="body"/>
          </p:nvPr>
        </p:nvSpPr>
        <p:spPr>
          <a:xfrm>
            <a:off x="271650" y="3088744"/>
            <a:ext cx="7830900" cy="1556400"/>
          </a:xfrm>
          <a:prstGeom prst="rect">
            <a:avLst/>
          </a:prstGeom>
          <a:solidFill>
            <a:srgbClr val="0B5394"/>
          </a:solidFill>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C550C5"/>
                </a:solidFill>
              </a:rPr>
              <a:t>Overview of supernova multi-messenger </a:t>
            </a:r>
            <a:endParaRPr>
              <a:solidFill>
                <a:srgbClr val="C550C5"/>
              </a:solidFill>
            </a:endParaRPr>
          </a:p>
        </p:txBody>
      </p:sp>
      <p:sp>
        <p:nvSpPr>
          <p:cNvPr id="822" name="Google Shape;822;p70"/>
          <p:cNvSpPr txBox="1"/>
          <p:nvPr>
            <p:ph type="title"/>
          </p:nvPr>
        </p:nvSpPr>
        <p:spPr>
          <a:xfrm>
            <a:off x="271650" y="2281106"/>
            <a:ext cx="7830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6" name="Shape 826"/>
        <p:cNvGrpSpPr/>
        <p:nvPr/>
      </p:nvGrpSpPr>
      <p:grpSpPr>
        <a:xfrm>
          <a:off x="0" y="0"/>
          <a:ext cx="0" cy="0"/>
          <a:chOff x="0" y="0"/>
          <a:chExt cx="0" cy="0"/>
        </a:xfrm>
      </p:grpSpPr>
      <p:sp>
        <p:nvSpPr>
          <p:cNvPr id="827" name="Google Shape;827;p71"/>
          <p:cNvSpPr txBox="1"/>
          <p:nvPr>
            <p:ph idx="1" type="body"/>
          </p:nvPr>
        </p:nvSpPr>
        <p:spPr>
          <a:xfrm>
            <a:off x="271650" y="3088744"/>
            <a:ext cx="7830900" cy="1556400"/>
          </a:xfrm>
          <a:prstGeom prst="rect">
            <a:avLst/>
          </a:prstGeom>
          <a:solidFill>
            <a:srgbClr val="0B5394"/>
          </a:solidFill>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C550C5"/>
                </a:solidFill>
                <a:latin typeface="Times"/>
                <a:ea typeface="Times"/>
                <a:cs typeface="Times"/>
                <a:sym typeface="Times"/>
              </a:rPr>
              <a:t>Your work</a:t>
            </a:r>
            <a:endParaRPr>
              <a:solidFill>
                <a:srgbClr val="C550C5"/>
              </a:solidFill>
              <a:latin typeface="Times"/>
              <a:ea typeface="Times"/>
              <a:cs typeface="Times"/>
              <a:sym typeface="Times"/>
            </a:endParaRPr>
          </a:p>
        </p:txBody>
      </p:sp>
      <p:sp>
        <p:nvSpPr>
          <p:cNvPr id="828" name="Google Shape;828;p71"/>
          <p:cNvSpPr txBox="1"/>
          <p:nvPr>
            <p:ph type="title"/>
          </p:nvPr>
        </p:nvSpPr>
        <p:spPr>
          <a:xfrm>
            <a:off x="271650" y="2281106"/>
            <a:ext cx="7830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2" name="Shape 832"/>
        <p:cNvGrpSpPr/>
        <p:nvPr/>
      </p:nvGrpSpPr>
      <p:grpSpPr>
        <a:xfrm>
          <a:off x="0" y="0"/>
          <a:ext cx="0" cy="0"/>
          <a:chOff x="0" y="0"/>
          <a:chExt cx="0" cy="0"/>
        </a:xfrm>
      </p:grpSpPr>
      <p:sp>
        <p:nvSpPr>
          <p:cNvPr id="833" name="Google Shape;833;p72"/>
          <p:cNvSpPr txBox="1"/>
          <p:nvPr>
            <p:ph idx="1" type="body"/>
          </p:nvPr>
        </p:nvSpPr>
        <p:spPr>
          <a:xfrm>
            <a:off x="271650" y="3088744"/>
            <a:ext cx="7830900" cy="1556400"/>
          </a:xfrm>
          <a:prstGeom prst="rect">
            <a:avLst/>
          </a:prstGeom>
          <a:solidFill>
            <a:srgbClr val="0B5394"/>
          </a:solidFill>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C550C5"/>
                </a:solidFill>
                <a:latin typeface="Times"/>
                <a:ea typeface="Times"/>
                <a:cs typeface="Times"/>
                <a:sym typeface="Times"/>
              </a:rPr>
              <a:t>Discuss impacts: monitoring via AAVSO, integrated into followup of SNEWS alerts</a:t>
            </a:r>
            <a:endParaRPr>
              <a:solidFill>
                <a:srgbClr val="C550C5"/>
              </a:solidFill>
              <a:latin typeface="Times"/>
              <a:ea typeface="Times"/>
              <a:cs typeface="Times"/>
              <a:sym typeface="Time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7" name="Shape 837"/>
        <p:cNvGrpSpPr/>
        <p:nvPr/>
      </p:nvGrpSpPr>
      <p:grpSpPr>
        <a:xfrm>
          <a:off x="0" y="0"/>
          <a:ext cx="0" cy="0"/>
          <a:chOff x="0" y="0"/>
          <a:chExt cx="0" cy="0"/>
        </a:xfrm>
      </p:grpSpPr>
      <p:pic>
        <p:nvPicPr>
          <p:cNvPr id="838" name="Google Shape;838;p73"/>
          <p:cNvPicPr preferRelativeResize="0"/>
          <p:nvPr/>
        </p:nvPicPr>
        <p:blipFill>
          <a:blip r:embed="rId3">
            <a:alphaModFix amt="26000"/>
          </a:blip>
          <a:stretch>
            <a:fillRect/>
          </a:stretch>
        </p:blipFill>
        <p:spPr>
          <a:xfrm>
            <a:off x="0" y="-12"/>
            <a:ext cx="9144000" cy="5143500"/>
          </a:xfrm>
          <a:prstGeom prst="rect">
            <a:avLst/>
          </a:prstGeom>
          <a:noFill/>
          <a:ln>
            <a:noFill/>
          </a:ln>
          <a:effectLst>
            <a:outerShdw blurRad="57150" rotWithShape="0" algn="bl" dir="5400000" dist="19050">
              <a:schemeClr val="dk1"/>
            </a:outerShdw>
          </a:effectLst>
        </p:spPr>
      </p:pic>
      <p:sp>
        <p:nvSpPr>
          <p:cNvPr id="839" name="Google Shape;839;p73"/>
          <p:cNvSpPr txBox="1"/>
          <p:nvPr>
            <p:ph idx="12" type="sldNum"/>
          </p:nvPr>
        </p:nvSpPr>
        <p:spPr>
          <a:xfrm>
            <a:off x="8556784" y="4749851"/>
            <a:ext cx="548700" cy="393600"/>
          </a:xfrm>
          <a:prstGeom prst="rect">
            <a:avLst/>
          </a:prstGeom>
          <a:effectLst>
            <a:outerShdw blurRad="57150" rotWithShape="0" algn="bl" dir="5400000" dist="19050">
              <a:schemeClr val="dk1"/>
            </a:outerShdw>
          </a:effectLst>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840" name="Google Shape;840;p73"/>
          <p:cNvGrpSpPr/>
          <p:nvPr/>
        </p:nvGrpSpPr>
        <p:grpSpPr>
          <a:xfrm>
            <a:off x="143401" y="1330495"/>
            <a:ext cx="4032646" cy="3450256"/>
            <a:chOff x="99275" y="1282525"/>
            <a:chExt cx="3811574" cy="3312776"/>
          </a:xfrm>
        </p:grpSpPr>
        <p:pic>
          <p:nvPicPr>
            <p:cNvPr id="841" name="Google Shape;841;p73"/>
            <p:cNvPicPr preferRelativeResize="0"/>
            <p:nvPr/>
          </p:nvPicPr>
          <p:blipFill rotWithShape="1">
            <a:blip r:embed="rId4">
              <a:alphaModFix/>
            </a:blip>
            <a:srcRect b="0" l="0" r="0" t="11008"/>
            <a:stretch/>
          </p:blipFill>
          <p:spPr>
            <a:xfrm>
              <a:off x="99275" y="1282525"/>
              <a:ext cx="3811574" cy="3312776"/>
            </a:xfrm>
            <a:prstGeom prst="rect">
              <a:avLst/>
            </a:prstGeom>
            <a:noFill/>
            <a:ln>
              <a:noFill/>
            </a:ln>
            <a:effectLst>
              <a:outerShdw blurRad="57150" rotWithShape="0" algn="bl" dir="5400000" dist="19050">
                <a:schemeClr val="dk1"/>
              </a:outerShdw>
            </a:effectLst>
          </p:spPr>
        </p:pic>
        <p:pic>
          <p:nvPicPr>
            <p:cNvPr id="842" name="Google Shape;842;p73"/>
            <p:cNvPicPr preferRelativeResize="0"/>
            <p:nvPr/>
          </p:nvPicPr>
          <p:blipFill rotWithShape="1">
            <a:blip r:embed="rId5">
              <a:alphaModFix/>
            </a:blip>
            <a:srcRect b="8721" l="10136" r="0" t="10970"/>
            <a:stretch/>
          </p:blipFill>
          <p:spPr>
            <a:xfrm>
              <a:off x="485650" y="1282526"/>
              <a:ext cx="3386276" cy="2888099"/>
            </a:xfrm>
            <a:prstGeom prst="rect">
              <a:avLst/>
            </a:prstGeom>
            <a:noFill/>
            <a:ln>
              <a:noFill/>
            </a:ln>
          </p:spPr>
        </p:pic>
      </p:grpSp>
      <p:sp>
        <p:nvSpPr>
          <p:cNvPr id="843" name="Google Shape;843;p73"/>
          <p:cNvSpPr txBox="1"/>
          <p:nvPr/>
        </p:nvSpPr>
        <p:spPr>
          <a:xfrm>
            <a:off x="613725" y="-83225"/>
            <a:ext cx="5214300" cy="779400"/>
          </a:xfrm>
          <a:prstGeom prst="rect">
            <a:avLst/>
          </a:prstGeom>
          <a:noFill/>
          <a:ln>
            <a:noFill/>
          </a:ln>
          <a:effectLst>
            <a:outerShdw blurRad="57150" rotWithShape="0" algn="bl" dir="5400000" dist="19050">
              <a:schemeClr val="dk1"/>
            </a:outerShdw>
          </a:effectLst>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t/>
            </a:r>
            <a:endParaRPr b="1" sz="3000">
              <a:solidFill>
                <a:srgbClr val="FFFFFF"/>
              </a:solidFill>
              <a:latin typeface="Italiana"/>
              <a:ea typeface="Italiana"/>
              <a:cs typeface="Italiana"/>
              <a:sym typeface="Italiana"/>
            </a:endParaRPr>
          </a:p>
        </p:txBody>
      </p:sp>
      <p:sp>
        <p:nvSpPr>
          <p:cNvPr id="844" name="Google Shape;844;p73"/>
          <p:cNvSpPr txBox="1"/>
          <p:nvPr/>
        </p:nvSpPr>
        <p:spPr>
          <a:xfrm>
            <a:off x="306600" y="121575"/>
            <a:ext cx="8530800" cy="728700"/>
          </a:xfrm>
          <a:prstGeom prst="rect">
            <a:avLst/>
          </a:prstGeom>
          <a:noFill/>
          <a:ln>
            <a:noFill/>
          </a:ln>
          <a:effectLst>
            <a:outerShdw blurRad="57150" rotWithShape="0" algn="bl" dir="5400000" dist="19050">
              <a:schemeClr val="dk1"/>
            </a:outerShdw>
          </a:effectLst>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b="1" lang="en" sz="3000">
                <a:solidFill>
                  <a:schemeClr val="lt1"/>
                </a:solidFill>
                <a:latin typeface="Times"/>
                <a:ea typeface="Times"/>
                <a:cs typeface="Times"/>
                <a:sym typeface="Times"/>
              </a:rPr>
              <a:t>Luminosity</a:t>
            </a:r>
            <a:r>
              <a:rPr b="1" lang="en" sz="3000">
                <a:solidFill>
                  <a:schemeClr val="lt1"/>
                </a:solidFill>
                <a:latin typeface="Times"/>
                <a:ea typeface="Times"/>
                <a:cs typeface="Times"/>
                <a:sym typeface="Times"/>
              </a:rPr>
              <a:t> Distribution of Pre-Explosion Imaged Progenitors</a:t>
            </a:r>
            <a:endParaRPr b="1" sz="2900">
              <a:solidFill>
                <a:schemeClr val="lt1"/>
              </a:solidFill>
              <a:latin typeface="Times"/>
              <a:ea typeface="Times"/>
              <a:cs typeface="Times"/>
              <a:sym typeface="Times"/>
            </a:endParaRPr>
          </a:p>
        </p:txBody>
      </p:sp>
      <p:sp>
        <p:nvSpPr>
          <p:cNvPr id="845" name="Google Shape;845;p73"/>
          <p:cNvSpPr txBox="1"/>
          <p:nvPr/>
        </p:nvSpPr>
        <p:spPr>
          <a:xfrm>
            <a:off x="4869175" y="912150"/>
            <a:ext cx="4032600" cy="3977700"/>
          </a:xfrm>
          <a:prstGeom prst="rect">
            <a:avLst/>
          </a:prstGeom>
          <a:noFill/>
          <a:ln>
            <a:noFill/>
          </a:ln>
          <a:effectLst>
            <a:outerShdw blurRad="57150" rotWithShape="0" algn="bl" dir="5400000" dist="19050">
              <a:schemeClr val="dk1"/>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C550C5"/>
                </a:solidFill>
                <a:latin typeface="Times"/>
                <a:ea typeface="Times"/>
                <a:cs typeface="Times"/>
                <a:sym typeface="Times"/>
              </a:rPr>
              <a:t>Detected Progenitors’ </a:t>
            </a:r>
            <a:r>
              <a:rPr lang="en" sz="1700">
                <a:solidFill>
                  <a:schemeClr val="lt1"/>
                </a:solidFill>
                <a:latin typeface="Times"/>
                <a:ea typeface="Times"/>
                <a:cs typeface="Times"/>
                <a:sym typeface="Times"/>
              </a:rPr>
              <a:t>CLD build with “ordering method”</a:t>
            </a:r>
            <a:endParaRPr sz="1700">
              <a:solidFill>
                <a:schemeClr val="lt1"/>
              </a:solidFill>
              <a:latin typeface="Times"/>
              <a:ea typeface="Times"/>
              <a:cs typeface="Times"/>
              <a:sym typeface="Times"/>
            </a:endParaRPr>
          </a:p>
          <a:p>
            <a:pPr indent="0" lvl="0" marL="0" rtl="0" algn="l">
              <a:spcBef>
                <a:spcPts val="0"/>
              </a:spcBef>
              <a:spcAft>
                <a:spcPts val="0"/>
              </a:spcAft>
              <a:buNone/>
            </a:pPr>
            <a:r>
              <a:t/>
            </a:r>
            <a:endParaRPr sz="1300">
              <a:solidFill>
                <a:schemeClr val="lt1"/>
              </a:solidFill>
              <a:latin typeface="Times"/>
              <a:ea typeface="Times"/>
              <a:cs typeface="Times"/>
              <a:sym typeface="Times"/>
            </a:endParaRPr>
          </a:p>
          <a:p>
            <a:pPr indent="0" lvl="0" marL="0" rtl="0" algn="l">
              <a:spcBef>
                <a:spcPts val="0"/>
              </a:spcBef>
              <a:spcAft>
                <a:spcPts val="0"/>
              </a:spcAft>
              <a:buNone/>
            </a:pPr>
            <a:r>
              <a:rPr b="1" lang="en" sz="1800">
                <a:solidFill>
                  <a:schemeClr val="lt1"/>
                </a:solidFill>
                <a:latin typeface="Times"/>
                <a:ea typeface="Times"/>
                <a:cs typeface="Times"/>
                <a:sym typeface="Times"/>
              </a:rPr>
              <a:t>Corrections:</a:t>
            </a:r>
            <a:endParaRPr b="1" sz="1800">
              <a:solidFill>
                <a:schemeClr val="lt1"/>
              </a:solidFill>
              <a:latin typeface="Times"/>
              <a:ea typeface="Times"/>
              <a:cs typeface="Times"/>
              <a:sym typeface="Times"/>
            </a:endParaRPr>
          </a:p>
          <a:p>
            <a:pPr indent="0" lvl="0" marL="457200" rtl="0" algn="l">
              <a:spcBef>
                <a:spcPts val="0"/>
              </a:spcBef>
              <a:spcAft>
                <a:spcPts val="0"/>
              </a:spcAft>
              <a:buNone/>
            </a:pPr>
            <a:r>
              <a:rPr lang="en" sz="1700">
                <a:solidFill>
                  <a:schemeClr val="lt1"/>
                </a:solidFill>
                <a:latin typeface="Times"/>
                <a:ea typeface="Times"/>
                <a:cs typeface="Times"/>
                <a:sym typeface="Times"/>
              </a:rPr>
              <a:t>Davies-Beasor (Davies &amp; Beasor 2020)</a:t>
            </a:r>
            <a:endParaRPr sz="1700">
              <a:solidFill>
                <a:schemeClr val="lt1"/>
              </a:solidFill>
              <a:latin typeface="Times"/>
              <a:ea typeface="Times"/>
              <a:cs typeface="Times"/>
              <a:sym typeface="Times"/>
            </a:endParaRPr>
          </a:p>
          <a:p>
            <a:pPr indent="-336550" lvl="0" marL="914400" rtl="0" algn="l">
              <a:spcBef>
                <a:spcPts val="0"/>
              </a:spcBef>
              <a:spcAft>
                <a:spcPts val="0"/>
              </a:spcAft>
              <a:buClr>
                <a:schemeClr val="lt1"/>
              </a:buClr>
              <a:buSzPts val="1700"/>
              <a:buFont typeface="Times"/>
              <a:buChar char="●"/>
            </a:pPr>
            <a:r>
              <a:rPr lang="en" sz="1700">
                <a:solidFill>
                  <a:schemeClr val="lt1"/>
                </a:solidFill>
                <a:latin typeface="Times"/>
                <a:ea typeface="Times"/>
                <a:cs typeface="Times"/>
                <a:sym typeface="Times"/>
              </a:rPr>
              <a:t>Uses Monte Carlo to account for measurement errors not taken into account with ordering method</a:t>
            </a:r>
            <a:endParaRPr sz="1700">
              <a:solidFill>
                <a:schemeClr val="lt1"/>
              </a:solidFill>
              <a:latin typeface="Times"/>
              <a:ea typeface="Times"/>
              <a:cs typeface="Times"/>
              <a:sym typeface="Times"/>
            </a:endParaRPr>
          </a:p>
          <a:p>
            <a:pPr indent="0" lvl="0" marL="457200" rtl="0" algn="l">
              <a:spcBef>
                <a:spcPts val="0"/>
              </a:spcBef>
              <a:spcAft>
                <a:spcPts val="0"/>
              </a:spcAft>
              <a:buNone/>
            </a:pPr>
            <a:r>
              <a:t/>
            </a:r>
            <a:endParaRPr sz="1200">
              <a:solidFill>
                <a:schemeClr val="lt1"/>
              </a:solidFill>
              <a:latin typeface="Times"/>
              <a:ea typeface="Times"/>
              <a:cs typeface="Times"/>
              <a:sym typeface="Times"/>
            </a:endParaRPr>
          </a:p>
          <a:p>
            <a:pPr indent="0" lvl="0" marL="457200" rtl="0" algn="l">
              <a:spcBef>
                <a:spcPts val="0"/>
              </a:spcBef>
              <a:spcAft>
                <a:spcPts val="0"/>
              </a:spcAft>
              <a:buNone/>
            </a:pPr>
            <a:r>
              <a:rPr lang="en" sz="1700">
                <a:solidFill>
                  <a:schemeClr val="lt1"/>
                </a:solidFill>
                <a:latin typeface="Times"/>
                <a:ea typeface="Times"/>
                <a:cs typeface="Times"/>
                <a:sym typeface="Times"/>
              </a:rPr>
              <a:t>Strotjohann</a:t>
            </a:r>
            <a:r>
              <a:rPr lang="en" sz="1700">
                <a:solidFill>
                  <a:schemeClr val="lt1"/>
                </a:solidFill>
                <a:latin typeface="Times"/>
                <a:ea typeface="Times"/>
                <a:cs typeface="Times"/>
                <a:sym typeface="Times"/>
              </a:rPr>
              <a:t> (Strotjohann et al. 2024)</a:t>
            </a:r>
            <a:endParaRPr sz="1700">
              <a:solidFill>
                <a:schemeClr val="lt1"/>
              </a:solidFill>
              <a:latin typeface="Times"/>
              <a:ea typeface="Times"/>
              <a:cs typeface="Times"/>
              <a:sym typeface="Times"/>
            </a:endParaRPr>
          </a:p>
          <a:p>
            <a:pPr indent="-336550" lvl="0" marL="914400" rtl="0" algn="l">
              <a:spcBef>
                <a:spcPts val="0"/>
              </a:spcBef>
              <a:spcAft>
                <a:spcPts val="0"/>
              </a:spcAft>
              <a:buClr>
                <a:schemeClr val="lt1"/>
              </a:buClr>
              <a:buSzPts val="1700"/>
              <a:buFont typeface="Times"/>
              <a:buChar char="●"/>
            </a:pPr>
            <a:r>
              <a:rPr lang="en" sz="1700">
                <a:solidFill>
                  <a:schemeClr val="lt1"/>
                </a:solidFill>
                <a:latin typeface="Times"/>
                <a:ea typeface="Times"/>
                <a:cs typeface="Times"/>
                <a:sym typeface="Times"/>
              </a:rPr>
              <a:t>incorporates measurement errors and sensitivity of the search into account </a:t>
            </a:r>
            <a:endParaRPr sz="1700">
              <a:solidFill>
                <a:schemeClr val="lt1"/>
              </a:solidFill>
              <a:latin typeface="Times"/>
              <a:ea typeface="Times"/>
              <a:cs typeface="Times"/>
              <a:sym typeface="Times"/>
            </a:endParaRPr>
          </a:p>
        </p:txBody>
      </p:sp>
      <p:sp>
        <p:nvSpPr>
          <p:cNvPr id="846" name="Google Shape;846;p73"/>
          <p:cNvSpPr txBox="1"/>
          <p:nvPr/>
        </p:nvSpPr>
        <p:spPr>
          <a:xfrm>
            <a:off x="375175" y="975900"/>
            <a:ext cx="3569100" cy="354600"/>
          </a:xfrm>
          <a:prstGeom prst="rect">
            <a:avLst/>
          </a:prstGeom>
          <a:noFill/>
          <a:ln>
            <a:noFill/>
          </a:ln>
          <a:effectLst>
            <a:outerShdw blurRad="57150" rotWithShape="0" algn="bl" dir="5400000" dist="19050">
              <a:schemeClr val="dk1"/>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Times"/>
                <a:ea typeface="Times"/>
                <a:cs typeface="Times"/>
                <a:sym typeface="Times"/>
              </a:rPr>
              <a:t>CLD: Cumulative Luminosity Distribution</a:t>
            </a:r>
            <a:endParaRPr sz="1500">
              <a:solidFill>
                <a:schemeClr val="dk2"/>
              </a:solidFill>
            </a:endParaRPr>
          </a:p>
        </p:txBody>
      </p:sp>
      <p:pic>
        <p:nvPicPr>
          <p:cNvPr id="847" name="Google Shape;847;p73"/>
          <p:cNvPicPr preferRelativeResize="0"/>
          <p:nvPr/>
        </p:nvPicPr>
        <p:blipFill rotWithShape="1">
          <a:blip r:embed="rId5">
            <a:alphaModFix/>
          </a:blip>
          <a:srcRect b="95460" l="55732" r="40371" t="1172"/>
          <a:stretch/>
        </p:blipFill>
        <p:spPr>
          <a:xfrm>
            <a:off x="4468800" y="1063850"/>
            <a:ext cx="400374" cy="337849"/>
          </a:xfrm>
          <a:prstGeom prst="rect">
            <a:avLst/>
          </a:prstGeom>
          <a:noFill/>
          <a:ln>
            <a:noFill/>
          </a:ln>
          <a:effectLst>
            <a:outerShdw blurRad="57150" rotWithShape="0" algn="bl" dir="5400000" dist="19050">
              <a:schemeClr val="dk1"/>
            </a:outerShdw>
          </a:effectLst>
        </p:spPr>
      </p:pic>
      <p:pic>
        <p:nvPicPr>
          <p:cNvPr id="848" name="Google Shape;848;p73"/>
          <p:cNvPicPr preferRelativeResize="0"/>
          <p:nvPr/>
        </p:nvPicPr>
        <p:blipFill rotWithShape="1">
          <a:blip r:embed="rId5">
            <a:alphaModFix/>
          </a:blip>
          <a:srcRect b="89974" l="10512" r="81424" t="1712"/>
          <a:stretch/>
        </p:blipFill>
        <p:spPr>
          <a:xfrm>
            <a:off x="4632275" y="2013275"/>
            <a:ext cx="719475" cy="724270"/>
          </a:xfrm>
          <a:prstGeom prst="rect">
            <a:avLst/>
          </a:prstGeom>
          <a:noFill/>
          <a:ln>
            <a:noFill/>
          </a:ln>
          <a:effectLst>
            <a:outerShdw blurRad="57150" rotWithShape="0" algn="bl" dir="5400000" dist="19050">
              <a:schemeClr val="dk1"/>
            </a:outerShdw>
          </a:effectLst>
        </p:spPr>
      </p:pic>
      <p:pic>
        <p:nvPicPr>
          <p:cNvPr id="849" name="Google Shape;849;p73"/>
          <p:cNvPicPr preferRelativeResize="0"/>
          <p:nvPr/>
        </p:nvPicPr>
        <p:blipFill rotWithShape="1">
          <a:blip r:embed="rId6">
            <a:alphaModFix/>
          </a:blip>
          <a:srcRect b="90838" l="41121" r="52572" t="1366"/>
          <a:stretch/>
        </p:blipFill>
        <p:spPr>
          <a:xfrm>
            <a:off x="4632272" y="3772850"/>
            <a:ext cx="719475" cy="779401"/>
          </a:xfrm>
          <a:prstGeom prst="rect">
            <a:avLst/>
          </a:prstGeom>
          <a:noFill/>
          <a:ln>
            <a:noFill/>
          </a:ln>
          <a:effectLst>
            <a:outerShdw blurRad="57150" rotWithShape="0" algn="bl" dir="5400000" dist="19050">
              <a:schemeClr val="dk1"/>
            </a:outerShdw>
          </a:effectLst>
        </p:spPr>
      </p:pic>
      <p:sp>
        <p:nvSpPr>
          <p:cNvPr id="850" name="Google Shape;850;p73"/>
          <p:cNvSpPr txBox="1"/>
          <p:nvPr/>
        </p:nvSpPr>
        <p:spPr>
          <a:xfrm>
            <a:off x="306175" y="4780900"/>
            <a:ext cx="3528600" cy="3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Times"/>
                <a:ea typeface="Times"/>
                <a:cs typeface="Times"/>
                <a:sym typeface="Times"/>
              </a:rPr>
              <a:t>Healy et al. 2024, in prep </a:t>
            </a:r>
            <a:endParaRPr>
              <a:solidFill>
                <a:schemeClr val="lt1"/>
              </a:solidFill>
              <a:latin typeface="Times"/>
              <a:ea typeface="Times"/>
              <a:cs typeface="Times"/>
              <a:sym typeface="Time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4" name="Shape 854"/>
        <p:cNvGrpSpPr/>
        <p:nvPr/>
      </p:nvGrpSpPr>
      <p:grpSpPr>
        <a:xfrm>
          <a:off x="0" y="0"/>
          <a:ext cx="0" cy="0"/>
          <a:chOff x="0" y="0"/>
          <a:chExt cx="0" cy="0"/>
        </a:xfrm>
      </p:grpSpPr>
      <p:pic>
        <p:nvPicPr>
          <p:cNvPr id="855" name="Google Shape;855;p74"/>
          <p:cNvPicPr preferRelativeResize="0"/>
          <p:nvPr/>
        </p:nvPicPr>
        <p:blipFill>
          <a:blip r:embed="rId3">
            <a:alphaModFix amt="26000"/>
          </a:blip>
          <a:stretch>
            <a:fillRect/>
          </a:stretch>
        </p:blipFill>
        <p:spPr>
          <a:xfrm>
            <a:off x="0" y="-12"/>
            <a:ext cx="9144000" cy="5143500"/>
          </a:xfrm>
          <a:prstGeom prst="rect">
            <a:avLst/>
          </a:prstGeom>
          <a:noFill/>
          <a:ln>
            <a:noFill/>
          </a:ln>
          <a:effectLst>
            <a:outerShdw blurRad="57150" rotWithShape="0" algn="bl" dir="5400000" dist="19050">
              <a:schemeClr val="dk1"/>
            </a:outerShdw>
          </a:effectLst>
        </p:spPr>
      </p:pic>
      <p:sp>
        <p:nvSpPr>
          <p:cNvPr id="856" name="Google Shape;856;p7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57" name="Google Shape;857;p74"/>
          <p:cNvPicPr preferRelativeResize="0"/>
          <p:nvPr/>
        </p:nvPicPr>
        <p:blipFill rotWithShape="1">
          <a:blip r:embed="rId4">
            <a:alphaModFix/>
          </a:blip>
          <a:srcRect b="0" l="0" r="0" t="11008"/>
          <a:stretch/>
        </p:blipFill>
        <p:spPr>
          <a:xfrm>
            <a:off x="183725" y="879755"/>
            <a:ext cx="3460529" cy="2848325"/>
          </a:xfrm>
          <a:prstGeom prst="rect">
            <a:avLst/>
          </a:prstGeom>
          <a:noFill/>
          <a:ln>
            <a:noFill/>
          </a:ln>
          <a:effectLst>
            <a:outerShdw blurRad="57150" rotWithShape="0" algn="bl" dir="5400000" dist="19050">
              <a:schemeClr val="dk1"/>
            </a:outerShdw>
          </a:effectLst>
        </p:spPr>
      </p:pic>
      <p:pic>
        <p:nvPicPr>
          <p:cNvPr id="858" name="Google Shape;858;p74"/>
          <p:cNvPicPr preferRelativeResize="0"/>
          <p:nvPr/>
        </p:nvPicPr>
        <p:blipFill rotWithShape="1">
          <a:blip r:embed="rId5">
            <a:alphaModFix/>
          </a:blip>
          <a:srcRect b="8721" l="10136" r="0" t="10970"/>
          <a:stretch/>
        </p:blipFill>
        <p:spPr>
          <a:xfrm>
            <a:off x="534515" y="879756"/>
            <a:ext cx="3074400" cy="2483187"/>
          </a:xfrm>
          <a:prstGeom prst="rect">
            <a:avLst/>
          </a:prstGeom>
          <a:noFill/>
          <a:ln>
            <a:noFill/>
          </a:ln>
        </p:spPr>
      </p:pic>
      <p:sp>
        <p:nvSpPr>
          <p:cNvPr id="859" name="Google Shape;859;p74"/>
          <p:cNvSpPr/>
          <p:nvPr/>
        </p:nvSpPr>
        <p:spPr>
          <a:xfrm>
            <a:off x="711465" y="914233"/>
            <a:ext cx="498300" cy="2483100"/>
          </a:xfrm>
          <a:prstGeom prst="rect">
            <a:avLst/>
          </a:prstGeom>
          <a:noFill/>
          <a:ln cap="flat" cmpd="sng" w="38100">
            <a:solidFill>
              <a:srgbClr val="FF00FF"/>
            </a:solidFill>
            <a:prstDash val="solid"/>
            <a:round/>
            <a:headEnd len="sm" w="sm" type="none"/>
            <a:tailEnd len="sm" w="sm" type="none"/>
          </a:ln>
          <a:effectLst>
            <a:outerShdw blurRad="57150" rotWithShape="0" algn="bl" dir="5400000" dist="19050">
              <a:schemeClr val="dk1">
                <a:alpha val="58999"/>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Albert Sans"/>
              <a:ea typeface="Albert Sans"/>
              <a:cs typeface="Albert Sans"/>
              <a:sym typeface="Albert Sans"/>
            </a:endParaRPr>
          </a:p>
        </p:txBody>
      </p:sp>
      <p:sp>
        <p:nvSpPr>
          <p:cNvPr id="860" name="Google Shape;860;p74"/>
          <p:cNvSpPr txBox="1"/>
          <p:nvPr/>
        </p:nvSpPr>
        <p:spPr>
          <a:xfrm>
            <a:off x="1184698" y="2324325"/>
            <a:ext cx="1160700" cy="220500"/>
          </a:xfrm>
          <a:prstGeom prst="rect">
            <a:avLst/>
          </a:prstGeom>
          <a:noFill/>
          <a:ln>
            <a:noFill/>
          </a:ln>
          <a:effectLst>
            <a:outerShdw blurRad="57150" rotWithShape="0" algn="bl" dir="5400000" dist="19050">
              <a:schemeClr val="dk1">
                <a:alpha val="64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500">
                <a:solidFill>
                  <a:srgbClr val="FF00FF"/>
                </a:solidFill>
                <a:latin typeface="Albert Sans"/>
                <a:ea typeface="Albert Sans"/>
                <a:cs typeface="Albert Sans"/>
                <a:sym typeface="Albert Sans"/>
              </a:rPr>
              <a:t>~6-8 M</a:t>
            </a:r>
            <a:r>
              <a:rPr b="1" baseline="-25000" lang="en" sz="1500">
                <a:solidFill>
                  <a:srgbClr val="FF00FF"/>
                </a:solidFill>
                <a:latin typeface="Albert Sans"/>
                <a:ea typeface="Albert Sans"/>
                <a:cs typeface="Albert Sans"/>
                <a:sym typeface="Albert Sans"/>
              </a:rPr>
              <a:t>☉</a:t>
            </a:r>
            <a:endParaRPr b="1" baseline="-25000" sz="1500">
              <a:solidFill>
                <a:srgbClr val="FF00FF"/>
              </a:solidFill>
              <a:latin typeface="Albert Sans"/>
              <a:ea typeface="Albert Sans"/>
              <a:cs typeface="Albert Sans"/>
              <a:sym typeface="Albert Sans"/>
            </a:endParaRPr>
          </a:p>
        </p:txBody>
      </p:sp>
      <p:sp>
        <p:nvSpPr>
          <p:cNvPr id="861" name="Google Shape;861;p74"/>
          <p:cNvSpPr txBox="1"/>
          <p:nvPr/>
        </p:nvSpPr>
        <p:spPr>
          <a:xfrm>
            <a:off x="613725" y="-83225"/>
            <a:ext cx="5214300" cy="779400"/>
          </a:xfrm>
          <a:prstGeom prst="rect">
            <a:avLst/>
          </a:prstGeom>
          <a:noFill/>
          <a:ln>
            <a:noFill/>
          </a:ln>
          <a:effectLst>
            <a:outerShdw blurRad="57150" rotWithShape="0" algn="bl" dir="5400000" dist="19050">
              <a:schemeClr val="dk1"/>
            </a:outerShdw>
          </a:effectLst>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t/>
            </a:r>
            <a:endParaRPr b="1" sz="3000">
              <a:solidFill>
                <a:srgbClr val="FFFFFF"/>
              </a:solidFill>
              <a:latin typeface="Italiana"/>
              <a:ea typeface="Italiana"/>
              <a:cs typeface="Italiana"/>
              <a:sym typeface="Italiana"/>
            </a:endParaRPr>
          </a:p>
        </p:txBody>
      </p:sp>
      <p:sp>
        <p:nvSpPr>
          <p:cNvPr id="862" name="Google Shape;862;p74"/>
          <p:cNvSpPr txBox="1"/>
          <p:nvPr/>
        </p:nvSpPr>
        <p:spPr>
          <a:xfrm>
            <a:off x="1225350" y="41150"/>
            <a:ext cx="6693300" cy="685500"/>
          </a:xfrm>
          <a:prstGeom prst="rect">
            <a:avLst/>
          </a:prstGeom>
          <a:noFill/>
          <a:ln>
            <a:noFill/>
          </a:ln>
          <a:effectLst>
            <a:outerShdw blurRad="57150" rotWithShape="0" algn="bl" dir="5400000" dist="19050">
              <a:schemeClr val="dk1"/>
            </a:outerShdw>
          </a:effectLst>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b="1" lang="en" sz="3000">
                <a:solidFill>
                  <a:schemeClr val="lt1"/>
                </a:solidFill>
                <a:latin typeface="Times"/>
                <a:ea typeface="Times"/>
                <a:cs typeface="Times"/>
                <a:sym typeface="Times"/>
              </a:rPr>
              <a:t>Contradiction to Stellar Theory</a:t>
            </a:r>
            <a:endParaRPr b="1" sz="3000">
              <a:solidFill>
                <a:schemeClr val="lt1"/>
              </a:solidFill>
              <a:latin typeface="Times"/>
              <a:ea typeface="Times"/>
              <a:cs typeface="Times"/>
              <a:sym typeface="Times"/>
            </a:endParaRPr>
          </a:p>
        </p:txBody>
      </p:sp>
      <p:sp>
        <p:nvSpPr>
          <p:cNvPr id="863" name="Google Shape;863;p74"/>
          <p:cNvSpPr txBox="1"/>
          <p:nvPr/>
        </p:nvSpPr>
        <p:spPr>
          <a:xfrm>
            <a:off x="4176525" y="617225"/>
            <a:ext cx="4500300" cy="3326100"/>
          </a:xfrm>
          <a:prstGeom prst="rect">
            <a:avLst/>
          </a:prstGeom>
          <a:noFill/>
          <a:ln>
            <a:noFill/>
          </a:ln>
          <a:effectLst>
            <a:outerShdw blurRad="57150" rotWithShape="0" algn="bl" dir="5400000" dist="19050">
              <a:schemeClr val="dk1"/>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2300">
                <a:solidFill>
                  <a:srgbClr val="C550C5"/>
                </a:solidFill>
                <a:latin typeface="Times"/>
                <a:ea typeface="Times"/>
                <a:cs typeface="Times"/>
                <a:sym typeface="Times"/>
              </a:rPr>
              <a:t>~10%</a:t>
            </a:r>
            <a:r>
              <a:rPr lang="en" sz="2100">
                <a:solidFill>
                  <a:schemeClr val="lt1"/>
                </a:solidFill>
                <a:latin typeface="Times"/>
                <a:ea typeface="Times"/>
                <a:cs typeface="Times"/>
                <a:sym typeface="Times"/>
              </a:rPr>
              <a:t> of estimated stars and </a:t>
            </a:r>
            <a:r>
              <a:rPr b="1" lang="en" sz="2300">
                <a:solidFill>
                  <a:srgbClr val="C550C5"/>
                </a:solidFill>
                <a:latin typeface="Times"/>
                <a:ea typeface="Times"/>
                <a:cs typeface="Times"/>
                <a:sym typeface="Times"/>
              </a:rPr>
              <a:t>~3</a:t>
            </a:r>
            <a:r>
              <a:rPr lang="en" sz="2300">
                <a:solidFill>
                  <a:schemeClr val="lt1"/>
                </a:solidFill>
                <a:latin typeface="Times"/>
                <a:ea typeface="Times"/>
                <a:cs typeface="Times"/>
                <a:sym typeface="Times"/>
              </a:rPr>
              <a:t> </a:t>
            </a:r>
            <a:r>
              <a:rPr lang="en" sz="2100">
                <a:solidFill>
                  <a:schemeClr val="lt1"/>
                </a:solidFill>
                <a:latin typeface="Times"/>
                <a:ea typeface="Times"/>
                <a:cs typeface="Times"/>
                <a:sym typeface="Times"/>
              </a:rPr>
              <a:t>detected progenitors’ luminosity is low enough to imply </a:t>
            </a:r>
            <a:r>
              <a:rPr lang="en" sz="2100">
                <a:solidFill>
                  <a:schemeClr val="lt1"/>
                </a:solidFill>
                <a:latin typeface="Times"/>
                <a:ea typeface="Times"/>
                <a:cs typeface="Times"/>
                <a:sym typeface="Times"/>
              </a:rPr>
              <a:t>their mass is </a:t>
            </a:r>
            <a:r>
              <a:rPr b="1" lang="en" sz="2300">
                <a:solidFill>
                  <a:srgbClr val="C550C5"/>
                </a:solidFill>
                <a:latin typeface="Times"/>
                <a:ea typeface="Times"/>
                <a:cs typeface="Times"/>
                <a:sym typeface="Times"/>
              </a:rPr>
              <a:t>below the predicted limit for CCSNe</a:t>
            </a:r>
            <a:endParaRPr b="1" sz="2300">
              <a:solidFill>
                <a:srgbClr val="C550C5"/>
              </a:solidFill>
              <a:latin typeface="Times"/>
              <a:ea typeface="Times"/>
              <a:cs typeface="Times"/>
              <a:sym typeface="Times"/>
            </a:endParaRPr>
          </a:p>
          <a:p>
            <a:pPr indent="0" lvl="0" marL="0" rtl="0" algn="l">
              <a:spcBef>
                <a:spcPts val="0"/>
              </a:spcBef>
              <a:spcAft>
                <a:spcPts val="0"/>
              </a:spcAft>
              <a:buNone/>
            </a:pPr>
            <a:r>
              <a:t/>
            </a:r>
            <a:endParaRPr sz="2100">
              <a:solidFill>
                <a:schemeClr val="lt1"/>
              </a:solidFill>
              <a:latin typeface="Times"/>
              <a:ea typeface="Times"/>
              <a:cs typeface="Times"/>
              <a:sym typeface="Times"/>
            </a:endParaRPr>
          </a:p>
          <a:p>
            <a:pPr indent="0" lvl="0" marL="0" rtl="0" algn="l">
              <a:spcBef>
                <a:spcPts val="0"/>
              </a:spcBef>
              <a:spcAft>
                <a:spcPts val="0"/>
              </a:spcAft>
              <a:buNone/>
            </a:pPr>
            <a:r>
              <a:t/>
            </a:r>
            <a:endParaRPr sz="2100">
              <a:solidFill>
                <a:schemeClr val="lt1"/>
              </a:solidFill>
              <a:latin typeface="Times"/>
              <a:ea typeface="Times"/>
              <a:cs typeface="Times"/>
              <a:sym typeface="Times"/>
            </a:endParaRPr>
          </a:p>
          <a:p>
            <a:pPr indent="0" lvl="0" marL="0" rtl="0" algn="ctr">
              <a:spcBef>
                <a:spcPts val="0"/>
              </a:spcBef>
              <a:spcAft>
                <a:spcPts val="0"/>
              </a:spcAft>
              <a:buNone/>
            </a:pPr>
            <a:r>
              <a:rPr b="1" lang="en" sz="2300">
                <a:solidFill>
                  <a:schemeClr val="lt1"/>
                </a:solidFill>
                <a:latin typeface="Times"/>
                <a:ea typeface="Times"/>
                <a:cs typeface="Times"/>
                <a:sym typeface="Times"/>
              </a:rPr>
              <a:t>What is going on?</a:t>
            </a:r>
            <a:endParaRPr b="1" sz="2300">
              <a:solidFill>
                <a:schemeClr val="lt1"/>
              </a:solidFill>
              <a:latin typeface="Times"/>
              <a:ea typeface="Times"/>
              <a:cs typeface="Times"/>
              <a:sym typeface="Times"/>
            </a:endParaRPr>
          </a:p>
        </p:txBody>
      </p:sp>
      <p:grpSp>
        <p:nvGrpSpPr>
          <p:cNvPr id="864" name="Google Shape;864;p74"/>
          <p:cNvGrpSpPr/>
          <p:nvPr/>
        </p:nvGrpSpPr>
        <p:grpSpPr>
          <a:xfrm>
            <a:off x="366825" y="3810775"/>
            <a:ext cx="5140225" cy="1158975"/>
            <a:chOff x="613725" y="3755925"/>
            <a:chExt cx="5140225" cy="1158975"/>
          </a:xfrm>
        </p:grpSpPr>
        <p:pic>
          <p:nvPicPr>
            <p:cNvPr id="865" name="Google Shape;865;p74"/>
            <p:cNvPicPr preferRelativeResize="0"/>
            <p:nvPr/>
          </p:nvPicPr>
          <p:blipFill rotWithShape="1">
            <a:blip r:embed="rId5">
              <a:alphaModFix/>
            </a:blip>
            <a:srcRect b="95142" l="55003" r="26004" t="1172"/>
            <a:stretch/>
          </p:blipFill>
          <p:spPr>
            <a:xfrm>
              <a:off x="613727" y="3805202"/>
              <a:ext cx="824100" cy="156133"/>
            </a:xfrm>
            <a:prstGeom prst="rect">
              <a:avLst/>
            </a:prstGeom>
            <a:noFill/>
            <a:ln>
              <a:noFill/>
            </a:ln>
            <a:effectLst>
              <a:outerShdw blurRad="57150" rotWithShape="0" algn="bl" dir="5400000" dist="19050">
                <a:schemeClr val="dk1"/>
              </a:outerShdw>
            </a:effectLst>
          </p:spPr>
        </p:pic>
        <p:pic>
          <p:nvPicPr>
            <p:cNvPr id="866" name="Google Shape;866;p74"/>
            <p:cNvPicPr preferRelativeResize="0"/>
            <p:nvPr/>
          </p:nvPicPr>
          <p:blipFill rotWithShape="1">
            <a:blip r:embed="rId6">
              <a:alphaModFix/>
            </a:blip>
            <a:srcRect b="90838" l="41121" r="44185" t="1366"/>
            <a:stretch/>
          </p:blipFill>
          <p:spPr>
            <a:xfrm>
              <a:off x="613730" y="4539324"/>
              <a:ext cx="726675" cy="337845"/>
            </a:xfrm>
            <a:prstGeom prst="rect">
              <a:avLst/>
            </a:prstGeom>
            <a:noFill/>
            <a:ln>
              <a:noFill/>
            </a:ln>
            <a:effectLst>
              <a:outerShdw blurRad="57150" rotWithShape="0" algn="bl" dir="5400000" dist="19050">
                <a:schemeClr val="dk1"/>
              </a:outerShdw>
            </a:effectLst>
          </p:spPr>
        </p:pic>
        <p:sp>
          <p:nvSpPr>
            <p:cNvPr id="867" name="Google Shape;867;p74"/>
            <p:cNvSpPr txBox="1"/>
            <p:nvPr/>
          </p:nvSpPr>
          <p:spPr>
            <a:xfrm>
              <a:off x="1410250" y="4122975"/>
              <a:ext cx="4343700" cy="254700"/>
            </a:xfrm>
            <a:prstGeom prst="rect">
              <a:avLst/>
            </a:prstGeom>
            <a:noFill/>
            <a:ln>
              <a:noFill/>
            </a:ln>
            <a:effectLst>
              <a:outerShdw blurRad="57150" rotWithShape="0" algn="bl" dir="5400000" dist="19050">
                <a:schemeClr val="dk1"/>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550C5"/>
                  </a:solidFill>
                  <a:latin typeface="Times"/>
                  <a:ea typeface="Times"/>
                  <a:cs typeface="Times"/>
                  <a:sym typeface="Times"/>
                </a:rPr>
                <a:t>Progenitor</a:t>
              </a:r>
              <a:r>
                <a:rPr b="1" lang="en" sz="1100">
                  <a:solidFill>
                    <a:schemeClr val="lt1"/>
                  </a:solidFill>
                  <a:latin typeface="Times"/>
                  <a:ea typeface="Times"/>
                  <a:cs typeface="Times"/>
                  <a:sym typeface="Times"/>
                </a:rPr>
                <a:t> </a:t>
              </a:r>
              <a:r>
                <a:rPr lang="en" sz="1100">
                  <a:solidFill>
                    <a:schemeClr val="lt1"/>
                  </a:solidFill>
                  <a:latin typeface="Times"/>
                  <a:ea typeface="Times"/>
                  <a:cs typeface="Times"/>
                  <a:sym typeface="Times"/>
                </a:rPr>
                <a:t>CLD accounting for Measurement Errors </a:t>
              </a:r>
              <a:endParaRPr sz="1100">
                <a:solidFill>
                  <a:schemeClr val="lt1"/>
                </a:solidFill>
                <a:latin typeface="Times"/>
                <a:ea typeface="Times"/>
                <a:cs typeface="Times"/>
                <a:sym typeface="Times"/>
              </a:endParaRPr>
            </a:p>
          </p:txBody>
        </p:sp>
        <p:sp>
          <p:nvSpPr>
            <p:cNvPr id="868" name="Google Shape;868;p74"/>
            <p:cNvSpPr txBox="1"/>
            <p:nvPr/>
          </p:nvSpPr>
          <p:spPr>
            <a:xfrm>
              <a:off x="1410250" y="4501500"/>
              <a:ext cx="4343700" cy="413400"/>
            </a:xfrm>
            <a:prstGeom prst="rect">
              <a:avLst/>
            </a:prstGeom>
            <a:noFill/>
            <a:ln>
              <a:noFill/>
            </a:ln>
            <a:effectLst>
              <a:outerShdw blurRad="57150" rotWithShape="0" algn="bl" dir="5400000" dist="19050">
                <a:schemeClr val="dk1"/>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550C5"/>
                  </a:solidFill>
                  <a:latin typeface="Times"/>
                  <a:ea typeface="Times"/>
                  <a:cs typeface="Times"/>
                  <a:sym typeface="Times"/>
                </a:rPr>
                <a:t>Progenitor</a:t>
              </a:r>
              <a:r>
                <a:rPr lang="en" sz="1100">
                  <a:solidFill>
                    <a:schemeClr val="lt1"/>
                  </a:solidFill>
                  <a:latin typeface="Times"/>
                  <a:ea typeface="Times"/>
                  <a:cs typeface="Times"/>
                  <a:sym typeface="Times"/>
                </a:rPr>
                <a:t> CLD accounting  for Measurement Errors &amp; </a:t>
              </a:r>
              <a:r>
                <a:rPr b="1" lang="en" sz="1100">
                  <a:solidFill>
                    <a:srgbClr val="C550C5"/>
                  </a:solidFill>
                  <a:latin typeface="Times"/>
                  <a:ea typeface="Times"/>
                  <a:cs typeface="Times"/>
                  <a:sym typeface="Times"/>
                </a:rPr>
                <a:t>Telescope Sensitivity</a:t>
              </a:r>
              <a:r>
                <a:rPr b="1" lang="en" sz="1100">
                  <a:solidFill>
                    <a:schemeClr val="lt1"/>
                  </a:solidFill>
                  <a:latin typeface="Times"/>
                  <a:ea typeface="Times"/>
                  <a:cs typeface="Times"/>
                  <a:sym typeface="Times"/>
                </a:rPr>
                <a:t> </a:t>
              </a:r>
              <a:endParaRPr b="1" sz="1100">
                <a:solidFill>
                  <a:schemeClr val="lt1"/>
                </a:solidFill>
                <a:latin typeface="Times"/>
                <a:ea typeface="Times"/>
                <a:cs typeface="Times"/>
                <a:sym typeface="Times"/>
              </a:endParaRPr>
            </a:p>
          </p:txBody>
        </p:sp>
        <p:sp>
          <p:nvSpPr>
            <p:cNvPr id="869" name="Google Shape;869;p74"/>
            <p:cNvSpPr txBox="1"/>
            <p:nvPr/>
          </p:nvSpPr>
          <p:spPr>
            <a:xfrm>
              <a:off x="1410250" y="3755925"/>
              <a:ext cx="4343700" cy="254700"/>
            </a:xfrm>
            <a:prstGeom prst="rect">
              <a:avLst/>
            </a:prstGeom>
            <a:noFill/>
            <a:ln>
              <a:noFill/>
            </a:ln>
            <a:effectLst>
              <a:outerShdw blurRad="57150" rotWithShape="0" algn="bl" dir="5400000" dist="19050">
                <a:schemeClr val="dk1"/>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chemeClr val="lt1"/>
                  </a:solidFill>
                  <a:latin typeface="Times"/>
                  <a:ea typeface="Times"/>
                  <a:cs typeface="Times"/>
                  <a:sym typeface="Times"/>
                </a:rPr>
                <a:t>Ordered </a:t>
              </a:r>
              <a:r>
                <a:rPr b="1" lang="en" sz="1100">
                  <a:solidFill>
                    <a:srgbClr val="C550C5"/>
                  </a:solidFill>
                  <a:latin typeface="Times"/>
                  <a:ea typeface="Times"/>
                  <a:cs typeface="Times"/>
                  <a:sym typeface="Times"/>
                </a:rPr>
                <a:t>Detected Progenitors </a:t>
              </a:r>
              <a:r>
                <a:rPr lang="en" sz="1100">
                  <a:solidFill>
                    <a:schemeClr val="lt1"/>
                  </a:solidFill>
                  <a:latin typeface="Times"/>
                  <a:ea typeface="Times"/>
                  <a:cs typeface="Times"/>
                  <a:sym typeface="Times"/>
                </a:rPr>
                <a:t>of Type II SNe</a:t>
              </a:r>
              <a:endParaRPr sz="1100">
                <a:solidFill>
                  <a:schemeClr val="lt1"/>
                </a:solidFill>
                <a:latin typeface="Times"/>
                <a:ea typeface="Times"/>
                <a:cs typeface="Times"/>
                <a:sym typeface="Times"/>
              </a:endParaRPr>
            </a:p>
          </p:txBody>
        </p:sp>
        <p:pic>
          <p:nvPicPr>
            <p:cNvPr id="870" name="Google Shape;870;p74"/>
            <p:cNvPicPr preferRelativeResize="0"/>
            <p:nvPr/>
          </p:nvPicPr>
          <p:blipFill rotWithShape="1">
            <a:blip r:embed="rId5">
              <a:alphaModFix/>
            </a:blip>
            <a:srcRect b="89974" l="10512" r="68437" t="1712"/>
            <a:stretch/>
          </p:blipFill>
          <p:spPr>
            <a:xfrm>
              <a:off x="613725" y="4091438"/>
              <a:ext cx="824100" cy="317756"/>
            </a:xfrm>
            <a:prstGeom prst="rect">
              <a:avLst/>
            </a:prstGeom>
            <a:noFill/>
            <a:ln>
              <a:noFill/>
            </a:ln>
            <a:effectLst>
              <a:outerShdw blurRad="57150" rotWithShape="0" algn="bl" dir="5400000" dist="19050">
                <a:schemeClr val="dk1"/>
              </a:outerShdw>
            </a:effectLst>
          </p:spPr>
        </p:pic>
      </p:grpSp>
      <p:sp>
        <p:nvSpPr>
          <p:cNvPr id="871" name="Google Shape;871;p74"/>
          <p:cNvSpPr txBox="1"/>
          <p:nvPr/>
        </p:nvSpPr>
        <p:spPr>
          <a:xfrm>
            <a:off x="149688" y="617225"/>
            <a:ext cx="3528600" cy="3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Times"/>
                <a:ea typeface="Times"/>
                <a:cs typeface="Times"/>
                <a:sym typeface="Times"/>
              </a:rPr>
              <a:t>Healy et al. 2024, in prep </a:t>
            </a:r>
            <a:endParaRPr>
              <a:solidFill>
                <a:schemeClr val="lt1"/>
              </a:solidFill>
              <a:latin typeface="Times"/>
              <a:ea typeface="Times"/>
              <a:cs typeface="Times"/>
              <a:sym typeface="Time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30"/>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182" name="Google Shape;182;p30"/>
          <p:cNvSpPr txBox="1"/>
          <p:nvPr>
            <p:ph type="title"/>
          </p:nvPr>
        </p:nvSpPr>
        <p:spPr>
          <a:xfrm>
            <a:off x="714000" y="612650"/>
            <a:ext cx="7830900" cy="3744600"/>
          </a:xfrm>
          <a:prstGeom prst="rect">
            <a:avLst/>
          </a:prstGeom>
          <a:effectLst>
            <a:outerShdw blurRad="57150" rotWithShape="0" algn="bl" dir="5400000" dist="19050">
              <a:srgbClr val="000000"/>
            </a:outerShdw>
          </a:effectLst>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Times"/>
                <a:ea typeface="Times"/>
                <a:cs typeface="Times"/>
                <a:sym typeface="Times"/>
              </a:rPr>
              <a:t>Core-Collapse Supernovae (CCSNe) and Multi-Messenger Astronomy (MMA)</a:t>
            </a:r>
            <a:endParaRPr>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a:p>
            <a:pPr indent="0" lvl="0" marL="0" rtl="0" algn="l">
              <a:spcBef>
                <a:spcPts val="0"/>
              </a:spcBef>
              <a:spcAft>
                <a:spcPts val="0"/>
              </a:spcAft>
              <a:buNone/>
            </a:pPr>
            <a:r>
              <a:rPr lang="en" sz="1533">
                <a:solidFill>
                  <a:schemeClr val="lt1"/>
                </a:solidFill>
                <a:latin typeface="Times"/>
                <a:ea typeface="Times"/>
                <a:cs typeface="Times"/>
                <a:sym typeface="Times"/>
              </a:rPr>
              <a:t>Healy et al. 2024 </a:t>
            </a:r>
            <a:r>
              <a:rPr lang="en" sz="1533">
                <a:solidFill>
                  <a:schemeClr val="lt1"/>
                </a:solidFill>
                <a:latin typeface="Times"/>
                <a:ea typeface="Times"/>
                <a:cs typeface="Times"/>
                <a:sym typeface="Times"/>
              </a:rPr>
              <a:t>[https://doi.org/10.1093/mnras/stae738]</a:t>
            </a:r>
            <a:endParaRPr sz="1533">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p:txBody>
      </p:sp>
      <p:sp>
        <p:nvSpPr>
          <p:cNvPr id="183" name="Google Shape;183;p3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4" name="Google Shape;184;p30"/>
          <p:cNvSpPr/>
          <p:nvPr/>
        </p:nvSpPr>
        <p:spPr>
          <a:xfrm>
            <a:off x="557400" y="2281108"/>
            <a:ext cx="156600" cy="183600"/>
          </a:xfrm>
          <a:custGeom>
            <a:rect b="b" l="l" r="r" t="t"/>
            <a:pathLst>
              <a:path extrusionOk="0" h="2160000" w="2160000">
                <a:moveTo>
                  <a:pt x="1095825" y="0"/>
                </a:moveTo>
                <a:lnTo>
                  <a:pt x="1108157" y="0"/>
                </a:lnTo>
                <a:lnTo>
                  <a:pt x="1113289" y="101634"/>
                </a:lnTo>
                <a:cubicBezTo>
                  <a:pt x="1164909" y="609924"/>
                  <a:pt x="1568999" y="1014015"/>
                  <a:pt x="2077289" y="1065634"/>
                </a:cubicBezTo>
                <a:lnTo>
                  <a:pt x="2160000" y="1069811"/>
                </a:lnTo>
                <a:lnTo>
                  <a:pt x="2160000" y="1089613"/>
                </a:lnTo>
                <a:lnTo>
                  <a:pt x="2143732" y="1088791"/>
                </a:lnTo>
                <a:cubicBezTo>
                  <a:pt x="1584543" y="1088791"/>
                  <a:pt x="1124615" y="1513770"/>
                  <a:pt x="1069308" y="2058367"/>
                </a:cubicBezTo>
                <a:lnTo>
                  <a:pt x="1064176" y="2160000"/>
                </a:lnTo>
                <a:lnTo>
                  <a:pt x="1051844" y="2160000"/>
                </a:lnTo>
                <a:lnTo>
                  <a:pt x="1046712" y="2058367"/>
                </a:lnTo>
                <a:cubicBezTo>
                  <a:pt x="995093" y="1550077"/>
                  <a:pt x="591002" y="1145987"/>
                  <a:pt x="82712" y="1094367"/>
                </a:cubicBezTo>
                <a:lnTo>
                  <a:pt x="0" y="1090190"/>
                </a:lnTo>
                <a:lnTo>
                  <a:pt x="0" y="1070389"/>
                </a:lnTo>
                <a:lnTo>
                  <a:pt x="16269" y="1071210"/>
                </a:lnTo>
                <a:cubicBezTo>
                  <a:pt x="575458" y="1071210"/>
                  <a:pt x="1035386" y="646231"/>
                  <a:pt x="1090693" y="101634"/>
                </a:cubicBezTo>
                <a:close/>
              </a:path>
            </a:pathLst>
          </a:custGeom>
          <a:solidFill>
            <a:schemeClr val="lt2"/>
          </a:solidFill>
          <a:ln>
            <a:noFill/>
          </a:ln>
          <a:effectLst>
            <a:outerShdw blurRad="57150" rotWithShape="0" algn="bl" dir="5400000" dist="19050">
              <a:srgbClr val="000000"/>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i="0" sz="1100" u="none" cap="none" strike="noStrike">
              <a:solidFill>
                <a:schemeClr val="lt1"/>
              </a:solidFill>
              <a:latin typeface="Times"/>
              <a:ea typeface="Times"/>
              <a:cs typeface="Times"/>
              <a:sym typeface="Times"/>
            </a:endParaRPr>
          </a:p>
        </p:txBody>
      </p:sp>
      <p:cxnSp>
        <p:nvCxnSpPr>
          <p:cNvPr id="185" name="Google Shape;185;p30"/>
          <p:cNvCxnSpPr/>
          <p:nvPr/>
        </p:nvCxnSpPr>
        <p:spPr>
          <a:xfrm>
            <a:off x="557400" y="3163800"/>
            <a:ext cx="7571400" cy="13800"/>
          </a:xfrm>
          <a:prstGeom prst="straightConnector1">
            <a:avLst/>
          </a:prstGeom>
          <a:noFill/>
          <a:ln cap="flat" cmpd="sng" w="19050">
            <a:solidFill>
              <a:schemeClr val="lt1"/>
            </a:solidFill>
            <a:prstDash val="solid"/>
            <a:round/>
            <a:headEnd len="med" w="med" type="none"/>
            <a:tailEnd len="med" w="med" type="none"/>
          </a:ln>
          <a:effectLst>
            <a:outerShdw blurRad="57150" rotWithShape="0" algn="bl" dir="5400000" dist="19050">
              <a:srgbClr val="000000"/>
            </a:outerShdw>
          </a:effectLst>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75" name="Shape 875"/>
        <p:cNvGrpSpPr/>
        <p:nvPr/>
      </p:nvGrpSpPr>
      <p:grpSpPr>
        <a:xfrm>
          <a:off x="0" y="0"/>
          <a:ext cx="0" cy="0"/>
          <a:chOff x="0" y="0"/>
          <a:chExt cx="0" cy="0"/>
        </a:xfrm>
      </p:grpSpPr>
      <p:pic>
        <p:nvPicPr>
          <p:cNvPr id="876" name="Google Shape;876;p75"/>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877" name="Google Shape;877;p75"/>
          <p:cNvSpPr txBox="1"/>
          <p:nvPr>
            <p:ph type="title"/>
          </p:nvPr>
        </p:nvSpPr>
        <p:spPr>
          <a:xfrm>
            <a:off x="656550" y="1664948"/>
            <a:ext cx="7830900" cy="3168300"/>
          </a:xfrm>
          <a:prstGeom prst="rect">
            <a:avLst/>
          </a:prstGeom>
          <a:effectLst>
            <a:outerShdw blurRad="57150" rotWithShape="0" algn="bl" dir="5400000" dist="19050">
              <a:srgbClr val="000000"/>
            </a:outerShdw>
          </a:effectLst>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lt1"/>
                </a:solidFill>
                <a:latin typeface="Times"/>
                <a:ea typeface="Times"/>
                <a:cs typeface="Times"/>
                <a:sym typeface="Times"/>
              </a:rPr>
              <a:t>Issues with Bolometric Corrections</a:t>
            </a:r>
            <a:endParaRPr>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rPr lang="en" sz="1533">
                <a:solidFill>
                  <a:schemeClr val="lt1"/>
                </a:solidFill>
                <a:latin typeface="Times"/>
                <a:ea typeface="Times"/>
                <a:cs typeface="Times"/>
                <a:sym typeface="Times"/>
              </a:rPr>
              <a:t>[The Red Supergiant Problem: As Seen from the Local Group’s Red Supergiant Populations, Healy et al., in Prep*]</a:t>
            </a:r>
            <a:endParaRPr sz="1533">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t/>
            </a:r>
            <a:endParaRPr sz="2200">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p:txBody>
      </p:sp>
      <p:sp>
        <p:nvSpPr>
          <p:cNvPr id="878" name="Google Shape;878;p7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79" name="Google Shape;879;p75"/>
          <p:cNvSpPr/>
          <p:nvPr/>
        </p:nvSpPr>
        <p:spPr>
          <a:xfrm>
            <a:off x="557400" y="2281108"/>
            <a:ext cx="156600" cy="183600"/>
          </a:xfrm>
          <a:custGeom>
            <a:rect b="b" l="l" r="r" t="t"/>
            <a:pathLst>
              <a:path extrusionOk="0" h="2160000" w="2160000">
                <a:moveTo>
                  <a:pt x="1095825" y="0"/>
                </a:moveTo>
                <a:lnTo>
                  <a:pt x="1108157" y="0"/>
                </a:lnTo>
                <a:lnTo>
                  <a:pt x="1113289" y="101634"/>
                </a:lnTo>
                <a:cubicBezTo>
                  <a:pt x="1164909" y="609924"/>
                  <a:pt x="1568999" y="1014015"/>
                  <a:pt x="2077289" y="1065634"/>
                </a:cubicBezTo>
                <a:lnTo>
                  <a:pt x="2160000" y="1069811"/>
                </a:lnTo>
                <a:lnTo>
                  <a:pt x="2160000" y="1089613"/>
                </a:lnTo>
                <a:lnTo>
                  <a:pt x="2143732" y="1088791"/>
                </a:lnTo>
                <a:cubicBezTo>
                  <a:pt x="1584543" y="1088791"/>
                  <a:pt x="1124615" y="1513770"/>
                  <a:pt x="1069308" y="2058367"/>
                </a:cubicBezTo>
                <a:lnTo>
                  <a:pt x="1064176" y="2160000"/>
                </a:lnTo>
                <a:lnTo>
                  <a:pt x="1051844" y="2160000"/>
                </a:lnTo>
                <a:lnTo>
                  <a:pt x="1046712" y="2058367"/>
                </a:lnTo>
                <a:cubicBezTo>
                  <a:pt x="995093" y="1550077"/>
                  <a:pt x="591002" y="1145987"/>
                  <a:pt x="82712" y="1094367"/>
                </a:cubicBezTo>
                <a:lnTo>
                  <a:pt x="0" y="1090190"/>
                </a:lnTo>
                <a:lnTo>
                  <a:pt x="0" y="1070389"/>
                </a:lnTo>
                <a:lnTo>
                  <a:pt x="16269" y="1071210"/>
                </a:lnTo>
                <a:cubicBezTo>
                  <a:pt x="575458" y="1071210"/>
                  <a:pt x="1035386" y="646231"/>
                  <a:pt x="1090693" y="101634"/>
                </a:cubicBezTo>
                <a:close/>
              </a:path>
            </a:pathLst>
          </a:custGeom>
          <a:solidFill>
            <a:schemeClr val="lt2"/>
          </a:solidFill>
          <a:ln>
            <a:noFill/>
          </a:ln>
          <a:effectLst>
            <a:outerShdw blurRad="57150" rotWithShape="0" algn="bl" dir="5400000" dist="19050">
              <a:srgbClr val="000000"/>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i="0" sz="1100" u="none" cap="none" strike="noStrike">
              <a:solidFill>
                <a:schemeClr val="lt1"/>
              </a:solidFill>
              <a:latin typeface="Times"/>
              <a:ea typeface="Times"/>
              <a:cs typeface="Times"/>
              <a:sym typeface="Times"/>
            </a:endParaRPr>
          </a:p>
        </p:txBody>
      </p:sp>
      <p:cxnSp>
        <p:nvCxnSpPr>
          <p:cNvPr id="880" name="Google Shape;880;p75"/>
          <p:cNvCxnSpPr/>
          <p:nvPr/>
        </p:nvCxnSpPr>
        <p:spPr>
          <a:xfrm>
            <a:off x="557400" y="3163800"/>
            <a:ext cx="7571400" cy="13800"/>
          </a:xfrm>
          <a:prstGeom prst="straightConnector1">
            <a:avLst/>
          </a:prstGeom>
          <a:noFill/>
          <a:ln cap="flat" cmpd="sng" w="19050">
            <a:solidFill>
              <a:schemeClr val="lt1"/>
            </a:solidFill>
            <a:prstDash val="solid"/>
            <a:round/>
            <a:headEnd len="med" w="med" type="none"/>
            <a:tailEnd len="med" w="med" type="none"/>
          </a:ln>
          <a:effectLst>
            <a:outerShdw blurRad="57150" rotWithShape="0" algn="bl" dir="5400000" dist="19050">
              <a:srgbClr val="000000"/>
            </a:outerShdw>
          </a:effectLst>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84" name="Shape 884"/>
        <p:cNvGrpSpPr/>
        <p:nvPr/>
      </p:nvGrpSpPr>
      <p:grpSpPr>
        <a:xfrm>
          <a:off x="0" y="0"/>
          <a:ext cx="0" cy="0"/>
          <a:chOff x="0" y="0"/>
          <a:chExt cx="0" cy="0"/>
        </a:xfrm>
      </p:grpSpPr>
      <p:pic>
        <p:nvPicPr>
          <p:cNvPr id="885" name="Google Shape;885;p76"/>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886" name="Google Shape;886;p76"/>
          <p:cNvSpPr txBox="1"/>
          <p:nvPr>
            <p:ph idx="12" type="sldNum"/>
          </p:nvPr>
        </p:nvSpPr>
        <p:spPr>
          <a:xfrm>
            <a:off x="8550413" y="4776263"/>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887" name="Google Shape;887;p76"/>
          <p:cNvPicPr preferRelativeResize="0"/>
          <p:nvPr/>
        </p:nvPicPr>
        <p:blipFill rotWithShape="1">
          <a:blip r:embed="rId4">
            <a:alphaModFix/>
          </a:blip>
          <a:srcRect b="0" l="0" r="0" t="11574"/>
          <a:stretch/>
        </p:blipFill>
        <p:spPr>
          <a:xfrm>
            <a:off x="4683575" y="468587"/>
            <a:ext cx="4239575" cy="3661026"/>
          </a:xfrm>
          <a:prstGeom prst="rect">
            <a:avLst/>
          </a:prstGeom>
          <a:noFill/>
          <a:ln>
            <a:noFill/>
          </a:ln>
          <a:effectLst>
            <a:outerShdw blurRad="57150" rotWithShape="0" algn="bl" dir="5400000" dist="19050">
              <a:srgbClr val="000000"/>
            </a:outerShdw>
          </a:effectLst>
        </p:spPr>
      </p:pic>
      <p:sp>
        <p:nvSpPr>
          <p:cNvPr id="888" name="Google Shape;888;p76"/>
          <p:cNvSpPr txBox="1"/>
          <p:nvPr/>
        </p:nvSpPr>
        <p:spPr>
          <a:xfrm>
            <a:off x="6533450" y="230075"/>
            <a:ext cx="2332800" cy="2385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Times"/>
                <a:ea typeface="Times"/>
                <a:cs typeface="Times"/>
                <a:sym typeface="Times"/>
              </a:rPr>
              <a:t>Healy et al. 2024, in prep</a:t>
            </a:r>
            <a:endParaRPr sz="1200">
              <a:solidFill>
                <a:schemeClr val="lt1"/>
              </a:solidFill>
              <a:latin typeface="Times"/>
              <a:ea typeface="Times"/>
              <a:cs typeface="Times"/>
              <a:sym typeface="Times"/>
            </a:endParaRPr>
          </a:p>
        </p:txBody>
      </p:sp>
      <p:sp>
        <p:nvSpPr>
          <p:cNvPr id="889" name="Google Shape;889;p76"/>
          <p:cNvSpPr txBox="1"/>
          <p:nvPr/>
        </p:nvSpPr>
        <p:spPr>
          <a:xfrm>
            <a:off x="2545775" y="468575"/>
            <a:ext cx="2026800" cy="17964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C550C5"/>
                </a:solidFill>
              </a:rPr>
              <a:t>Updated </a:t>
            </a:r>
            <a:r>
              <a:rPr lang="en" sz="1600">
                <a:solidFill>
                  <a:schemeClr val="lt1"/>
                </a:solidFill>
              </a:rPr>
              <a:t>corrections and progenitors luminosity estimates based on</a:t>
            </a:r>
            <a:r>
              <a:rPr b="1" lang="en" sz="1600">
                <a:solidFill>
                  <a:srgbClr val="C550C5"/>
                </a:solidFill>
              </a:rPr>
              <a:t> update uncertainties</a:t>
            </a:r>
            <a:endParaRPr b="1" sz="1600">
              <a:solidFill>
                <a:srgbClr val="C550C5"/>
              </a:solidFill>
            </a:endParaRPr>
          </a:p>
        </p:txBody>
      </p:sp>
      <p:grpSp>
        <p:nvGrpSpPr>
          <p:cNvPr id="890" name="Google Shape;890;p76"/>
          <p:cNvGrpSpPr/>
          <p:nvPr/>
        </p:nvGrpSpPr>
        <p:grpSpPr>
          <a:xfrm>
            <a:off x="137151" y="3120484"/>
            <a:ext cx="3037728" cy="1398996"/>
            <a:chOff x="51377" y="3591331"/>
            <a:chExt cx="2713226" cy="1158972"/>
          </a:xfrm>
        </p:grpSpPr>
        <p:pic>
          <p:nvPicPr>
            <p:cNvPr id="891" name="Google Shape;891;p76"/>
            <p:cNvPicPr preferRelativeResize="0"/>
            <p:nvPr/>
          </p:nvPicPr>
          <p:blipFill rotWithShape="1">
            <a:blip r:embed="rId5">
              <a:alphaModFix/>
            </a:blip>
            <a:srcRect b="95142" l="55003" r="26004" t="1172"/>
            <a:stretch/>
          </p:blipFill>
          <p:spPr>
            <a:xfrm>
              <a:off x="51377" y="3640602"/>
              <a:ext cx="824100" cy="156133"/>
            </a:xfrm>
            <a:prstGeom prst="rect">
              <a:avLst/>
            </a:prstGeom>
            <a:noFill/>
            <a:ln>
              <a:noFill/>
            </a:ln>
            <a:effectLst>
              <a:outerShdw blurRad="57150" rotWithShape="0" algn="bl" dir="5400000" dist="19050">
                <a:srgbClr val="000000"/>
              </a:outerShdw>
            </a:effectLst>
          </p:spPr>
        </p:pic>
        <p:pic>
          <p:nvPicPr>
            <p:cNvPr id="892" name="Google Shape;892;p76"/>
            <p:cNvPicPr preferRelativeResize="0"/>
            <p:nvPr/>
          </p:nvPicPr>
          <p:blipFill rotWithShape="1">
            <a:blip r:embed="rId6">
              <a:alphaModFix/>
            </a:blip>
            <a:srcRect b="90838" l="41121" r="44185" t="1366"/>
            <a:stretch/>
          </p:blipFill>
          <p:spPr>
            <a:xfrm>
              <a:off x="51380" y="4374724"/>
              <a:ext cx="726675" cy="337845"/>
            </a:xfrm>
            <a:prstGeom prst="rect">
              <a:avLst/>
            </a:prstGeom>
            <a:noFill/>
            <a:ln>
              <a:noFill/>
            </a:ln>
            <a:effectLst>
              <a:outerShdw blurRad="57150" rotWithShape="0" algn="bl" dir="5400000" dist="19050">
                <a:srgbClr val="000000"/>
              </a:outerShdw>
            </a:effectLst>
          </p:spPr>
        </p:pic>
        <p:sp>
          <p:nvSpPr>
            <p:cNvPr id="893" name="Google Shape;893;p76"/>
            <p:cNvSpPr txBox="1"/>
            <p:nvPr/>
          </p:nvSpPr>
          <p:spPr>
            <a:xfrm>
              <a:off x="847903" y="3958369"/>
              <a:ext cx="1916700" cy="2547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C550C5"/>
                  </a:solidFill>
                  <a:latin typeface="Times"/>
                  <a:ea typeface="Times"/>
                  <a:cs typeface="Times"/>
                  <a:sym typeface="Times"/>
                </a:rPr>
                <a:t>Progenitor</a:t>
              </a:r>
              <a:r>
                <a:rPr b="1" lang="en" sz="900">
                  <a:solidFill>
                    <a:schemeClr val="lt1"/>
                  </a:solidFill>
                  <a:latin typeface="Times"/>
                  <a:ea typeface="Times"/>
                  <a:cs typeface="Times"/>
                  <a:sym typeface="Times"/>
                </a:rPr>
                <a:t> </a:t>
              </a:r>
              <a:r>
                <a:rPr lang="en" sz="900">
                  <a:solidFill>
                    <a:schemeClr val="lt1"/>
                  </a:solidFill>
                  <a:latin typeface="Times"/>
                  <a:ea typeface="Times"/>
                  <a:cs typeface="Times"/>
                  <a:sym typeface="Times"/>
                </a:rPr>
                <a:t>CLD accounting for Measurement Errors </a:t>
              </a:r>
              <a:endParaRPr sz="900">
                <a:solidFill>
                  <a:schemeClr val="lt1"/>
                </a:solidFill>
                <a:latin typeface="Times"/>
                <a:ea typeface="Times"/>
                <a:cs typeface="Times"/>
                <a:sym typeface="Times"/>
              </a:endParaRPr>
            </a:p>
          </p:txBody>
        </p:sp>
        <p:sp>
          <p:nvSpPr>
            <p:cNvPr id="894" name="Google Shape;894;p76"/>
            <p:cNvSpPr txBox="1"/>
            <p:nvPr/>
          </p:nvSpPr>
          <p:spPr>
            <a:xfrm>
              <a:off x="847903" y="4336903"/>
              <a:ext cx="1916700" cy="4134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900">
                  <a:solidFill>
                    <a:srgbClr val="C550C5"/>
                  </a:solidFill>
                  <a:latin typeface="Times"/>
                  <a:ea typeface="Times"/>
                  <a:cs typeface="Times"/>
                  <a:sym typeface="Times"/>
                </a:rPr>
                <a:t>Progenitor</a:t>
              </a:r>
              <a:r>
                <a:rPr lang="en" sz="900">
                  <a:solidFill>
                    <a:schemeClr val="lt1"/>
                  </a:solidFill>
                  <a:latin typeface="Times"/>
                  <a:ea typeface="Times"/>
                  <a:cs typeface="Times"/>
                  <a:sym typeface="Times"/>
                </a:rPr>
                <a:t> CLD accounting  for Measurement Errors &amp; </a:t>
              </a:r>
              <a:r>
                <a:rPr b="1" lang="en" sz="900">
                  <a:solidFill>
                    <a:srgbClr val="C550C5"/>
                  </a:solidFill>
                  <a:latin typeface="Times"/>
                  <a:ea typeface="Times"/>
                  <a:cs typeface="Times"/>
                  <a:sym typeface="Times"/>
                </a:rPr>
                <a:t>Telescope Sensitivity</a:t>
              </a:r>
              <a:r>
                <a:rPr b="1" lang="en" sz="900">
                  <a:solidFill>
                    <a:schemeClr val="lt1"/>
                  </a:solidFill>
                  <a:latin typeface="Times"/>
                  <a:ea typeface="Times"/>
                  <a:cs typeface="Times"/>
                  <a:sym typeface="Times"/>
                </a:rPr>
                <a:t> </a:t>
              </a:r>
              <a:endParaRPr b="1" sz="900">
                <a:solidFill>
                  <a:schemeClr val="lt1"/>
                </a:solidFill>
                <a:latin typeface="Times"/>
                <a:ea typeface="Times"/>
                <a:cs typeface="Times"/>
                <a:sym typeface="Times"/>
              </a:endParaRPr>
            </a:p>
          </p:txBody>
        </p:sp>
        <p:sp>
          <p:nvSpPr>
            <p:cNvPr id="895" name="Google Shape;895;p76"/>
            <p:cNvSpPr txBox="1"/>
            <p:nvPr/>
          </p:nvSpPr>
          <p:spPr>
            <a:xfrm>
              <a:off x="847903" y="3591331"/>
              <a:ext cx="1916700" cy="2547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Times"/>
                  <a:ea typeface="Times"/>
                  <a:cs typeface="Times"/>
                  <a:sym typeface="Times"/>
                </a:rPr>
                <a:t>Ordered </a:t>
              </a:r>
              <a:r>
                <a:rPr b="1" lang="en" sz="900">
                  <a:solidFill>
                    <a:srgbClr val="C550C5"/>
                  </a:solidFill>
                  <a:latin typeface="Times"/>
                  <a:ea typeface="Times"/>
                  <a:cs typeface="Times"/>
                  <a:sym typeface="Times"/>
                </a:rPr>
                <a:t>Detected Progenitors </a:t>
              </a:r>
              <a:r>
                <a:rPr lang="en" sz="900">
                  <a:solidFill>
                    <a:schemeClr val="lt1"/>
                  </a:solidFill>
                  <a:latin typeface="Times"/>
                  <a:ea typeface="Times"/>
                  <a:cs typeface="Times"/>
                  <a:sym typeface="Times"/>
                </a:rPr>
                <a:t>of Type II SNe</a:t>
              </a:r>
              <a:endParaRPr sz="900">
                <a:solidFill>
                  <a:schemeClr val="lt1"/>
                </a:solidFill>
                <a:latin typeface="Times"/>
                <a:ea typeface="Times"/>
                <a:cs typeface="Times"/>
                <a:sym typeface="Times"/>
              </a:endParaRPr>
            </a:p>
          </p:txBody>
        </p:sp>
        <p:pic>
          <p:nvPicPr>
            <p:cNvPr id="896" name="Google Shape;896;p76"/>
            <p:cNvPicPr preferRelativeResize="0"/>
            <p:nvPr/>
          </p:nvPicPr>
          <p:blipFill rotWithShape="1">
            <a:blip r:embed="rId6">
              <a:alphaModFix/>
            </a:blip>
            <a:srcRect b="90838" l="22285" r="61050" t="1366"/>
            <a:stretch/>
          </p:blipFill>
          <p:spPr>
            <a:xfrm>
              <a:off x="63900" y="3918213"/>
              <a:ext cx="799026" cy="346501"/>
            </a:xfrm>
            <a:prstGeom prst="rect">
              <a:avLst/>
            </a:prstGeom>
            <a:noFill/>
            <a:ln>
              <a:noFill/>
            </a:ln>
            <a:effectLst>
              <a:outerShdw blurRad="57150" rotWithShape="0" algn="bl" dir="5400000" dist="19050">
                <a:srgbClr val="000000"/>
              </a:outerShdw>
            </a:effectLst>
          </p:spPr>
        </p:pic>
      </p:grpSp>
      <p:grpSp>
        <p:nvGrpSpPr>
          <p:cNvPr id="897" name="Google Shape;897;p76"/>
          <p:cNvGrpSpPr/>
          <p:nvPr/>
        </p:nvGrpSpPr>
        <p:grpSpPr>
          <a:xfrm>
            <a:off x="137154" y="1150458"/>
            <a:ext cx="2297617" cy="1717343"/>
            <a:chOff x="99275" y="1282525"/>
            <a:chExt cx="3811574" cy="3312776"/>
          </a:xfrm>
        </p:grpSpPr>
        <p:pic>
          <p:nvPicPr>
            <p:cNvPr id="898" name="Google Shape;898;p76"/>
            <p:cNvPicPr preferRelativeResize="0"/>
            <p:nvPr/>
          </p:nvPicPr>
          <p:blipFill rotWithShape="1">
            <a:blip r:embed="rId4">
              <a:alphaModFix/>
            </a:blip>
            <a:srcRect b="0" l="0" r="0" t="11008"/>
            <a:stretch/>
          </p:blipFill>
          <p:spPr>
            <a:xfrm>
              <a:off x="99275" y="1282525"/>
              <a:ext cx="3811574" cy="3312776"/>
            </a:xfrm>
            <a:prstGeom prst="rect">
              <a:avLst/>
            </a:prstGeom>
            <a:noFill/>
            <a:ln>
              <a:noFill/>
            </a:ln>
            <a:effectLst>
              <a:outerShdw blurRad="57150" rotWithShape="0" algn="bl" dir="5400000" dist="19050">
                <a:srgbClr val="000000"/>
              </a:outerShdw>
            </a:effectLst>
          </p:spPr>
        </p:pic>
        <p:pic>
          <p:nvPicPr>
            <p:cNvPr id="899" name="Google Shape;899;p76"/>
            <p:cNvPicPr preferRelativeResize="0"/>
            <p:nvPr/>
          </p:nvPicPr>
          <p:blipFill rotWithShape="1">
            <a:blip r:embed="rId5">
              <a:alphaModFix/>
            </a:blip>
            <a:srcRect b="8721" l="10136" r="0" t="10970"/>
            <a:stretch/>
          </p:blipFill>
          <p:spPr>
            <a:xfrm>
              <a:off x="485650" y="1282526"/>
              <a:ext cx="3386276" cy="2888099"/>
            </a:xfrm>
            <a:prstGeom prst="rect">
              <a:avLst/>
            </a:prstGeom>
            <a:noFill/>
            <a:ln>
              <a:noFill/>
            </a:ln>
          </p:spPr>
        </p:pic>
      </p:grpSp>
      <p:cxnSp>
        <p:nvCxnSpPr>
          <p:cNvPr id="900" name="Google Shape;900;p76"/>
          <p:cNvCxnSpPr/>
          <p:nvPr/>
        </p:nvCxnSpPr>
        <p:spPr>
          <a:xfrm flipH="1" rot="10800000">
            <a:off x="2715575" y="2295650"/>
            <a:ext cx="1687200" cy="6900"/>
          </a:xfrm>
          <a:prstGeom prst="straightConnector1">
            <a:avLst/>
          </a:prstGeom>
          <a:noFill/>
          <a:ln cap="flat" cmpd="sng" w="28575">
            <a:solidFill>
              <a:srgbClr val="FF00FF"/>
            </a:solidFill>
            <a:prstDash val="solid"/>
            <a:round/>
            <a:headEnd len="med" w="med" type="none"/>
            <a:tailEnd len="med" w="med" type="stealth"/>
          </a:ln>
          <a:effectLst>
            <a:outerShdw blurRad="57150" rotWithShape="0" algn="bl" dir="5400000" dist="19050">
              <a:srgbClr val="000000"/>
            </a:outerShdw>
          </a:effectLst>
        </p:spPr>
      </p:cxnSp>
      <p:grpSp>
        <p:nvGrpSpPr>
          <p:cNvPr id="901" name="Google Shape;901;p76"/>
          <p:cNvGrpSpPr/>
          <p:nvPr/>
        </p:nvGrpSpPr>
        <p:grpSpPr>
          <a:xfrm>
            <a:off x="2610553" y="122074"/>
            <a:ext cx="3922872" cy="2998393"/>
            <a:chOff x="99275" y="1282525"/>
            <a:chExt cx="3811574" cy="3312776"/>
          </a:xfrm>
        </p:grpSpPr>
        <p:pic>
          <p:nvPicPr>
            <p:cNvPr id="902" name="Google Shape;902;p76"/>
            <p:cNvPicPr preferRelativeResize="0"/>
            <p:nvPr/>
          </p:nvPicPr>
          <p:blipFill rotWithShape="1">
            <a:blip r:embed="rId4">
              <a:alphaModFix/>
            </a:blip>
            <a:srcRect b="0" l="0" r="0" t="11008"/>
            <a:stretch/>
          </p:blipFill>
          <p:spPr>
            <a:xfrm>
              <a:off x="99275" y="1282525"/>
              <a:ext cx="3811574" cy="3312776"/>
            </a:xfrm>
            <a:prstGeom prst="rect">
              <a:avLst/>
            </a:prstGeom>
            <a:noFill/>
            <a:ln>
              <a:noFill/>
            </a:ln>
            <a:effectLst>
              <a:outerShdw blurRad="57150" rotWithShape="0" algn="bl" dir="5400000" dist="19050">
                <a:srgbClr val="000000"/>
              </a:outerShdw>
            </a:effectLst>
          </p:spPr>
        </p:pic>
        <p:pic>
          <p:nvPicPr>
            <p:cNvPr id="903" name="Google Shape;903;p76"/>
            <p:cNvPicPr preferRelativeResize="0"/>
            <p:nvPr/>
          </p:nvPicPr>
          <p:blipFill rotWithShape="1">
            <a:blip r:embed="rId5">
              <a:alphaModFix/>
            </a:blip>
            <a:srcRect b="8721" l="10136" r="0" t="10970"/>
            <a:stretch/>
          </p:blipFill>
          <p:spPr>
            <a:xfrm>
              <a:off x="485650" y="1282526"/>
              <a:ext cx="3386276" cy="2888099"/>
            </a:xfrm>
            <a:prstGeom prst="rect">
              <a:avLst/>
            </a:prstGeom>
            <a:noFill/>
            <a:ln>
              <a:noFill/>
            </a:ln>
          </p:spPr>
        </p:pic>
      </p:grpSp>
      <p:sp>
        <p:nvSpPr>
          <p:cNvPr id="904" name="Google Shape;904;p76"/>
          <p:cNvSpPr txBox="1"/>
          <p:nvPr/>
        </p:nvSpPr>
        <p:spPr>
          <a:xfrm>
            <a:off x="2434775" y="4129625"/>
            <a:ext cx="6639600" cy="10137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C550C5"/>
                </a:solidFill>
                <a:latin typeface="Times"/>
                <a:ea typeface="Times"/>
                <a:cs typeface="Times"/>
                <a:sym typeface="Times"/>
              </a:rPr>
              <a:t>Increased uncertainties widen and change the shape of previously estimated progenitor confidence intervals</a:t>
            </a:r>
            <a:endParaRPr b="1" sz="2000">
              <a:solidFill>
                <a:srgbClr val="C550C5"/>
              </a:solidFill>
              <a:latin typeface="Times"/>
              <a:ea typeface="Times"/>
              <a:cs typeface="Times"/>
              <a:sym typeface="Time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90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08" name="Shape 908"/>
        <p:cNvGrpSpPr/>
        <p:nvPr/>
      </p:nvGrpSpPr>
      <p:grpSpPr>
        <a:xfrm>
          <a:off x="0" y="0"/>
          <a:ext cx="0" cy="0"/>
          <a:chOff x="0" y="0"/>
          <a:chExt cx="0" cy="0"/>
        </a:xfrm>
      </p:grpSpPr>
      <p:pic>
        <p:nvPicPr>
          <p:cNvPr id="909" name="Google Shape;909;p77"/>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910" name="Google Shape;910;p77"/>
          <p:cNvSpPr txBox="1"/>
          <p:nvPr>
            <p:ph type="title"/>
          </p:nvPr>
        </p:nvSpPr>
        <p:spPr>
          <a:xfrm>
            <a:off x="656550" y="2357298"/>
            <a:ext cx="7830900" cy="3168300"/>
          </a:xfrm>
          <a:prstGeom prst="rect">
            <a:avLst/>
          </a:prstGeom>
          <a:effectLst>
            <a:outerShdw blurRad="57150" rotWithShape="0" algn="bl" dir="5400000" dist="19050">
              <a:srgbClr val="000000"/>
            </a:outerShdw>
          </a:effectLst>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lt1"/>
                </a:solidFill>
                <a:latin typeface="Times"/>
                <a:ea typeface="Times"/>
                <a:cs typeface="Times"/>
                <a:sym typeface="Times"/>
              </a:rPr>
              <a:t>Local Group vs Galactic </a:t>
            </a:r>
            <a:endParaRPr>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rPr lang="en" sz="1533">
                <a:solidFill>
                  <a:schemeClr val="lt1"/>
                </a:solidFill>
                <a:latin typeface="Times"/>
                <a:ea typeface="Times"/>
                <a:cs typeface="Times"/>
                <a:sym typeface="Times"/>
              </a:rPr>
              <a:t>[The Red Supergiant Problem: As Seen from the Local Group’s Red Supergiant Populations, in Prep*]</a:t>
            </a:r>
            <a:endParaRPr sz="1533">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t/>
            </a:r>
            <a:endParaRPr sz="2200">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p:txBody>
      </p:sp>
      <p:sp>
        <p:nvSpPr>
          <p:cNvPr id="911" name="Google Shape;911;p77"/>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12" name="Google Shape;912;p77"/>
          <p:cNvSpPr/>
          <p:nvPr/>
        </p:nvSpPr>
        <p:spPr>
          <a:xfrm>
            <a:off x="557400" y="2281108"/>
            <a:ext cx="156600" cy="183600"/>
          </a:xfrm>
          <a:custGeom>
            <a:rect b="b" l="l" r="r" t="t"/>
            <a:pathLst>
              <a:path extrusionOk="0" h="2160000" w="2160000">
                <a:moveTo>
                  <a:pt x="1095825" y="0"/>
                </a:moveTo>
                <a:lnTo>
                  <a:pt x="1108157" y="0"/>
                </a:lnTo>
                <a:lnTo>
                  <a:pt x="1113289" y="101634"/>
                </a:lnTo>
                <a:cubicBezTo>
                  <a:pt x="1164909" y="609924"/>
                  <a:pt x="1568999" y="1014015"/>
                  <a:pt x="2077289" y="1065634"/>
                </a:cubicBezTo>
                <a:lnTo>
                  <a:pt x="2160000" y="1069811"/>
                </a:lnTo>
                <a:lnTo>
                  <a:pt x="2160000" y="1089613"/>
                </a:lnTo>
                <a:lnTo>
                  <a:pt x="2143732" y="1088791"/>
                </a:lnTo>
                <a:cubicBezTo>
                  <a:pt x="1584543" y="1088791"/>
                  <a:pt x="1124615" y="1513770"/>
                  <a:pt x="1069308" y="2058367"/>
                </a:cubicBezTo>
                <a:lnTo>
                  <a:pt x="1064176" y="2160000"/>
                </a:lnTo>
                <a:lnTo>
                  <a:pt x="1051844" y="2160000"/>
                </a:lnTo>
                <a:lnTo>
                  <a:pt x="1046712" y="2058367"/>
                </a:lnTo>
                <a:cubicBezTo>
                  <a:pt x="995093" y="1550077"/>
                  <a:pt x="591002" y="1145987"/>
                  <a:pt x="82712" y="1094367"/>
                </a:cubicBezTo>
                <a:lnTo>
                  <a:pt x="0" y="1090190"/>
                </a:lnTo>
                <a:lnTo>
                  <a:pt x="0" y="1070389"/>
                </a:lnTo>
                <a:lnTo>
                  <a:pt x="16269" y="1071210"/>
                </a:lnTo>
                <a:cubicBezTo>
                  <a:pt x="575458" y="1071210"/>
                  <a:pt x="1035386" y="646231"/>
                  <a:pt x="1090693" y="101634"/>
                </a:cubicBezTo>
                <a:close/>
              </a:path>
            </a:pathLst>
          </a:custGeom>
          <a:solidFill>
            <a:schemeClr val="lt2"/>
          </a:solidFill>
          <a:ln>
            <a:noFill/>
          </a:ln>
          <a:effectLst>
            <a:outerShdw blurRad="57150" rotWithShape="0" algn="bl" dir="5400000" dist="19050">
              <a:srgbClr val="000000"/>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i="0" sz="1100" u="none" cap="none" strike="noStrike">
              <a:solidFill>
                <a:schemeClr val="lt1"/>
              </a:solidFill>
              <a:latin typeface="Times"/>
              <a:ea typeface="Times"/>
              <a:cs typeface="Times"/>
              <a:sym typeface="Times"/>
            </a:endParaRPr>
          </a:p>
        </p:txBody>
      </p:sp>
      <p:cxnSp>
        <p:nvCxnSpPr>
          <p:cNvPr id="913" name="Google Shape;913;p77"/>
          <p:cNvCxnSpPr/>
          <p:nvPr/>
        </p:nvCxnSpPr>
        <p:spPr>
          <a:xfrm>
            <a:off x="557400" y="3163800"/>
            <a:ext cx="7571400" cy="13800"/>
          </a:xfrm>
          <a:prstGeom prst="straightConnector1">
            <a:avLst/>
          </a:prstGeom>
          <a:noFill/>
          <a:ln cap="flat" cmpd="sng" w="19050">
            <a:solidFill>
              <a:schemeClr val="lt1"/>
            </a:solidFill>
            <a:prstDash val="solid"/>
            <a:round/>
            <a:headEnd len="med" w="med" type="none"/>
            <a:tailEnd len="med" w="med" type="none"/>
          </a:ln>
          <a:effectLst>
            <a:outerShdw blurRad="57150" rotWithShape="0" algn="bl" dir="5400000" dist="19050">
              <a:srgbClr val="000000"/>
            </a:outerShdw>
          </a:effectLst>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7" name="Shape 917"/>
        <p:cNvGrpSpPr/>
        <p:nvPr/>
      </p:nvGrpSpPr>
      <p:grpSpPr>
        <a:xfrm>
          <a:off x="0" y="0"/>
          <a:ext cx="0" cy="0"/>
          <a:chOff x="0" y="0"/>
          <a:chExt cx="0" cy="0"/>
        </a:xfrm>
      </p:grpSpPr>
      <p:sp>
        <p:nvSpPr>
          <p:cNvPr id="918" name="Google Shape;918;p78"/>
          <p:cNvSpPr/>
          <p:nvPr/>
        </p:nvSpPr>
        <p:spPr>
          <a:xfrm>
            <a:off x="6350600" y="153875"/>
            <a:ext cx="2681700" cy="1841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19" name="Google Shape;919;p78"/>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920" name="Google Shape;920;p78"/>
          <p:cNvSpPr txBox="1"/>
          <p:nvPr>
            <p:ph idx="12" type="sldNum"/>
          </p:nvPr>
        </p:nvSpPr>
        <p:spPr>
          <a:xfrm>
            <a:off x="8556784" y="4749851"/>
            <a:ext cx="548700" cy="393600"/>
          </a:xfrm>
          <a:prstGeom prst="rect">
            <a:avLst/>
          </a:prstGeom>
          <a:effectLst>
            <a:outerShdw blurRad="57150" rotWithShape="0" algn="bl" dir="5400000" dist="19050">
              <a:srgbClr val="000000"/>
            </a:outerShdw>
          </a:effectLst>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21" name="Google Shape;921;p78"/>
          <p:cNvSpPr txBox="1"/>
          <p:nvPr/>
        </p:nvSpPr>
        <p:spPr>
          <a:xfrm>
            <a:off x="-73800" y="154625"/>
            <a:ext cx="6485100" cy="7599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b="1" lang="en" sz="2400">
                <a:solidFill>
                  <a:schemeClr val="lt1"/>
                </a:solidFill>
                <a:latin typeface="Times"/>
                <a:ea typeface="Times"/>
                <a:cs typeface="Times"/>
                <a:sym typeface="Times"/>
              </a:rPr>
              <a:t>Supernova Progenitors (</a:t>
            </a:r>
            <a:r>
              <a:rPr b="1" lang="en" sz="1900">
                <a:solidFill>
                  <a:schemeClr val="lt1"/>
                </a:solidFill>
                <a:latin typeface="Times"/>
                <a:ea typeface="Times"/>
                <a:cs typeface="Times"/>
                <a:sym typeface="Times"/>
              </a:rPr>
              <a:t>AKA</a:t>
            </a:r>
            <a:r>
              <a:rPr b="1" lang="en" sz="2400">
                <a:solidFill>
                  <a:schemeClr val="lt1"/>
                </a:solidFill>
                <a:latin typeface="Times"/>
                <a:ea typeface="Times"/>
                <a:cs typeface="Times"/>
                <a:sym typeface="Times"/>
              </a:rPr>
              <a:t> Red Supergiants)</a:t>
            </a:r>
            <a:endParaRPr b="1" sz="2400">
              <a:solidFill>
                <a:schemeClr val="lt1"/>
              </a:solidFill>
              <a:latin typeface="Times"/>
              <a:ea typeface="Times"/>
              <a:cs typeface="Times"/>
              <a:sym typeface="Times"/>
            </a:endParaRPr>
          </a:p>
          <a:p>
            <a:pPr indent="0" lvl="0" marL="0" rtl="0" algn="ctr">
              <a:lnSpc>
                <a:spcPct val="80000"/>
              </a:lnSpc>
              <a:spcBef>
                <a:spcPts val="0"/>
              </a:spcBef>
              <a:spcAft>
                <a:spcPts val="0"/>
              </a:spcAft>
              <a:buNone/>
            </a:pPr>
            <a:r>
              <a:t/>
            </a:r>
            <a:endParaRPr b="1" sz="1000">
              <a:solidFill>
                <a:schemeClr val="lt1"/>
              </a:solidFill>
              <a:latin typeface="Times"/>
              <a:ea typeface="Times"/>
              <a:cs typeface="Times"/>
              <a:sym typeface="Times"/>
            </a:endParaRPr>
          </a:p>
          <a:p>
            <a:pPr indent="0" lvl="0" marL="0" rtl="0" algn="ctr">
              <a:lnSpc>
                <a:spcPct val="80000"/>
              </a:lnSpc>
              <a:spcBef>
                <a:spcPts val="0"/>
              </a:spcBef>
              <a:spcAft>
                <a:spcPts val="0"/>
              </a:spcAft>
              <a:buNone/>
            </a:pPr>
            <a:r>
              <a:rPr b="1" lang="en" sz="1600">
                <a:solidFill>
                  <a:schemeClr val="lt1"/>
                </a:solidFill>
                <a:latin typeface="Times"/>
                <a:ea typeface="Times"/>
                <a:cs typeface="Times"/>
                <a:sym typeface="Times"/>
              </a:rPr>
              <a:t>MW, M31, M33, LMC, and SMC</a:t>
            </a:r>
            <a:endParaRPr b="1" sz="1600">
              <a:solidFill>
                <a:schemeClr val="lt1"/>
              </a:solidFill>
              <a:latin typeface="Times"/>
              <a:ea typeface="Times"/>
              <a:cs typeface="Times"/>
              <a:sym typeface="Times"/>
            </a:endParaRPr>
          </a:p>
        </p:txBody>
      </p:sp>
      <p:sp>
        <p:nvSpPr>
          <p:cNvPr id="922" name="Google Shape;922;p78"/>
          <p:cNvSpPr txBox="1"/>
          <p:nvPr/>
        </p:nvSpPr>
        <p:spPr>
          <a:xfrm>
            <a:off x="99900" y="1020825"/>
            <a:ext cx="6311400" cy="39291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EEEEEE"/>
                </a:solidFill>
                <a:latin typeface="Times"/>
                <a:ea typeface="Times"/>
                <a:cs typeface="Times"/>
                <a:sym typeface="Times"/>
              </a:rPr>
              <a:t>Healy et al. 2024: MW Sample</a:t>
            </a:r>
            <a:endParaRPr b="1" sz="1800">
              <a:solidFill>
                <a:srgbClr val="EEEEEE"/>
              </a:solidFill>
              <a:latin typeface="Times"/>
              <a:ea typeface="Times"/>
              <a:cs typeface="Times"/>
              <a:sym typeface="Times"/>
            </a:endParaRPr>
          </a:p>
          <a:p>
            <a:pPr indent="-342900" lvl="0" marL="457200" rtl="0" algn="l">
              <a:lnSpc>
                <a:spcPct val="115000"/>
              </a:lnSpc>
              <a:spcBef>
                <a:spcPts val="0"/>
              </a:spcBef>
              <a:spcAft>
                <a:spcPts val="0"/>
              </a:spcAft>
              <a:buClr>
                <a:srgbClr val="C550C5"/>
              </a:buClr>
              <a:buSzPts val="1800"/>
              <a:buFont typeface="Times"/>
              <a:buChar char="●"/>
            </a:pPr>
            <a:r>
              <a:rPr b="1" lang="en" sz="1800">
                <a:solidFill>
                  <a:srgbClr val="C550C5"/>
                </a:solidFill>
                <a:latin typeface="Times"/>
                <a:ea typeface="Times"/>
                <a:cs typeface="Times"/>
                <a:sym typeface="Times"/>
              </a:rPr>
              <a:t>Known AGB contamination</a:t>
            </a:r>
            <a:endParaRPr b="1" sz="1800">
              <a:solidFill>
                <a:srgbClr val="C550C5"/>
              </a:solidFill>
              <a:latin typeface="Times"/>
              <a:ea typeface="Times"/>
              <a:cs typeface="Times"/>
              <a:sym typeface="Times"/>
            </a:endParaRPr>
          </a:p>
          <a:p>
            <a:pPr indent="0" lvl="0" marL="0" rtl="0" algn="l">
              <a:lnSpc>
                <a:spcPct val="115000"/>
              </a:lnSpc>
              <a:spcBef>
                <a:spcPts val="0"/>
              </a:spcBef>
              <a:spcAft>
                <a:spcPts val="0"/>
              </a:spcAft>
              <a:buNone/>
            </a:pPr>
            <a:r>
              <a:t/>
            </a:r>
            <a:endParaRPr sz="1200">
              <a:solidFill>
                <a:schemeClr val="lt1"/>
              </a:solidFill>
              <a:latin typeface="Times"/>
              <a:ea typeface="Times"/>
              <a:cs typeface="Times"/>
              <a:sym typeface="Times"/>
            </a:endParaRPr>
          </a:p>
          <a:p>
            <a:pPr indent="0" lvl="0" marL="0" rtl="0" algn="l">
              <a:lnSpc>
                <a:spcPct val="115000"/>
              </a:lnSpc>
              <a:spcBef>
                <a:spcPts val="0"/>
              </a:spcBef>
              <a:spcAft>
                <a:spcPts val="0"/>
              </a:spcAft>
              <a:buNone/>
            </a:pPr>
            <a:r>
              <a:rPr lang="en" sz="1800">
                <a:solidFill>
                  <a:schemeClr val="lt1"/>
                </a:solidFill>
                <a:latin typeface="Times"/>
                <a:ea typeface="Times"/>
                <a:cs typeface="Times"/>
                <a:sym typeface="Times"/>
              </a:rPr>
              <a:t>Ren et al. 2021: [Luminosity needed to be derived]</a:t>
            </a:r>
            <a:endParaRPr sz="1800">
              <a:solidFill>
                <a:schemeClr val="lt1"/>
              </a:solidFill>
              <a:latin typeface="Times"/>
              <a:ea typeface="Times"/>
              <a:cs typeface="Times"/>
              <a:sym typeface="Times"/>
            </a:endParaRPr>
          </a:p>
          <a:p>
            <a:pPr indent="-342900" lvl="0" marL="457200" rtl="0" algn="l">
              <a:lnSpc>
                <a:spcPct val="115000"/>
              </a:lnSpc>
              <a:spcBef>
                <a:spcPts val="0"/>
              </a:spcBef>
              <a:spcAft>
                <a:spcPts val="0"/>
              </a:spcAft>
              <a:buClr>
                <a:schemeClr val="lt1"/>
              </a:buClr>
              <a:buSzPts val="1800"/>
              <a:buFont typeface="Times"/>
              <a:buChar char="●"/>
            </a:pPr>
            <a:r>
              <a:rPr lang="en" sz="1800">
                <a:solidFill>
                  <a:schemeClr val="lt1"/>
                </a:solidFill>
                <a:latin typeface="Times"/>
                <a:ea typeface="Times"/>
                <a:cs typeface="Times"/>
                <a:sym typeface="Times"/>
              </a:rPr>
              <a:t>Moderate c</a:t>
            </a:r>
            <a:r>
              <a:rPr lang="en" sz="1800">
                <a:solidFill>
                  <a:schemeClr val="lt1"/>
                </a:solidFill>
                <a:latin typeface="Times"/>
                <a:ea typeface="Times"/>
                <a:cs typeface="Times"/>
                <a:sym typeface="Times"/>
              </a:rPr>
              <a:t>olor cuts:</a:t>
            </a:r>
            <a:endParaRPr sz="1800">
              <a:solidFill>
                <a:schemeClr val="lt1"/>
              </a:solidFill>
              <a:latin typeface="Times"/>
              <a:ea typeface="Times"/>
              <a:cs typeface="Times"/>
              <a:sym typeface="Times"/>
            </a:endParaRPr>
          </a:p>
          <a:p>
            <a:pPr indent="-342900" lvl="1" marL="914400" rtl="0" algn="l">
              <a:lnSpc>
                <a:spcPct val="115000"/>
              </a:lnSpc>
              <a:spcBef>
                <a:spcPts val="0"/>
              </a:spcBef>
              <a:spcAft>
                <a:spcPts val="0"/>
              </a:spcAft>
              <a:buClr>
                <a:srgbClr val="C550C5"/>
              </a:buClr>
              <a:buSzPts val="1800"/>
              <a:buFont typeface="Times"/>
              <a:buChar char="○"/>
            </a:pPr>
            <a:r>
              <a:rPr b="1" lang="en" sz="1800">
                <a:solidFill>
                  <a:srgbClr val="C550C5"/>
                </a:solidFill>
                <a:latin typeface="Times"/>
                <a:ea typeface="Times"/>
                <a:cs typeface="Times"/>
                <a:sym typeface="Times"/>
              </a:rPr>
              <a:t>Retained  faint and red objects</a:t>
            </a:r>
            <a:endParaRPr b="1" sz="1800">
              <a:solidFill>
                <a:srgbClr val="C550C5"/>
              </a:solidFill>
              <a:latin typeface="Times"/>
              <a:ea typeface="Times"/>
              <a:cs typeface="Times"/>
              <a:sym typeface="Times"/>
            </a:endParaRPr>
          </a:p>
          <a:p>
            <a:pPr indent="-342900" lvl="1" marL="914400" rtl="0" algn="l">
              <a:lnSpc>
                <a:spcPct val="115000"/>
              </a:lnSpc>
              <a:spcBef>
                <a:spcPts val="0"/>
              </a:spcBef>
              <a:spcAft>
                <a:spcPts val="0"/>
              </a:spcAft>
              <a:buClr>
                <a:srgbClr val="C550C5"/>
              </a:buClr>
              <a:buSzPts val="1800"/>
              <a:buFont typeface="Times"/>
              <a:buChar char="○"/>
            </a:pPr>
            <a:r>
              <a:rPr b="1" lang="en" sz="1800">
                <a:solidFill>
                  <a:srgbClr val="C550C5"/>
                </a:solidFill>
                <a:latin typeface="Times"/>
                <a:ea typeface="Times"/>
                <a:cs typeface="Times"/>
                <a:sym typeface="Times"/>
              </a:rPr>
              <a:t>Left contamination from foreground stars </a:t>
            </a:r>
            <a:endParaRPr b="1" sz="1800">
              <a:solidFill>
                <a:srgbClr val="C550C5"/>
              </a:solidFill>
              <a:latin typeface="Times"/>
              <a:ea typeface="Times"/>
              <a:cs typeface="Times"/>
              <a:sym typeface="Times"/>
            </a:endParaRPr>
          </a:p>
          <a:p>
            <a:pPr indent="0" lvl="0" marL="685800" rtl="0" algn="l">
              <a:lnSpc>
                <a:spcPct val="115000"/>
              </a:lnSpc>
              <a:spcBef>
                <a:spcPts val="0"/>
              </a:spcBef>
              <a:spcAft>
                <a:spcPts val="0"/>
              </a:spcAft>
              <a:buNone/>
            </a:pPr>
            <a:r>
              <a:rPr b="1" lang="en" sz="1800">
                <a:solidFill>
                  <a:srgbClr val="C550C5"/>
                </a:solidFill>
                <a:latin typeface="Times"/>
                <a:ea typeface="Times"/>
                <a:cs typeface="Times"/>
                <a:sym typeface="Times"/>
              </a:rPr>
              <a:t>    and AGBs</a:t>
            </a:r>
            <a:endParaRPr b="1" sz="1800">
              <a:solidFill>
                <a:srgbClr val="C550C5"/>
              </a:solidFill>
              <a:latin typeface="Times"/>
              <a:ea typeface="Times"/>
              <a:cs typeface="Times"/>
              <a:sym typeface="Times"/>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lt1"/>
              </a:solidFill>
              <a:latin typeface="Times"/>
              <a:ea typeface="Times"/>
              <a:cs typeface="Times"/>
              <a:sym typeface="Times"/>
            </a:endParaRPr>
          </a:p>
          <a:p>
            <a:pPr indent="0" lvl="0" marL="0" rtl="0" algn="l">
              <a:lnSpc>
                <a:spcPct val="115000"/>
              </a:lnSpc>
              <a:spcBef>
                <a:spcPts val="0"/>
              </a:spcBef>
              <a:spcAft>
                <a:spcPts val="0"/>
              </a:spcAft>
              <a:buNone/>
            </a:pPr>
            <a:r>
              <a:rPr lang="en" sz="1800">
                <a:solidFill>
                  <a:schemeClr val="lt1"/>
                </a:solidFill>
                <a:latin typeface="Times"/>
                <a:ea typeface="Times"/>
                <a:cs typeface="Times"/>
                <a:sym typeface="Times"/>
              </a:rPr>
              <a:t>Massey et al. 2023: [</a:t>
            </a:r>
            <a:r>
              <a:rPr b="1" lang="en" sz="1800">
                <a:solidFill>
                  <a:schemeClr val="lt1"/>
                </a:solidFill>
                <a:latin typeface="Times"/>
                <a:ea typeface="Times"/>
                <a:cs typeface="Times"/>
                <a:sym typeface="Times"/>
              </a:rPr>
              <a:t>Constant Av</a:t>
            </a:r>
            <a:r>
              <a:rPr lang="en" sz="1800">
                <a:solidFill>
                  <a:schemeClr val="lt1"/>
                </a:solidFill>
                <a:latin typeface="Times"/>
                <a:ea typeface="Times"/>
                <a:cs typeface="Times"/>
                <a:sym typeface="Times"/>
              </a:rPr>
              <a:t> ]</a:t>
            </a:r>
            <a:endParaRPr sz="1800">
              <a:solidFill>
                <a:schemeClr val="lt1"/>
              </a:solidFill>
              <a:latin typeface="Times"/>
              <a:ea typeface="Times"/>
              <a:cs typeface="Times"/>
              <a:sym typeface="Times"/>
            </a:endParaRPr>
          </a:p>
          <a:p>
            <a:pPr indent="-342900" lvl="0" marL="457200" rtl="0" algn="l">
              <a:lnSpc>
                <a:spcPct val="115000"/>
              </a:lnSpc>
              <a:spcBef>
                <a:spcPts val="0"/>
              </a:spcBef>
              <a:spcAft>
                <a:spcPts val="0"/>
              </a:spcAft>
              <a:buClr>
                <a:schemeClr val="lt1"/>
              </a:buClr>
              <a:buSzPts val="1800"/>
              <a:buFont typeface="Times"/>
              <a:buChar char="●"/>
            </a:pPr>
            <a:r>
              <a:rPr lang="en" sz="1800">
                <a:solidFill>
                  <a:schemeClr val="lt1"/>
                </a:solidFill>
                <a:latin typeface="Times"/>
                <a:ea typeface="Times"/>
                <a:cs typeface="Times"/>
                <a:sym typeface="Times"/>
              </a:rPr>
              <a:t>Strict color cuts:</a:t>
            </a:r>
            <a:endParaRPr sz="1800">
              <a:solidFill>
                <a:schemeClr val="lt1"/>
              </a:solidFill>
              <a:latin typeface="Times"/>
              <a:ea typeface="Times"/>
              <a:cs typeface="Times"/>
              <a:sym typeface="Times"/>
            </a:endParaRPr>
          </a:p>
          <a:p>
            <a:pPr indent="-342900" lvl="1" marL="914400" rtl="0" algn="l">
              <a:lnSpc>
                <a:spcPct val="115000"/>
              </a:lnSpc>
              <a:spcBef>
                <a:spcPts val="0"/>
              </a:spcBef>
              <a:spcAft>
                <a:spcPts val="0"/>
              </a:spcAft>
              <a:buClr>
                <a:srgbClr val="C550C5"/>
              </a:buClr>
              <a:buSzPts val="1800"/>
              <a:buFont typeface="Times"/>
              <a:buChar char="○"/>
            </a:pPr>
            <a:r>
              <a:rPr b="1" lang="en" sz="1800">
                <a:solidFill>
                  <a:srgbClr val="C550C5"/>
                </a:solidFill>
                <a:latin typeface="Times"/>
                <a:ea typeface="Times"/>
                <a:cs typeface="Times"/>
                <a:sym typeface="Times"/>
              </a:rPr>
              <a:t>less contamination from AGBs</a:t>
            </a:r>
            <a:endParaRPr b="1" sz="1800">
              <a:solidFill>
                <a:srgbClr val="C550C5"/>
              </a:solidFill>
              <a:latin typeface="Times"/>
              <a:ea typeface="Times"/>
              <a:cs typeface="Times"/>
              <a:sym typeface="Times"/>
            </a:endParaRPr>
          </a:p>
          <a:p>
            <a:pPr indent="-342900" lvl="1" marL="914400" rtl="0" algn="l">
              <a:lnSpc>
                <a:spcPct val="115000"/>
              </a:lnSpc>
              <a:spcBef>
                <a:spcPts val="0"/>
              </a:spcBef>
              <a:spcAft>
                <a:spcPts val="0"/>
              </a:spcAft>
              <a:buClr>
                <a:srgbClr val="C550C5"/>
              </a:buClr>
              <a:buSzPts val="1800"/>
              <a:buFont typeface="Times"/>
              <a:buChar char="○"/>
            </a:pPr>
            <a:r>
              <a:rPr b="1" lang="en" sz="1800">
                <a:solidFill>
                  <a:srgbClr val="C550C5"/>
                </a:solidFill>
                <a:latin typeface="Times"/>
                <a:ea typeface="Times"/>
                <a:cs typeface="Times"/>
                <a:sym typeface="Times"/>
              </a:rPr>
              <a:t>removed RSGs with high reddening</a:t>
            </a:r>
            <a:endParaRPr sz="1800">
              <a:solidFill>
                <a:schemeClr val="lt1"/>
              </a:solidFill>
              <a:latin typeface="Times"/>
              <a:ea typeface="Times"/>
              <a:cs typeface="Times"/>
              <a:sym typeface="Times"/>
            </a:endParaRPr>
          </a:p>
          <a:p>
            <a:pPr indent="0" lvl="0" marL="0" rtl="0" algn="l">
              <a:lnSpc>
                <a:spcPct val="115000"/>
              </a:lnSpc>
              <a:spcBef>
                <a:spcPts val="0"/>
              </a:spcBef>
              <a:spcAft>
                <a:spcPts val="0"/>
              </a:spcAft>
              <a:buClr>
                <a:schemeClr val="dk1"/>
              </a:buClr>
              <a:buSzPts val="800"/>
              <a:buFont typeface="Arial"/>
              <a:buNone/>
            </a:pPr>
            <a:r>
              <a:t/>
            </a:r>
            <a:endParaRPr sz="1800">
              <a:solidFill>
                <a:schemeClr val="lt1"/>
              </a:solidFill>
              <a:latin typeface="Times"/>
              <a:ea typeface="Times"/>
              <a:cs typeface="Times"/>
              <a:sym typeface="Times"/>
            </a:endParaRPr>
          </a:p>
          <a:p>
            <a:pPr indent="0" lvl="0" marL="0" rtl="0" algn="l">
              <a:lnSpc>
                <a:spcPct val="115000"/>
              </a:lnSpc>
              <a:spcBef>
                <a:spcPts val="0"/>
              </a:spcBef>
              <a:spcAft>
                <a:spcPts val="0"/>
              </a:spcAft>
              <a:buNone/>
            </a:pPr>
            <a:r>
              <a:t/>
            </a:r>
            <a:endParaRPr sz="1800">
              <a:solidFill>
                <a:schemeClr val="lt1"/>
              </a:solidFill>
              <a:latin typeface="Times"/>
              <a:ea typeface="Times"/>
              <a:cs typeface="Times"/>
              <a:sym typeface="Times"/>
            </a:endParaRPr>
          </a:p>
          <a:p>
            <a:pPr indent="0" lvl="0" marL="457200" rtl="0" algn="l">
              <a:spcBef>
                <a:spcPts val="0"/>
              </a:spcBef>
              <a:spcAft>
                <a:spcPts val="0"/>
              </a:spcAft>
              <a:buClr>
                <a:schemeClr val="dk1"/>
              </a:buClr>
              <a:buSzPts val="1100"/>
              <a:buFont typeface="Arial"/>
              <a:buNone/>
            </a:pPr>
            <a:r>
              <a:t/>
            </a:r>
            <a:endParaRPr sz="1800">
              <a:solidFill>
                <a:schemeClr val="lt1"/>
              </a:solidFill>
              <a:latin typeface="Times"/>
              <a:ea typeface="Times"/>
              <a:cs typeface="Times"/>
              <a:sym typeface="Times"/>
            </a:endParaRPr>
          </a:p>
          <a:p>
            <a:pPr indent="0" lvl="0" marL="0" rtl="0" algn="l">
              <a:spcBef>
                <a:spcPts val="0"/>
              </a:spcBef>
              <a:spcAft>
                <a:spcPts val="1000"/>
              </a:spcAft>
              <a:buNone/>
            </a:pPr>
            <a:r>
              <a:t/>
            </a:r>
            <a:endParaRPr sz="1800">
              <a:solidFill>
                <a:schemeClr val="lt1"/>
              </a:solidFill>
              <a:latin typeface="Times"/>
              <a:ea typeface="Times"/>
              <a:cs typeface="Times"/>
              <a:sym typeface="Times"/>
            </a:endParaRPr>
          </a:p>
        </p:txBody>
      </p:sp>
      <p:pic>
        <p:nvPicPr>
          <p:cNvPr id="923" name="Google Shape;923;p78"/>
          <p:cNvPicPr preferRelativeResize="0"/>
          <p:nvPr/>
        </p:nvPicPr>
        <p:blipFill rotWithShape="1">
          <a:blip r:embed="rId4">
            <a:alphaModFix/>
          </a:blip>
          <a:srcRect b="9047" l="55991" r="0" t="1809"/>
          <a:stretch/>
        </p:blipFill>
        <p:spPr>
          <a:xfrm>
            <a:off x="7686400" y="2036200"/>
            <a:ext cx="1419075" cy="1436550"/>
          </a:xfrm>
          <a:prstGeom prst="rect">
            <a:avLst/>
          </a:prstGeom>
          <a:noFill/>
          <a:ln>
            <a:noFill/>
          </a:ln>
          <a:effectLst>
            <a:outerShdw blurRad="57150" rotWithShape="0" algn="bl" dir="5400000" dist="19050">
              <a:srgbClr val="000000"/>
            </a:outerShdw>
          </a:effectLst>
        </p:spPr>
      </p:pic>
      <p:pic>
        <p:nvPicPr>
          <p:cNvPr id="924" name="Google Shape;924;p78"/>
          <p:cNvPicPr preferRelativeResize="0"/>
          <p:nvPr/>
        </p:nvPicPr>
        <p:blipFill rotWithShape="1">
          <a:blip r:embed="rId5">
            <a:alphaModFix/>
          </a:blip>
          <a:srcRect b="50636" l="1136" r="0" t="0"/>
          <a:stretch/>
        </p:blipFill>
        <p:spPr>
          <a:xfrm>
            <a:off x="7686400" y="3513375"/>
            <a:ext cx="1419075" cy="1436548"/>
          </a:xfrm>
          <a:prstGeom prst="rect">
            <a:avLst/>
          </a:prstGeom>
          <a:noFill/>
          <a:ln>
            <a:noFill/>
          </a:ln>
          <a:effectLst>
            <a:outerShdw blurRad="57150" rotWithShape="0" algn="bl" dir="5400000" dist="19050">
              <a:srgbClr val="000000"/>
            </a:outerShdw>
          </a:effectLst>
        </p:spPr>
      </p:pic>
      <p:pic>
        <p:nvPicPr>
          <p:cNvPr id="925" name="Google Shape;925;p78"/>
          <p:cNvPicPr preferRelativeResize="0"/>
          <p:nvPr/>
        </p:nvPicPr>
        <p:blipFill rotWithShape="1">
          <a:blip r:embed="rId6">
            <a:alphaModFix/>
          </a:blip>
          <a:srcRect b="50636" l="1136" r="0" t="0"/>
          <a:stretch/>
        </p:blipFill>
        <p:spPr>
          <a:xfrm>
            <a:off x="6136084" y="3513376"/>
            <a:ext cx="1419065" cy="1436552"/>
          </a:xfrm>
          <a:prstGeom prst="rect">
            <a:avLst/>
          </a:prstGeom>
          <a:noFill/>
          <a:ln>
            <a:noFill/>
          </a:ln>
          <a:effectLst>
            <a:outerShdw blurRad="57150" rotWithShape="0" algn="bl" dir="5400000" dist="19050">
              <a:srgbClr val="000000"/>
            </a:outerShdw>
          </a:effectLst>
        </p:spPr>
      </p:pic>
      <p:sp>
        <p:nvSpPr>
          <p:cNvPr id="926" name="Google Shape;926;p78"/>
          <p:cNvSpPr txBox="1"/>
          <p:nvPr/>
        </p:nvSpPr>
        <p:spPr>
          <a:xfrm>
            <a:off x="6206500" y="4594425"/>
            <a:ext cx="2681700" cy="3555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Times"/>
                <a:ea typeface="Times"/>
                <a:cs typeface="Times"/>
                <a:sym typeface="Times"/>
              </a:rPr>
              <a:t>M31                                    M33</a:t>
            </a:r>
            <a:endParaRPr sz="1200">
              <a:solidFill>
                <a:schemeClr val="lt1"/>
              </a:solidFill>
              <a:latin typeface="Times"/>
              <a:ea typeface="Times"/>
              <a:cs typeface="Times"/>
              <a:sym typeface="Times"/>
            </a:endParaRPr>
          </a:p>
        </p:txBody>
      </p:sp>
      <p:pic>
        <p:nvPicPr>
          <p:cNvPr id="927" name="Google Shape;927;p78"/>
          <p:cNvPicPr preferRelativeResize="0"/>
          <p:nvPr/>
        </p:nvPicPr>
        <p:blipFill rotWithShape="1">
          <a:blip r:embed="rId4">
            <a:alphaModFix/>
          </a:blip>
          <a:srcRect b="8825" l="5478" r="51007" t="0"/>
          <a:stretch/>
        </p:blipFill>
        <p:spPr>
          <a:xfrm>
            <a:off x="6136075" y="2036200"/>
            <a:ext cx="1419075" cy="1436550"/>
          </a:xfrm>
          <a:prstGeom prst="rect">
            <a:avLst/>
          </a:prstGeom>
          <a:noFill/>
          <a:ln>
            <a:noFill/>
          </a:ln>
          <a:effectLst>
            <a:outerShdw blurRad="57150" rotWithShape="0" algn="bl" dir="5400000" dist="19050">
              <a:srgbClr val="000000"/>
            </a:outerShdw>
          </a:effectLst>
        </p:spPr>
      </p:pic>
      <p:grpSp>
        <p:nvGrpSpPr>
          <p:cNvPr id="928" name="Google Shape;928;p78"/>
          <p:cNvGrpSpPr/>
          <p:nvPr/>
        </p:nvGrpSpPr>
        <p:grpSpPr>
          <a:xfrm>
            <a:off x="6411297" y="175808"/>
            <a:ext cx="2550692" cy="1797851"/>
            <a:chOff x="4612000" y="433400"/>
            <a:chExt cx="2079651" cy="1354926"/>
          </a:xfrm>
        </p:grpSpPr>
        <p:pic>
          <p:nvPicPr>
            <p:cNvPr id="929" name="Google Shape;929;p78"/>
            <p:cNvPicPr preferRelativeResize="0"/>
            <p:nvPr/>
          </p:nvPicPr>
          <p:blipFill rotWithShape="1">
            <a:blip r:embed="rId7">
              <a:alphaModFix/>
            </a:blip>
            <a:srcRect b="0" l="0" r="14449" t="26567"/>
            <a:stretch/>
          </p:blipFill>
          <p:spPr>
            <a:xfrm>
              <a:off x="4612000" y="461975"/>
              <a:ext cx="1774838" cy="1326351"/>
            </a:xfrm>
            <a:prstGeom prst="rect">
              <a:avLst/>
            </a:prstGeom>
            <a:noFill/>
            <a:ln>
              <a:noFill/>
            </a:ln>
            <a:effectLst>
              <a:outerShdw blurRad="57150" rotWithShape="0" algn="bl" dir="5400000" dist="19050">
                <a:srgbClr val="000000"/>
              </a:outerShdw>
            </a:effectLst>
          </p:spPr>
        </p:pic>
        <p:pic>
          <p:nvPicPr>
            <p:cNvPr id="930" name="Google Shape;930;p78"/>
            <p:cNvPicPr preferRelativeResize="0"/>
            <p:nvPr/>
          </p:nvPicPr>
          <p:blipFill rotWithShape="1">
            <a:blip r:embed="rId7">
              <a:alphaModFix/>
            </a:blip>
            <a:srcRect b="0" l="85307" r="0" t="0"/>
            <a:stretch/>
          </p:blipFill>
          <p:spPr>
            <a:xfrm>
              <a:off x="6386850" y="433400"/>
              <a:ext cx="304801" cy="1285875"/>
            </a:xfrm>
            <a:prstGeom prst="rect">
              <a:avLst/>
            </a:prstGeom>
            <a:noFill/>
            <a:ln>
              <a:noFill/>
            </a:ln>
            <a:effectLst>
              <a:outerShdw blurRad="57150" rotWithShape="0" algn="bl" dir="5400000" dist="19050">
                <a:srgbClr val="000000"/>
              </a:outerShdw>
            </a:effectLst>
          </p:spPr>
        </p:pic>
      </p:grpSp>
      <p:sp>
        <p:nvSpPr>
          <p:cNvPr id="931" name="Google Shape;931;p78"/>
          <p:cNvSpPr txBox="1"/>
          <p:nvPr/>
        </p:nvSpPr>
        <p:spPr>
          <a:xfrm>
            <a:off x="6206500" y="3117250"/>
            <a:ext cx="2350200" cy="355500"/>
          </a:xfrm>
          <a:prstGeom prst="rect">
            <a:avLst/>
          </a:prstGeom>
          <a:noFill/>
          <a:ln>
            <a:noFill/>
          </a:ln>
          <a:effectLst>
            <a:outerShdw blurRad="57150" rotWithShape="0" algn="bl" dir="5400000" dist="19050">
              <a:schemeClr val="lt1"/>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a:ea typeface="Times"/>
                <a:cs typeface="Times"/>
                <a:sym typeface="Times"/>
              </a:rPr>
              <a:t>M31                                    M33</a:t>
            </a:r>
            <a:endParaRPr sz="1200">
              <a:solidFill>
                <a:schemeClr val="dk1"/>
              </a:solidFill>
              <a:latin typeface="Times"/>
              <a:ea typeface="Times"/>
              <a:cs typeface="Times"/>
              <a:sym typeface="Time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35" name="Shape 935"/>
        <p:cNvGrpSpPr/>
        <p:nvPr/>
      </p:nvGrpSpPr>
      <p:grpSpPr>
        <a:xfrm>
          <a:off x="0" y="0"/>
          <a:ext cx="0" cy="0"/>
          <a:chOff x="0" y="0"/>
          <a:chExt cx="0" cy="0"/>
        </a:xfrm>
      </p:grpSpPr>
      <p:pic>
        <p:nvPicPr>
          <p:cNvPr id="936" name="Google Shape;936;p79"/>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937" name="Google Shape;937;p79"/>
          <p:cNvSpPr txBox="1"/>
          <p:nvPr>
            <p:ph idx="12" type="sldNum"/>
          </p:nvPr>
        </p:nvSpPr>
        <p:spPr>
          <a:xfrm>
            <a:off x="6417588" y="3562388"/>
            <a:ext cx="411600" cy="295200"/>
          </a:xfrm>
          <a:prstGeom prst="rect">
            <a:avLst/>
          </a:prstGeom>
          <a:effectLst>
            <a:outerShdw blurRad="57150" rotWithShape="0" algn="bl" dir="5400000" dist="19050">
              <a:srgbClr val="000000"/>
            </a:outerShdw>
          </a:effectLst>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938" name="Google Shape;938;p79"/>
          <p:cNvPicPr preferRelativeResize="0"/>
          <p:nvPr/>
        </p:nvPicPr>
        <p:blipFill>
          <a:blip r:embed="rId4">
            <a:alphaModFix/>
          </a:blip>
          <a:stretch>
            <a:fillRect/>
          </a:stretch>
        </p:blipFill>
        <p:spPr>
          <a:xfrm>
            <a:off x="409212" y="1699581"/>
            <a:ext cx="8325625" cy="2955750"/>
          </a:xfrm>
          <a:prstGeom prst="rect">
            <a:avLst/>
          </a:prstGeom>
          <a:noFill/>
          <a:ln>
            <a:noFill/>
          </a:ln>
          <a:effectLst>
            <a:outerShdw blurRad="57150" rotWithShape="0" algn="bl" dir="5400000" dist="19050">
              <a:srgbClr val="000000"/>
            </a:outerShdw>
          </a:effectLst>
        </p:spPr>
      </p:pic>
      <p:sp>
        <p:nvSpPr>
          <p:cNvPr id="939" name="Google Shape;939;p79"/>
          <p:cNvSpPr txBox="1"/>
          <p:nvPr>
            <p:ph type="title"/>
          </p:nvPr>
        </p:nvSpPr>
        <p:spPr>
          <a:xfrm>
            <a:off x="39325" y="118900"/>
            <a:ext cx="9065400" cy="630900"/>
          </a:xfrm>
          <a:prstGeom prst="rect">
            <a:avLst/>
          </a:prstGeom>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2610">
                <a:solidFill>
                  <a:schemeClr val="lt1"/>
                </a:solidFill>
                <a:latin typeface="Times"/>
                <a:ea typeface="Times"/>
                <a:cs typeface="Times"/>
                <a:sym typeface="Times"/>
              </a:rPr>
              <a:t>Red Supergiants’ Cumulative Luminosity Distributions</a:t>
            </a:r>
            <a:endParaRPr b="1" sz="2170">
              <a:solidFill>
                <a:schemeClr val="lt1"/>
              </a:solidFill>
              <a:latin typeface="Times"/>
              <a:ea typeface="Times"/>
              <a:cs typeface="Times"/>
              <a:sym typeface="Times"/>
            </a:endParaRPr>
          </a:p>
        </p:txBody>
      </p:sp>
      <p:sp>
        <p:nvSpPr>
          <p:cNvPr id="940" name="Google Shape;940;p79"/>
          <p:cNvSpPr txBox="1"/>
          <p:nvPr/>
        </p:nvSpPr>
        <p:spPr>
          <a:xfrm>
            <a:off x="409200" y="1366279"/>
            <a:ext cx="31461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Times"/>
                <a:ea typeface="Times"/>
                <a:cs typeface="Times"/>
                <a:sym typeface="Times"/>
              </a:rPr>
              <a:t>Healy et al. 2024, in prep</a:t>
            </a:r>
            <a:endParaRPr sz="1500">
              <a:solidFill>
                <a:schemeClr val="lt1"/>
              </a:solidFill>
              <a:latin typeface="Times"/>
              <a:ea typeface="Times"/>
              <a:cs typeface="Times"/>
              <a:sym typeface="Times"/>
            </a:endParaRPr>
          </a:p>
          <a:p>
            <a:pPr indent="0" lvl="0" marL="0" rtl="0" algn="l">
              <a:spcBef>
                <a:spcPts val="0"/>
              </a:spcBef>
              <a:spcAft>
                <a:spcPts val="0"/>
              </a:spcAft>
              <a:buNone/>
            </a:pPr>
            <a:r>
              <a:t/>
            </a:r>
            <a:endParaRPr sz="1500">
              <a:solidFill>
                <a:schemeClr val="lt1"/>
              </a:solidFill>
              <a:latin typeface="Times"/>
              <a:ea typeface="Times"/>
              <a:cs typeface="Times"/>
              <a:sym typeface="Times"/>
            </a:endParaRPr>
          </a:p>
        </p:txBody>
      </p:sp>
      <p:sp>
        <p:nvSpPr>
          <p:cNvPr id="941" name="Google Shape;941;p79"/>
          <p:cNvSpPr txBox="1"/>
          <p:nvPr/>
        </p:nvSpPr>
        <p:spPr>
          <a:xfrm>
            <a:off x="1612350" y="805775"/>
            <a:ext cx="5919300" cy="6309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C550C5"/>
                </a:solidFill>
                <a:latin typeface="Times"/>
                <a:ea typeface="Times"/>
                <a:cs typeface="Times"/>
                <a:sym typeface="Times"/>
              </a:rPr>
              <a:t>As RSG evolve significantly changes their luminosity </a:t>
            </a:r>
            <a:r>
              <a:rPr lang="en" sz="2000">
                <a:solidFill>
                  <a:srgbClr val="C550C5"/>
                </a:solidFill>
                <a:latin typeface="Times"/>
                <a:ea typeface="Times"/>
                <a:cs typeface="Times"/>
                <a:sym typeface="Times"/>
              </a:rPr>
              <a:t>distributions</a:t>
            </a:r>
            <a:r>
              <a:rPr lang="en" sz="2000">
                <a:solidFill>
                  <a:srgbClr val="C550C5"/>
                </a:solidFill>
                <a:latin typeface="Times"/>
                <a:ea typeface="Times"/>
                <a:cs typeface="Times"/>
                <a:sym typeface="Times"/>
              </a:rPr>
              <a:t> </a:t>
            </a:r>
            <a:endParaRPr sz="2000">
              <a:solidFill>
                <a:srgbClr val="C550C5"/>
              </a:solidFill>
              <a:latin typeface="Times"/>
              <a:ea typeface="Times"/>
              <a:cs typeface="Times"/>
              <a:sym typeface="Times"/>
            </a:endParaRPr>
          </a:p>
        </p:txBody>
      </p:sp>
      <p:sp>
        <p:nvSpPr>
          <p:cNvPr id="942" name="Google Shape;942;p79"/>
          <p:cNvSpPr txBox="1"/>
          <p:nvPr/>
        </p:nvSpPr>
        <p:spPr>
          <a:xfrm>
            <a:off x="1850475" y="4731525"/>
            <a:ext cx="2352600" cy="2952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BF9000"/>
                </a:solidFill>
                <a:latin typeface="Times"/>
                <a:ea typeface="Times"/>
                <a:cs typeface="Times"/>
                <a:sym typeface="Times"/>
              </a:rPr>
              <a:t>Young RSGs</a:t>
            </a:r>
            <a:endParaRPr b="1" sz="2200">
              <a:solidFill>
                <a:srgbClr val="BF9000"/>
              </a:solidFill>
              <a:latin typeface="Times"/>
              <a:ea typeface="Times"/>
              <a:cs typeface="Times"/>
              <a:sym typeface="Times"/>
            </a:endParaRPr>
          </a:p>
        </p:txBody>
      </p:sp>
      <p:sp>
        <p:nvSpPr>
          <p:cNvPr id="943" name="Google Shape;943;p79"/>
          <p:cNvSpPr txBox="1"/>
          <p:nvPr/>
        </p:nvSpPr>
        <p:spPr>
          <a:xfrm>
            <a:off x="5179050" y="4731525"/>
            <a:ext cx="2352600" cy="2952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85200C"/>
                </a:solidFill>
                <a:latin typeface="Times"/>
                <a:ea typeface="Times"/>
                <a:cs typeface="Times"/>
                <a:sym typeface="Times"/>
              </a:rPr>
              <a:t>Late-Stage</a:t>
            </a:r>
            <a:r>
              <a:rPr b="1" lang="en" sz="2200">
                <a:solidFill>
                  <a:srgbClr val="85200C"/>
                </a:solidFill>
                <a:latin typeface="Times"/>
                <a:ea typeface="Times"/>
                <a:cs typeface="Times"/>
                <a:sym typeface="Times"/>
              </a:rPr>
              <a:t> RSGs</a:t>
            </a:r>
            <a:endParaRPr b="1" sz="2200">
              <a:solidFill>
                <a:srgbClr val="85200C"/>
              </a:solidFill>
              <a:latin typeface="Times"/>
              <a:ea typeface="Times"/>
              <a:cs typeface="Times"/>
              <a:sym typeface="Times"/>
            </a:endParaRPr>
          </a:p>
        </p:txBody>
      </p:sp>
      <p:cxnSp>
        <p:nvCxnSpPr>
          <p:cNvPr id="944" name="Google Shape;944;p79"/>
          <p:cNvCxnSpPr>
            <a:stCxn id="942" idx="0"/>
          </p:cNvCxnSpPr>
          <p:nvPr/>
        </p:nvCxnSpPr>
        <p:spPr>
          <a:xfrm flipH="1" rot="10800000">
            <a:off x="3026775" y="3771825"/>
            <a:ext cx="1307100" cy="959700"/>
          </a:xfrm>
          <a:prstGeom prst="straightConnector1">
            <a:avLst/>
          </a:prstGeom>
          <a:noFill/>
          <a:ln cap="flat" cmpd="sng" w="28575">
            <a:solidFill>
              <a:srgbClr val="BF9000"/>
            </a:solidFill>
            <a:prstDash val="solid"/>
            <a:round/>
            <a:headEnd len="med" w="med" type="none"/>
            <a:tailEnd len="med" w="med" type="triangle"/>
          </a:ln>
        </p:spPr>
      </p:cxnSp>
      <p:cxnSp>
        <p:nvCxnSpPr>
          <p:cNvPr id="945" name="Google Shape;945;p79"/>
          <p:cNvCxnSpPr>
            <a:stCxn id="942" idx="0"/>
          </p:cNvCxnSpPr>
          <p:nvPr/>
        </p:nvCxnSpPr>
        <p:spPr>
          <a:xfrm flipH="1" rot="10800000">
            <a:off x="3026775" y="2619225"/>
            <a:ext cx="1459500" cy="2112300"/>
          </a:xfrm>
          <a:prstGeom prst="straightConnector1">
            <a:avLst/>
          </a:prstGeom>
          <a:noFill/>
          <a:ln cap="flat" cmpd="sng" w="28575">
            <a:solidFill>
              <a:srgbClr val="BF9000"/>
            </a:solidFill>
            <a:prstDash val="solid"/>
            <a:round/>
            <a:headEnd len="med" w="med" type="none"/>
            <a:tailEnd len="med" w="med" type="triangle"/>
          </a:ln>
        </p:spPr>
      </p:cxnSp>
      <p:cxnSp>
        <p:nvCxnSpPr>
          <p:cNvPr id="946" name="Google Shape;946;p79"/>
          <p:cNvCxnSpPr>
            <a:stCxn id="942" idx="0"/>
          </p:cNvCxnSpPr>
          <p:nvPr/>
        </p:nvCxnSpPr>
        <p:spPr>
          <a:xfrm rot="10800000">
            <a:off x="2324175" y="3857625"/>
            <a:ext cx="702600" cy="873900"/>
          </a:xfrm>
          <a:prstGeom prst="straightConnector1">
            <a:avLst/>
          </a:prstGeom>
          <a:noFill/>
          <a:ln cap="flat" cmpd="sng" w="28575">
            <a:solidFill>
              <a:srgbClr val="BF9000"/>
            </a:solidFill>
            <a:prstDash val="solid"/>
            <a:round/>
            <a:headEnd len="med" w="med" type="none"/>
            <a:tailEnd len="med" w="med" type="triangle"/>
          </a:ln>
        </p:spPr>
      </p:cxnSp>
      <p:cxnSp>
        <p:nvCxnSpPr>
          <p:cNvPr id="947" name="Google Shape;947;p79"/>
          <p:cNvCxnSpPr>
            <a:stCxn id="943" idx="0"/>
          </p:cNvCxnSpPr>
          <p:nvPr/>
        </p:nvCxnSpPr>
        <p:spPr>
          <a:xfrm flipH="1" rot="10800000">
            <a:off x="6355350" y="2419425"/>
            <a:ext cx="798000" cy="2312100"/>
          </a:xfrm>
          <a:prstGeom prst="straightConnector1">
            <a:avLst/>
          </a:prstGeom>
          <a:noFill/>
          <a:ln cap="flat" cmpd="sng" w="28575">
            <a:solidFill>
              <a:srgbClr val="A61C00"/>
            </a:solidFill>
            <a:prstDash val="solid"/>
            <a:round/>
            <a:headEnd len="med" w="med" type="none"/>
            <a:tailEnd len="med" w="med" type="triangle"/>
          </a:ln>
        </p:spPr>
      </p:cxnSp>
      <p:cxnSp>
        <p:nvCxnSpPr>
          <p:cNvPr id="948" name="Google Shape;948;p79"/>
          <p:cNvCxnSpPr>
            <a:stCxn id="943" idx="0"/>
          </p:cNvCxnSpPr>
          <p:nvPr/>
        </p:nvCxnSpPr>
        <p:spPr>
          <a:xfrm rot="10800000">
            <a:off x="5267250" y="2838525"/>
            <a:ext cx="1088100" cy="1893000"/>
          </a:xfrm>
          <a:prstGeom prst="straightConnector1">
            <a:avLst/>
          </a:prstGeom>
          <a:noFill/>
          <a:ln cap="flat" cmpd="sng" w="28575">
            <a:solidFill>
              <a:srgbClr val="A61C00"/>
            </a:solidFill>
            <a:prstDash val="solid"/>
            <a:round/>
            <a:headEnd len="med" w="med" type="none"/>
            <a:tailEnd len="med" w="med" type="triangle"/>
          </a:ln>
        </p:spPr>
      </p:cxnSp>
      <p:cxnSp>
        <p:nvCxnSpPr>
          <p:cNvPr id="949" name="Google Shape;949;p79"/>
          <p:cNvCxnSpPr>
            <a:stCxn id="943" idx="0"/>
          </p:cNvCxnSpPr>
          <p:nvPr/>
        </p:nvCxnSpPr>
        <p:spPr>
          <a:xfrm rot="10800000">
            <a:off x="5314950" y="3800625"/>
            <a:ext cx="1040400" cy="930900"/>
          </a:xfrm>
          <a:prstGeom prst="straightConnector1">
            <a:avLst/>
          </a:prstGeom>
          <a:noFill/>
          <a:ln cap="flat" cmpd="sng" w="28575">
            <a:solidFill>
              <a:srgbClr val="A61C00"/>
            </a:solidFill>
            <a:prstDash val="solid"/>
            <a:round/>
            <a:headEnd len="med" w="med" type="none"/>
            <a:tailEnd len="med" w="med" type="triangle"/>
          </a:ln>
        </p:spPr>
      </p:cxnSp>
      <p:cxnSp>
        <p:nvCxnSpPr>
          <p:cNvPr id="950" name="Google Shape;950;p79"/>
          <p:cNvCxnSpPr>
            <a:stCxn id="943" idx="0"/>
          </p:cNvCxnSpPr>
          <p:nvPr/>
        </p:nvCxnSpPr>
        <p:spPr>
          <a:xfrm rot="10800000">
            <a:off x="2398350" y="3368325"/>
            <a:ext cx="3957000" cy="1363200"/>
          </a:xfrm>
          <a:prstGeom prst="straightConnector1">
            <a:avLst/>
          </a:prstGeom>
          <a:noFill/>
          <a:ln cap="flat" cmpd="sng" w="28575">
            <a:solidFill>
              <a:srgbClr val="A61C00"/>
            </a:solidFill>
            <a:prstDash val="solid"/>
            <a:round/>
            <a:headEnd len="med" w="med" type="none"/>
            <a:tailEnd len="med" w="med" type="triangle"/>
          </a:ln>
        </p:spPr>
      </p:cxnSp>
      <p:cxnSp>
        <p:nvCxnSpPr>
          <p:cNvPr id="951" name="Google Shape;951;p79"/>
          <p:cNvCxnSpPr>
            <a:stCxn id="942" idx="0"/>
          </p:cNvCxnSpPr>
          <p:nvPr/>
        </p:nvCxnSpPr>
        <p:spPr>
          <a:xfrm flipH="1" rot="10800000">
            <a:off x="3026775" y="2703525"/>
            <a:ext cx="3790800" cy="2028000"/>
          </a:xfrm>
          <a:prstGeom prst="straightConnector1">
            <a:avLst/>
          </a:prstGeom>
          <a:noFill/>
          <a:ln cap="flat" cmpd="sng" w="28575">
            <a:solidFill>
              <a:srgbClr val="BF9000"/>
            </a:solidFill>
            <a:prstDash val="solid"/>
            <a:round/>
            <a:headEnd len="med" w="med" type="none"/>
            <a:tailEnd len="med" w="med" type="triangle"/>
          </a:ln>
        </p:spPr>
      </p:cxnSp>
      <p:sp>
        <p:nvSpPr>
          <p:cNvPr id="952" name="Google Shape;952;p79"/>
          <p:cNvSpPr/>
          <p:nvPr/>
        </p:nvSpPr>
        <p:spPr>
          <a:xfrm>
            <a:off x="5985500" y="1749600"/>
            <a:ext cx="883500" cy="295200"/>
          </a:xfrm>
          <a:prstGeom prst="rect">
            <a:avLst/>
          </a:prstGeom>
          <a:noFill/>
          <a:ln cap="flat" cmpd="sng" w="2857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53" name="Google Shape;953;p79"/>
          <p:cNvSpPr/>
          <p:nvPr/>
        </p:nvSpPr>
        <p:spPr>
          <a:xfrm>
            <a:off x="3980500" y="1749600"/>
            <a:ext cx="883500" cy="295200"/>
          </a:xfrm>
          <a:prstGeom prst="rect">
            <a:avLst/>
          </a:prstGeom>
          <a:no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9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57" name="Shape 957"/>
        <p:cNvGrpSpPr/>
        <p:nvPr/>
      </p:nvGrpSpPr>
      <p:grpSpPr>
        <a:xfrm>
          <a:off x="0" y="0"/>
          <a:ext cx="0" cy="0"/>
          <a:chOff x="0" y="0"/>
          <a:chExt cx="0" cy="0"/>
        </a:xfrm>
      </p:grpSpPr>
      <p:pic>
        <p:nvPicPr>
          <p:cNvPr id="958" name="Google Shape;958;p80"/>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959" name="Google Shape;959;p80"/>
          <p:cNvSpPr txBox="1"/>
          <p:nvPr>
            <p:ph idx="12" type="sldNum"/>
          </p:nvPr>
        </p:nvSpPr>
        <p:spPr>
          <a:xfrm>
            <a:off x="6417588" y="3562388"/>
            <a:ext cx="411600" cy="295200"/>
          </a:xfrm>
          <a:prstGeom prst="rect">
            <a:avLst/>
          </a:prstGeom>
          <a:effectLst>
            <a:outerShdw blurRad="57150" rotWithShape="0" algn="bl" dir="5400000" dist="19050">
              <a:srgbClr val="000000"/>
            </a:outerShdw>
          </a:effectLst>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960" name="Google Shape;960;p80"/>
          <p:cNvSpPr txBox="1"/>
          <p:nvPr/>
        </p:nvSpPr>
        <p:spPr>
          <a:xfrm>
            <a:off x="7305675" y="4848275"/>
            <a:ext cx="1838400" cy="2952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Times"/>
                <a:ea typeface="Times"/>
                <a:cs typeface="Times"/>
                <a:sym typeface="Times"/>
              </a:rPr>
              <a:t>Healy et al. 2024, in prep</a:t>
            </a:r>
            <a:endParaRPr sz="1200">
              <a:solidFill>
                <a:schemeClr val="lt1"/>
              </a:solidFill>
              <a:latin typeface="Times"/>
              <a:ea typeface="Times"/>
              <a:cs typeface="Times"/>
              <a:sym typeface="Times"/>
            </a:endParaRPr>
          </a:p>
        </p:txBody>
      </p:sp>
      <p:grpSp>
        <p:nvGrpSpPr>
          <p:cNvPr id="961" name="Google Shape;961;p80"/>
          <p:cNvGrpSpPr/>
          <p:nvPr/>
        </p:nvGrpSpPr>
        <p:grpSpPr>
          <a:xfrm>
            <a:off x="203951" y="2541257"/>
            <a:ext cx="2662138" cy="2337504"/>
            <a:chOff x="94252" y="3310175"/>
            <a:chExt cx="1986374" cy="1705710"/>
          </a:xfrm>
        </p:grpSpPr>
        <p:pic>
          <p:nvPicPr>
            <p:cNvPr id="962" name="Google Shape;962;p80"/>
            <p:cNvPicPr preferRelativeResize="0"/>
            <p:nvPr/>
          </p:nvPicPr>
          <p:blipFill rotWithShape="1">
            <a:blip r:embed="rId4">
              <a:alphaModFix/>
            </a:blip>
            <a:srcRect b="90838" l="22285" r="61050" t="1366"/>
            <a:stretch/>
          </p:blipFill>
          <p:spPr>
            <a:xfrm>
              <a:off x="94252" y="3346302"/>
              <a:ext cx="673610" cy="270827"/>
            </a:xfrm>
            <a:prstGeom prst="rect">
              <a:avLst/>
            </a:prstGeom>
            <a:noFill/>
            <a:ln>
              <a:noFill/>
            </a:ln>
            <a:effectLst>
              <a:outerShdw blurRad="57150" rotWithShape="0" algn="bl" dir="5400000" dist="19050">
                <a:srgbClr val="000000"/>
              </a:outerShdw>
            </a:effectLst>
          </p:spPr>
        </p:pic>
        <p:pic>
          <p:nvPicPr>
            <p:cNvPr id="963" name="Google Shape;963;p80"/>
            <p:cNvPicPr preferRelativeResize="0"/>
            <p:nvPr/>
          </p:nvPicPr>
          <p:blipFill rotWithShape="1">
            <a:blip r:embed="rId4">
              <a:alphaModFix/>
            </a:blip>
            <a:srcRect b="90838" l="41121" r="44185" t="1366"/>
            <a:stretch/>
          </p:blipFill>
          <p:spPr>
            <a:xfrm>
              <a:off x="94256" y="3713432"/>
              <a:ext cx="593979" cy="270840"/>
            </a:xfrm>
            <a:prstGeom prst="rect">
              <a:avLst/>
            </a:prstGeom>
            <a:noFill/>
            <a:ln>
              <a:noFill/>
            </a:ln>
            <a:effectLst>
              <a:outerShdw blurRad="57150" rotWithShape="0" algn="bl" dir="5400000" dist="19050">
                <a:srgbClr val="000000"/>
              </a:outerShdw>
            </a:effectLst>
          </p:spPr>
        </p:pic>
        <p:pic>
          <p:nvPicPr>
            <p:cNvPr id="964" name="Google Shape;964;p80"/>
            <p:cNvPicPr preferRelativeResize="0"/>
            <p:nvPr/>
          </p:nvPicPr>
          <p:blipFill rotWithShape="1">
            <a:blip r:embed="rId4">
              <a:alphaModFix/>
            </a:blip>
            <a:srcRect b="96360" l="58116" r="34885" t="1366"/>
            <a:stretch/>
          </p:blipFill>
          <p:spPr>
            <a:xfrm>
              <a:off x="94254" y="4173470"/>
              <a:ext cx="593979" cy="165785"/>
            </a:xfrm>
            <a:prstGeom prst="rect">
              <a:avLst/>
            </a:prstGeom>
            <a:noFill/>
            <a:ln>
              <a:noFill/>
            </a:ln>
            <a:effectLst>
              <a:outerShdw blurRad="57150" rotWithShape="0" algn="bl" dir="5400000" dist="19050">
                <a:srgbClr val="000000"/>
              </a:outerShdw>
            </a:effectLst>
          </p:spPr>
        </p:pic>
        <p:pic>
          <p:nvPicPr>
            <p:cNvPr id="965" name="Google Shape;965;p80"/>
            <p:cNvPicPr preferRelativeResize="0"/>
            <p:nvPr/>
          </p:nvPicPr>
          <p:blipFill rotWithShape="1">
            <a:blip r:embed="rId4">
              <a:alphaModFix/>
            </a:blip>
            <a:srcRect b="93846" l="58116" r="34885" t="3880"/>
            <a:stretch/>
          </p:blipFill>
          <p:spPr>
            <a:xfrm>
              <a:off x="94252" y="4509044"/>
              <a:ext cx="593979" cy="165788"/>
            </a:xfrm>
            <a:prstGeom prst="rect">
              <a:avLst/>
            </a:prstGeom>
            <a:noFill/>
            <a:ln>
              <a:noFill/>
            </a:ln>
            <a:effectLst>
              <a:outerShdw blurRad="57150" rotWithShape="0" algn="bl" dir="5400000" dist="19050">
                <a:srgbClr val="000000"/>
              </a:outerShdw>
            </a:effectLst>
          </p:spPr>
        </p:pic>
        <p:pic>
          <p:nvPicPr>
            <p:cNvPr id="966" name="Google Shape;966;p80"/>
            <p:cNvPicPr preferRelativeResize="0"/>
            <p:nvPr/>
          </p:nvPicPr>
          <p:blipFill rotWithShape="1">
            <a:blip r:embed="rId4">
              <a:alphaModFix/>
            </a:blip>
            <a:srcRect b="91691" l="58116" r="32404" t="6035"/>
            <a:stretch/>
          </p:blipFill>
          <p:spPr>
            <a:xfrm>
              <a:off x="94252" y="4800715"/>
              <a:ext cx="593979" cy="142397"/>
            </a:xfrm>
            <a:prstGeom prst="rect">
              <a:avLst/>
            </a:prstGeom>
            <a:noFill/>
            <a:ln>
              <a:noFill/>
            </a:ln>
            <a:effectLst>
              <a:outerShdw blurRad="57150" rotWithShape="0" algn="bl" dir="5400000" dist="19050">
                <a:srgbClr val="000000"/>
              </a:outerShdw>
            </a:effectLst>
          </p:spPr>
        </p:pic>
        <p:sp>
          <p:nvSpPr>
            <p:cNvPr id="967" name="Google Shape;967;p80"/>
            <p:cNvSpPr txBox="1"/>
            <p:nvPr/>
          </p:nvSpPr>
          <p:spPr>
            <a:xfrm>
              <a:off x="745326" y="3310175"/>
              <a:ext cx="1233600" cy="282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C550C5"/>
                  </a:solidFill>
                  <a:latin typeface="Times"/>
                  <a:ea typeface="Times"/>
                  <a:cs typeface="Times"/>
                  <a:sym typeface="Times"/>
                </a:rPr>
                <a:t>Progenitor</a:t>
              </a:r>
              <a:r>
                <a:rPr b="1" lang="en" sz="800">
                  <a:solidFill>
                    <a:schemeClr val="lt1"/>
                  </a:solidFill>
                  <a:latin typeface="Times"/>
                  <a:ea typeface="Times"/>
                  <a:cs typeface="Times"/>
                  <a:sym typeface="Times"/>
                </a:rPr>
                <a:t> </a:t>
              </a:r>
              <a:r>
                <a:rPr lang="en" sz="800">
                  <a:solidFill>
                    <a:schemeClr val="lt1"/>
                  </a:solidFill>
                  <a:latin typeface="Times"/>
                  <a:ea typeface="Times"/>
                  <a:cs typeface="Times"/>
                  <a:sym typeface="Times"/>
                </a:rPr>
                <a:t>CLD accounting for Measurement Errors </a:t>
              </a:r>
              <a:endParaRPr sz="800">
                <a:solidFill>
                  <a:schemeClr val="lt1"/>
                </a:solidFill>
                <a:latin typeface="Times"/>
                <a:ea typeface="Times"/>
                <a:cs typeface="Times"/>
                <a:sym typeface="Times"/>
              </a:endParaRPr>
            </a:p>
          </p:txBody>
        </p:sp>
        <p:sp>
          <p:nvSpPr>
            <p:cNvPr id="968" name="Google Shape;968;p80"/>
            <p:cNvSpPr txBox="1"/>
            <p:nvPr/>
          </p:nvSpPr>
          <p:spPr>
            <a:xfrm>
              <a:off x="745326" y="3683111"/>
              <a:ext cx="1335300" cy="3315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C550C5"/>
                  </a:solidFill>
                  <a:latin typeface="Times"/>
                  <a:ea typeface="Times"/>
                  <a:cs typeface="Times"/>
                  <a:sym typeface="Times"/>
                </a:rPr>
                <a:t>Progenitor</a:t>
              </a:r>
              <a:r>
                <a:rPr lang="en" sz="800">
                  <a:solidFill>
                    <a:schemeClr val="lt1"/>
                  </a:solidFill>
                  <a:latin typeface="Times"/>
                  <a:ea typeface="Times"/>
                  <a:cs typeface="Times"/>
                  <a:sym typeface="Times"/>
                </a:rPr>
                <a:t> CLD accounting  for Measurement Errors &amp; </a:t>
              </a:r>
              <a:r>
                <a:rPr b="1" lang="en" sz="800">
                  <a:solidFill>
                    <a:srgbClr val="C550C5"/>
                  </a:solidFill>
                  <a:latin typeface="Times"/>
                  <a:ea typeface="Times"/>
                  <a:cs typeface="Times"/>
                  <a:sym typeface="Times"/>
                </a:rPr>
                <a:t>Telescope Sensitivity</a:t>
              </a:r>
              <a:r>
                <a:rPr b="1" lang="en" sz="800">
                  <a:solidFill>
                    <a:schemeClr val="lt1"/>
                  </a:solidFill>
                  <a:latin typeface="Times"/>
                  <a:ea typeface="Times"/>
                  <a:cs typeface="Times"/>
                  <a:sym typeface="Times"/>
                </a:rPr>
                <a:t> </a:t>
              </a:r>
              <a:endParaRPr b="1" sz="800">
                <a:solidFill>
                  <a:schemeClr val="lt1"/>
                </a:solidFill>
                <a:latin typeface="Times"/>
                <a:ea typeface="Times"/>
                <a:cs typeface="Times"/>
                <a:sym typeface="Times"/>
              </a:endParaRPr>
            </a:p>
          </p:txBody>
        </p:sp>
        <p:sp>
          <p:nvSpPr>
            <p:cNvPr id="969" name="Google Shape;969;p80"/>
            <p:cNvSpPr txBox="1"/>
            <p:nvPr/>
          </p:nvSpPr>
          <p:spPr>
            <a:xfrm>
              <a:off x="694453" y="4080599"/>
              <a:ext cx="1335300" cy="282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C550C5"/>
                  </a:solidFill>
                  <a:latin typeface="Times"/>
                  <a:ea typeface="Times"/>
                  <a:cs typeface="Times"/>
                  <a:sym typeface="Times"/>
                </a:rPr>
                <a:t>Galactic RSGs</a:t>
              </a:r>
              <a:r>
                <a:rPr lang="en" sz="800">
                  <a:solidFill>
                    <a:schemeClr val="lt1"/>
                  </a:solidFill>
                  <a:latin typeface="Times"/>
                  <a:ea typeface="Times"/>
                  <a:cs typeface="Times"/>
                  <a:sym typeface="Times"/>
                </a:rPr>
                <a:t> CLD includes AGB contaminants</a:t>
              </a:r>
              <a:endParaRPr sz="800">
                <a:solidFill>
                  <a:schemeClr val="lt1"/>
                </a:solidFill>
                <a:latin typeface="Times"/>
                <a:ea typeface="Times"/>
                <a:cs typeface="Times"/>
                <a:sym typeface="Times"/>
              </a:endParaRPr>
            </a:p>
          </p:txBody>
        </p:sp>
        <p:sp>
          <p:nvSpPr>
            <p:cNvPr id="970" name="Google Shape;970;p80"/>
            <p:cNvSpPr txBox="1"/>
            <p:nvPr/>
          </p:nvSpPr>
          <p:spPr>
            <a:xfrm>
              <a:off x="694453" y="4429006"/>
              <a:ext cx="1335300" cy="282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C550C5"/>
                  </a:solidFill>
                  <a:latin typeface="Times"/>
                  <a:ea typeface="Times"/>
                  <a:cs typeface="Times"/>
                  <a:sym typeface="Times"/>
                </a:rPr>
                <a:t>More </a:t>
              </a:r>
              <a:r>
                <a:rPr b="1" lang="en" sz="800">
                  <a:solidFill>
                    <a:schemeClr val="lt1"/>
                  </a:solidFill>
                  <a:latin typeface="Times"/>
                  <a:ea typeface="Times"/>
                  <a:cs typeface="Times"/>
                  <a:sym typeface="Times"/>
                </a:rPr>
                <a:t>dusty RSGs and contaminants</a:t>
              </a:r>
              <a:r>
                <a:rPr lang="en" sz="800">
                  <a:solidFill>
                    <a:schemeClr val="lt1"/>
                  </a:solidFill>
                  <a:latin typeface="Times"/>
                  <a:ea typeface="Times"/>
                  <a:cs typeface="Times"/>
                  <a:sym typeface="Times"/>
                </a:rPr>
                <a:t> Z weighted CLD</a:t>
              </a:r>
              <a:endParaRPr sz="800">
                <a:solidFill>
                  <a:schemeClr val="lt1"/>
                </a:solidFill>
                <a:latin typeface="Times"/>
                <a:ea typeface="Times"/>
                <a:cs typeface="Times"/>
                <a:sym typeface="Times"/>
              </a:endParaRPr>
            </a:p>
          </p:txBody>
        </p:sp>
        <p:sp>
          <p:nvSpPr>
            <p:cNvPr id="971" name="Google Shape;971;p80"/>
            <p:cNvSpPr txBox="1"/>
            <p:nvPr/>
          </p:nvSpPr>
          <p:spPr>
            <a:xfrm>
              <a:off x="694453" y="4733584"/>
              <a:ext cx="1335300" cy="282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C550C5"/>
                  </a:solidFill>
                  <a:latin typeface="Times"/>
                  <a:ea typeface="Times"/>
                  <a:cs typeface="Times"/>
                  <a:sym typeface="Times"/>
                </a:rPr>
                <a:t>Less </a:t>
              </a:r>
              <a:r>
                <a:rPr b="1" lang="en" sz="800">
                  <a:solidFill>
                    <a:schemeClr val="lt1"/>
                  </a:solidFill>
                  <a:latin typeface="Times"/>
                  <a:ea typeface="Times"/>
                  <a:cs typeface="Times"/>
                  <a:sym typeface="Times"/>
                </a:rPr>
                <a:t>contaminants and dusty RSGs</a:t>
              </a:r>
              <a:r>
                <a:rPr lang="en" sz="800">
                  <a:solidFill>
                    <a:schemeClr val="lt1"/>
                  </a:solidFill>
                  <a:latin typeface="Times"/>
                  <a:ea typeface="Times"/>
                  <a:cs typeface="Times"/>
                  <a:sym typeface="Times"/>
                </a:rPr>
                <a:t> Z weighted CLD</a:t>
              </a:r>
              <a:endParaRPr sz="800">
                <a:solidFill>
                  <a:schemeClr val="lt1"/>
                </a:solidFill>
                <a:latin typeface="Times"/>
                <a:ea typeface="Times"/>
                <a:cs typeface="Times"/>
                <a:sym typeface="Times"/>
              </a:endParaRPr>
            </a:p>
          </p:txBody>
        </p:sp>
      </p:grpSp>
      <p:sp>
        <p:nvSpPr>
          <p:cNvPr id="972" name="Google Shape;972;p80"/>
          <p:cNvSpPr txBox="1"/>
          <p:nvPr/>
        </p:nvSpPr>
        <p:spPr>
          <a:xfrm>
            <a:off x="0" y="1255050"/>
            <a:ext cx="3495300" cy="8787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C550C5"/>
                </a:solidFill>
                <a:latin typeface="Times"/>
                <a:ea typeface="Times"/>
                <a:cs typeface="Times"/>
                <a:sym typeface="Times"/>
              </a:rPr>
              <a:t>Resolved the </a:t>
            </a:r>
            <a:r>
              <a:rPr b="1" lang="en" sz="2400">
                <a:solidFill>
                  <a:srgbClr val="C550C5"/>
                </a:solidFill>
                <a:latin typeface="Times"/>
                <a:ea typeface="Times"/>
                <a:cs typeface="Times"/>
                <a:sym typeface="Times"/>
              </a:rPr>
              <a:t>High</a:t>
            </a:r>
            <a:r>
              <a:rPr lang="en" sz="2400">
                <a:solidFill>
                  <a:srgbClr val="C550C5"/>
                </a:solidFill>
                <a:latin typeface="Times"/>
                <a:ea typeface="Times"/>
                <a:cs typeface="Times"/>
                <a:sym typeface="Times"/>
              </a:rPr>
              <a:t> mass progenitor Issue</a:t>
            </a:r>
            <a:endParaRPr sz="2400">
              <a:solidFill>
                <a:srgbClr val="C550C5"/>
              </a:solidFill>
              <a:latin typeface="Times"/>
              <a:ea typeface="Times"/>
              <a:cs typeface="Times"/>
              <a:sym typeface="Times"/>
            </a:endParaRPr>
          </a:p>
        </p:txBody>
      </p:sp>
      <p:pic>
        <p:nvPicPr>
          <p:cNvPr id="973" name="Google Shape;973;p80"/>
          <p:cNvPicPr preferRelativeResize="0"/>
          <p:nvPr/>
        </p:nvPicPr>
        <p:blipFill rotWithShape="1">
          <a:blip r:embed="rId4">
            <a:alphaModFix/>
          </a:blip>
          <a:srcRect b="0" l="931" r="0" t="9313"/>
          <a:stretch/>
        </p:blipFill>
        <p:spPr>
          <a:xfrm>
            <a:off x="3495475" y="409575"/>
            <a:ext cx="5531225" cy="4438700"/>
          </a:xfrm>
          <a:prstGeom prst="rect">
            <a:avLst/>
          </a:prstGeom>
          <a:noFill/>
          <a:ln>
            <a:noFill/>
          </a:ln>
          <a:effectLst>
            <a:outerShdw blurRad="57150" rotWithShape="0" algn="bl" dir="5400000" dist="19050">
              <a:srgbClr val="000000"/>
            </a:outerShdw>
          </a:effectLst>
        </p:spPr>
      </p:pic>
      <p:sp>
        <p:nvSpPr>
          <p:cNvPr id="974" name="Google Shape;974;p80"/>
          <p:cNvSpPr txBox="1"/>
          <p:nvPr/>
        </p:nvSpPr>
        <p:spPr>
          <a:xfrm>
            <a:off x="203950" y="107500"/>
            <a:ext cx="3158400" cy="10740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chemeClr val="lt1"/>
                </a:solidFill>
                <a:latin typeface="Times"/>
                <a:ea typeface="Times"/>
                <a:cs typeface="Times"/>
                <a:sym typeface="Times"/>
              </a:rPr>
              <a:t>Metallicity Weighted CLDs</a:t>
            </a:r>
            <a:endParaRPr sz="3000">
              <a:solidFill>
                <a:schemeClr val="lt1"/>
              </a:solidFill>
              <a:latin typeface="Times"/>
              <a:ea typeface="Times"/>
              <a:cs typeface="Times"/>
              <a:sym typeface="Times"/>
            </a:endParaRPr>
          </a:p>
        </p:txBody>
      </p:sp>
      <p:sp>
        <p:nvSpPr>
          <p:cNvPr id="975" name="Google Shape;975;p80"/>
          <p:cNvSpPr/>
          <p:nvPr/>
        </p:nvSpPr>
        <p:spPr>
          <a:xfrm>
            <a:off x="7439025" y="409575"/>
            <a:ext cx="1057200" cy="4236000"/>
          </a:xfrm>
          <a:prstGeom prst="rect">
            <a:avLst/>
          </a:prstGeom>
          <a:noFill/>
          <a:ln cap="flat" cmpd="sng" w="38100">
            <a:solidFill>
              <a:srgbClr val="FF00FF"/>
            </a:solidFill>
            <a:prstDash val="solid"/>
            <a:round/>
            <a:headEnd len="sm" w="sm" type="none"/>
            <a:tailEnd len="sm" w="sm" type="none"/>
          </a:ln>
          <a:effectLst>
            <a:outerShdw blurRad="57150" rotWithShape="0" algn="bl" dir="5400000" dist="19050">
              <a:srgbClr val="000000">
                <a:alpha val="61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Albert Sans"/>
              <a:ea typeface="Albert Sans"/>
              <a:cs typeface="Albert Sans"/>
              <a:sym typeface="Albert Sans"/>
            </a:endParaRPr>
          </a:p>
        </p:txBody>
      </p:sp>
      <p:sp>
        <p:nvSpPr>
          <p:cNvPr id="976" name="Google Shape;976;p80"/>
          <p:cNvSpPr txBox="1"/>
          <p:nvPr/>
        </p:nvSpPr>
        <p:spPr>
          <a:xfrm>
            <a:off x="6417600" y="1255050"/>
            <a:ext cx="1057200" cy="352800"/>
          </a:xfrm>
          <a:prstGeom prst="rect">
            <a:avLst/>
          </a:prstGeom>
          <a:noFill/>
          <a:ln>
            <a:noFill/>
          </a:ln>
          <a:effectLst>
            <a:outerShdw blurRad="57150" rotWithShape="0" algn="bl" dir="5400000" dist="19050">
              <a:srgbClr val="000000">
                <a:alpha val="6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FF00FF"/>
                </a:solidFill>
                <a:latin typeface="Albert Sans"/>
                <a:ea typeface="Albert Sans"/>
                <a:cs typeface="Albert Sans"/>
                <a:sym typeface="Albert Sans"/>
              </a:rPr>
              <a:t>Stars &gt; 5.2</a:t>
            </a:r>
            <a:endParaRPr b="1" baseline="-25000" sz="1300">
              <a:solidFill>
                <a:srgbClr val="FF00FF"/>
              </a:solidFill>
              <a:latin typeface="Albert Sans"/>
              <a:ea typeface="Albert Sans"/>
              <a:cs typeface="Albert Sans"/>
              <a:sym typeface="Albert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0" name="Shape 980"/>
        <p:cNvGrpSpPr/>
        <p:nvPr/>
      </p:nvGrpSpPr>
      <p:grpSpPr>
        <a:xfrm>
          <a:off x="0" y="0"/>
          <a:ext cx="0" cy="0"/>
          <a:chOff x="0" y="0"/>
          <a:chExt cx="0" cy="0"/>
        </a:xfrm>
      </p:grpSpPr>
      <p:pic>
        <p:nvPicPr>
          <p:cNvPr id="981" name="Google Shape;981;p81"/>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982" name="Google Shape;982;p81"/>
          <p:cNvSpPr txBox="1"/>
          <p:nvPr>
            <p:ph type="title"/>
          </p:nvPr>
        </p:nvSpPr>
        <p:spPr>
          <a:xfrm>
            <a:off x="714000" y="2356125"/>
            <a:ext cx="7830900" cy="125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lt1"/>
                </a:solidFill>
                <a:latin typeface="Times"/>
                <a:ea typeface="Times"/>
                <a:cs typeface="Times"/>
                <a:sym typeface="Times"/>
              </a:rPr>
              <a:t>Future Work</a:t>
            </a:r>
            <a:endParaRPr sz="2200">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p:txBody>
      </p:sp>
      <p:sp>
        <p:nvSpPr>
          <p:cNvPr id="983" name="Google Shape;983;p8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84" name="Google Shape;984;p81"/>
          <p:cNvSpPr/>
          <p:nvPr/>
        </p:nvSpPr>
        <p:spPr>
          <a:xfrm>
            <a:off x="557400" y="2281108"/>
            <a:ext cx="156600" cy="183600"/>
          </a:xfrm>
          <a:custGeom>
            <a:rect b="b" l="l" r="r" t="t"/>
            <a:pathLst>
              <a:path extrusionOk="0" h="2160000" w="2160000">
                <a:moveTo>
                  <a:pt x="1095825" y="0"/>
                </a:moveTo>
                <a:lnTo>
                  <a:pt x="1108157" y="0"/>
                </a:lnTo>
                <a:lnTo>
                  <a:pt x="1113289" y="101634"/>
                </a:lnTo>
                <a:cubicBezTo>
                  <a:pt x="1164909" y="609924"/>
                  <a:pt x="1568999" y="1014015"/>
                  <a:pt x="2077289" y="1065634"/>
                </a:cubicBezTo>
                <a:lnTo>
                  <a:pt x="2160000" y="1069811"/>
                </a:lnTo>
                <a:lnTo>
                  <a:pt x="2160000" y="1089613"/>
                </a:lnTo>
                <a:lnTo>
                  <a:pt x="2143732" y="1088791"/>
                </a:lnTo>
                <a:cubicBezTo>
                  <a:pt x="1584543" y="1088791"/>
                  <a:pt x="1124615" y="1513770"/>
                  <a:pt x="1069308" y="2058367"/>
                </a:cubicBezTo>
                <a:lnTo>
                  <a:pt x="1064176" y="2160000"/>
                </a:lnTo>
                <a:lnTo>
                  <a:pt x="1051844" y="2160000"/>
                </a:lnTo>
                <a:lnTo>
                  <a:pt x="1046712" y="2058367"/>
                </a:lnTo>
                <a:cubicBezTo>
                  <a:pt x="995093" y="1550077"/>
                  <a:pt x="591002" y="1145987"/>
                  <a:pt x="82712" y="1094367"/>
                </a:cubicBezTo>
                <a:lnTo>
                  <a:pt x="0" y="1090190"/>
                </a:lnTo>
                <a:lnTo>
                  <a:pt x="0" y="1070389"/>
                </a:lnTo>
                <a:lnTo>
                  <a:pt x="16269" y="1071210"/>
                </a:lnTo>
                <a:cubicBezTo>
                  <a:pt x="575458" y="1071210"/>
                  <a:pt x="1035386" y="646231"/>
                  <a:pt x="1090693" y="101634"/>
                </a:cubicBezTo>
                <a:close/>
              </a:path>
            </a:pathLst>
          </a:cu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i="0" sz="1100" u="none" cap="none" strike="noStrike">
              <a:solidFill>
                <a:schemeClr val="lt1"/>
              </a:solidFill>
              <a:latin typeface="Times"/>
              <a:ea typeface="Times"/>
              <a:cs typeface="Times"/>
              <a:sym typeface="Times"/>
            </a:endParaRPr>
          </a:p>
        </p:txBody>
      </p:sp>
      <p:cxnSp>
        <p:nvCxnSpPr>
          <p:cNvPr id="985" name="Google Shape;985;p81"/>
          <p:cNvCxnSpPr/>
          <p:nvPr/>
        </p:nvCxnSpPr>
        <p:spPr>
          <a:xfrm>
            <a:off x="557400" y="3163800"/>
            <a:ext cx="7571400" cy="1380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9" name="Shape 989"/>
        <p:cNvGrpSpPr/>
        <p:nvPr/>
      </p:nvGrpSpPr>
      <p:grpSpPr>
        <a:xfrm>
          <a:off x="0" y="0"/>
          <a:ext cx="0" cy="0"/>
          <a:chOff x="0" y="0"/>
          <a:chExt cx="0" cy="0"/>
        </a:xfrm>
      </p:grpSpPr>
      <p:pic>
        <p:nvPicPr>
          <p:cNvPr id="990" name="Google Shape;990;p82"/>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991" name="Google Shape;991;p82"/>
          <p:cNvSpPr txBox="1"/>
          <p:nvPr>
            <p:ph type="title"/>
          </p:nvPr>
        </p:nvSpPr>
        <p:spPr>
          <a:xfrm>
            <a:off x="714000" y="2464700"/>
            <a:ext cx="7830900" cy="1206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Times"/>
                <a:ea typeface="Times"/>
                <a:cs typeface="Times"/>
                <a:sym typeface="Times"/>
              </a:rPr>
              <a:t>JWST Proposals</a:t>
            </a:r>
            <a:endParaRPr>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a:p>
            <a:pPr indent="0" lvl="0" marL="0" rtl="0" algn="l">
              <a:spcBef>
                <a:spcPts val="0"/>
              </a:spcBef>
              <a:spcAft>
                <a:spcPts val="0"/>
              </a:spcAft>
              <a:buNone/>
            </a:pPr>
            <a:r>
              <a:rPr lang="en" sz="1533">
                <a:solidFill>
                  <a:schemeClr val="lt1"/>
                </a:solidFill>
                <a:latin typeface="Times"/>
                <a:ea typeface="Times"/>
                <a:cs typeface="Times"/>
                <a:sym typeface="Times"/>
              </a:rPr>
              <a:t>[The Hidden Lives of Red Supergiants: JWST’s Role in Uncovering Circumstellar Material  &amp;  Ready, Set, .... : Preparing for the Next Galactic Supernova]</a:t>
            </a:r>
            <a:endParaRPr sz="1533">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p:txBody>
      </p:sp>
      <p:sp>
        <p:nvSpPr>
          <p:cNvPr id="992" name="Google Shape;992;p82"/>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93" name="Google Shape;993;p82"/>
          <p:cNvSpPr/>
          <p:nvPr/>
        </p:nvSpPr>
        <p:spPr>
          <a:xfrm>
            <a:off x="557400" y="2281108"/>
            <a:ext cx="156600" cy="183600"/>
          </a:xfrm>
          <a:custGeom>
            <a:rect b="b" l="l" r="r" t="t"/>
            <a:pathLst>
              <a:path extrusionOk="0" h="2160000" w="2160000">
                <a:moveTo>
                  <a:pt x="1095825" y="0"/>
                </a:moveTo>
                <a:lnTo>
                  <a:pt x="1108157" y="0"/>
                </a:lnTo>
                <a:lnTo>
                  <a:pt x="1113289" y="101634"/>
                </a:lnTo>
                <a:cubicBezTo>
                  <a:pt x="1164909" y="609924"/>
                  <a:pt x="1568999" y="1014015"/>
                  <a:pt x="2077289" y="1065634"/>
                </a:cubicBezTo>
                <a:lnTo>
                  <a:pt x="2160000" y="1069811"/>
                </a:lnTo>
                <a:lnTo>
                  <a:pt x="2160000" y="1089613"/>
                </a:lnTo>
                <a:lnTo>
                  <a:pt x="2143732" y="1088791"/>
                </a:lnTo>
                <a:cubicBezTo>
                  <a:pt x="1584543" y="1088791"/>
                  <a:pt x="1124615" y="1513770"/>
                  <a:pt x="1069308" y="2058367"/>
                </a:cubicBezTo>
                <a:lnTo>
                  <a:pt x="1064176" y="2160000"/>
                </a:lnTo>
                <a:lnTo>
                  <a:pt x="1051844" y="2160000"/>
                </a:lnTo>
                <a:lnTo>
                  <a:pt x="1046712" y="2058367"/>
                </a:lnTo>
                <a:cubicBezTo>
                  <a:pt x="995093" y="1550077"/>
                  <a:pt x="591002" y="1145987"/>
                  <a:pt x="82712" y="1094367"/>
                </a:cubicBezTo>
                <a:lnTo>
                  <a:pt x="0" y="1090190"/>
                </a:lnTo>
                <a:lnTo>
                  <a:pt x="0" y="1070389"/>
                </a:lnTo>
                <a:lnTo>
                  <a:pt x="16269" y="1071210"/>
                </a:lnTo>
                <a:cubicBezTo>
                  <a:pt x="575458" y="1071210"/>
                  <a:pt x="1035386" y="646231"/>
                  <a:pt x="1090693" y="101634"/>
                </a:cubicBezTo>
                <a:close/>
              </a:path>
            </a:pathLst>
          </a:cu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i="0" sz="1100" u="none" cap="none" strike="noStrike">
              <a:solidFill>
                <a:schemeClr val="lt1"/>
              </a:solidFill>
              <a:latin typeface="Times"/>
              <a:ea typeface="Times"/>
              <a:cs typeface="Times"/>
              <a:sym typeface="Times"/>
            </a:endParaRPr>
          </a:p>
        </p:txBody>
      </p:sp>
      <p:cxnSp>
        <p:nvCxnSpPr>
          <p:cNvPr id="994" name="Google Shape;994;p82"/>
          <p:cNvCxnSpPr/>
          <p:nvPr/>
        </p:nvCxnSpPr>
        <p:spPr>
          <a:xfrm>
            <a:off x="557400" y="3163800"/>
            <a:ext cx="7571400" cy="1380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98" name="Shape 998"/>
        <p:cNvGrpSpPr/>
        <p:nvPr/>
      </p:nvGrpSpPr>
      <p:grpSpPr>
        <a:xfrm>
          <a:off x="0" y="0"/>
          <a:ext cx="0" cy="0"/>
          <a:chOff x="0" y="0"/>
          <a:chExt cx="0" cy="0"/>
        </a:xfrm>
      </p:grpSpPr>
      <p:pic>
        <p:nvPicPr>
          <p:cNvPr id="999" name="Google Shape;999;p83"/>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1000" name="Google Shape;1000;p83"/>
          <p:cNvSpPr txBox="1"/>
          <p:nvPr>
            <p:ph type="title"/>
          </p:nvPr>
        </p:nvSpPr>
        <p:spPr>
          <a:xfrm>
            <a:off x="426050" y="277097"/>
            <a:ext cx="8292000" cy="81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2600">
                <a:solidFill>
                  <a:schemeClr val="lt1"/>
                </a:solidFill>
                <a:latin typeface="Times"/>
                <a:ea typeface="Times"/>
                <a:cs typeface="Times"/>
                <a:sym typeface="Times"/>
              </a:rPr>
              <a:t>JWST Proposal: The Hidden Lives of Red Supergiants: JWST’s Role in Uncovering Circumstellar Material</a:t>
            </a:r>
            <a:endParaRPr b="1" sz="2600">
              <a:solidFill>
                <a:schemeClr val="lt1"/>
              </a:solidFill>
              <a:latin typeface="Times"/>
              <a:ea typeface="Times"/>
              <a:cs typeface="Times"/>
              <a:sym typeface="Times"/>
            </a:endParaRPr>
          </a:p>
        </p:txBody>
      </p:sp>
      <p:sp>
        <p:nvSpPr>
          <p:cNvPr id="1001" name="Google Shape;1001;p83"/>
          <p:cNvSpPr txBox="1"/>
          <p:nvPr>
            <p:ph idx="12" type="sldNum"/>
          </p:nvPr>
        </p:nvSpPr>
        <p:spPr>
          <a:xfrm>
            <a:off x="8543963" y="462373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1002" name="Google Shape;1002;p83"/>
          <p:cNvSpPr txBox="1"/>
          <p:nvPr/>
        </p:nvSpPr>
        <p:spPr>
          <a:xfrm>
            <a:off x="493975" y="1449975"/>
            <a:ext cx="8097300" cy="30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Times"/>
                <a:ea typeface="Times"/>
                <a:cs typeface="Times"/>
                <a:sym typeface="Times"/>
              </a:rPr>
              <a:t>We </a:t>
            </a:r>
            <a:r>
              <a:rPr lang="en" sz="1800">
                <a:solidFill>
                  <a:schemeClr val="lt1"/>
                </a:solidFill>
                <a:latin typeface="Times"/>
                <a:ea typeface="Times"/>
                <a:cs typeface="Times"/>
                <a:sym typeface="Times"/>
              </a:rPr>
              <a:t>have complete RSG samples but no all have complete SEDs</a:t>
            </a:r>
            <a:endParaRPr sz="1800">
              <a:solidFill>
                <a:schemeClr val="lt1"/>
              </a:solidFill>
              <a:latin typeface="Times"/>
              <a:ea typeface="Times"/>
              <a:cs typeface="Times"/>
              <a:sym typeface="Times"/>
            </a:endParaRPr>
          </a:p>
          <a:p>
            <a:pPr indent="0" lvl="0" marL="0" rtl="0" algn="l">
              <a:spcBef>
                <a:spcPts val="0"/>
              </a:spcBef>
              <a:spcAft>
                <a:spcPts val="0"/>
              </a:spcAft>
              <a:buNone/>
            </a:pPr>
            <a:r>
              <a:t/>
            </a:r>
            <a:endParaRPr sz="1800">
              <a:solidFill>
                <a:schemeClr val="lt1"/>
              </a:solidFill>
              <a:latin typeface="Times"/>
              <a:ea typeface="Times"/>
              <a:cs typeface="Times"/>
              <a:sym typeface="Times"/>
            </a:endParaRPr>
          </a:p>
          <a:p>
            <a:pPr indent="0" lvl="0" marL="0" rtl="0" algn="l">
              <a:spcBef>
                <a:spcPts val="0"/>
              </a:spcBef>
              <a:spcAft>
                <a:spcPts val="0"/>
              </a:spcAft>
              <a:buNone/>
            </a:pPr>
            <a:r>
              <a:rPr lang="en" sz="1800">
                <a:solidFill>
                  <a:schemeClr val="lt1"/>
                </a:solidFill>
                <a:latin typeface="Times"/>
                <a:ea typeface="Times"/>
                <a:cs typeface="Times"/>
                <a:sym typeface="Times"/>
              </a:rPr>
              <a:t>Determine reliable bolometric luminosity for the most luminous and dusty objects</a:t>
            </a:r>
            <a:endParaRPr sz="1800">
              <a:solidFill>
                <a:schemeClr val="lt1"/>
              </a:solidFill>
              <a:latin typeface="Times"/>
              <a:ea typeface="Times"/>
              <a:cs typeface="Times"/>
              <a:sym typeface="Times"/>
            </a:endParaRPr>
          </a:p>
          <a:p>
            <a:pPr indent="-342900" lvl="0" marL="457200" rtl="0" algn="l">
              <a:spcBef>
                <a:spcPts val="0"/>
              </a:spcBef>
              <a:spcAft>
                <a:spcPts val="0"/>
              </a:spcAft>
              <a:buClr>
                <a:schemeClr val="lt1"/>
              </a:buClr>
              <a:buSzPts val="1800"/>
              <a:buFont typeface="Times"/>
              <a:buChar char="●"/>
            </a:pPr>
            <a:r>
              <a:rPr lang="en" sz="1800">
                <a:solidFill>
                  <a:schemeClr val="lt1"/>
                </a:solidFill>
                <a:latin typeface="Times"/>
                <a:ea typeface="Times"/>
                <a:cs typeface="Times"/>
                <a:sym typeface="Times"/>
              </a:rPr>
              <a:t>Detailing the dust composition and features</a:t>
            </a:r>
            <a:endParaRPr sz="1800">
              <a:solidFill>
                <a:schemeClr val="lt1"/>
              </a:solidFill>
              <a:latin typeface="Times"/>
              <a:ea typeface="Times"/>
              <a:cs typeface="Times"/>
              <a:sym typeface="Times"/>
            </a:endParaRPr>
          </a:p>
          <a:p>
            <a:pPr indent="-342900" lvl="0" marL="457200" rtl="0" algn="l">
              <a:spcBef>
                <a:spcPts val="0"/>
              </a:spcBef>
              <a:spcAft>
                <a:spcPts val="0"/>
              </a:spcAft>
              <a:buClr>
                <a:schemeClr val="lt1"/>
              </a:buClr>
              <a:buSzPts val="1800"/>
              <a:buFont typeface="Times"/>
              <a:buChar char="●"/>
            </a:pPr>
            <a:r>
              <a:rPr lang="en" sz="1800">
                <a:solidFill>
                  <a:schemeClr val="lt1"/>
                </a:solidFill>
                <a:latin typeface="Times"/>
                <a:ea typeface="Times"/>
                <a:cs typeface="Times"/>
                <a:sym typeface="Times"/>
              </a:rPr>
              <a:t>Better informing current work on the evolution and mass loss of RSGs</a:t>
            </a:r>
            <a:endParaRPr sz="1800">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t/>
            </a:r>
            <a:endParaRPr sz="1800">
              <a:solidFill>
                <a:schemeClr val="lt1"/>
              </a:solidFill>
              <a:latin typeface="Times"/>
              <a:ea typeface="Times"/>
              <a:cs typeface="Times"/>
              <a:sym typeface="Times"/>
            </a:endParaRPr>
          </a:p>
          <a:p>
            <a:pPr indent="0" lvl="0" marL="0" rtl="0" algn="l">
              <a:spcBef>
                <a:spcPts val="0"/>
              </a:spcBef>
              <a:spcAft>
                <a:spcPts val="0"/>
              </a:spcAft>
              <a:buNone/>
            </a:pPr>
            <a:r>
              <a:t/>
            </a:r>
            <a:endParaRPr sz="1800">
              <a:solidFill>
                <a:schemeClr val="lt1"/>
              </a:solidFill>
              <a:latin typeface="Times"/>
              <a:ea typeface="Times"/>
              <a:cs typeface="Times"/>
              <a:sym typeface="Times"/>
            </a:endParaRPr>
          </a:p>
        </p:txBody>
      </p:sp>
      <p:pic>
        <p:nvPicPr>
          <p:cNvPr id="1003" name="Google Shape;1003;p83"/>
          <p:cNvPicPr preferRelativeResize="0"/>
          <p:nvPr/>
        </p:nvPicPr>
        <p:blipFill>
          <a:blip r:embed="rId4">
            <a:alphaModFix/>
          </a:blip>
          <a:stretch>
            <a:fillRect/>
          </a:stretch>
        </p:blipFill>
        <p:spPr>
          <a:xfrm>
            <a:off x="4066975" y="3113650"/>
            <a:ext cx="4524375" cy="1905000"/>
          </a:xfrm>
          <a:prstGeom prst="rect">
            <a:avLst/>
          </a:prstGeom>
          <a:noFill/>
          <a:ln>
            <a:noFill/>
          </a:ln>
        </p:spPr>
      </p:pic>
      <p:pic>
        <p:nvPicPr>
          <p:cNvPr id="1004" name="Google Shape;1004;p83"/>
          <p:cNvPicPr preferRelativeResize="0"/>
          <p:nvPr/>
        </p:nvPicPr>
        <p:blipFill>
          <a:blip r:embed="rId5">
            <a:alphaModFix/>
          </a:blip>
          <a:stretch>
            <a:fillRect/>
          </a:stretch>
        </p:blipFill>
        <p:spPr>
          <a:xfrm>
            <a:off x="493976" y="3113650"/>
            <a:ext cx="2857461" cy="1905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08" name="Shape 1008"/>
        <p:cNvGrpSpPr/>
        <p:nvPr/>
      </p:nvGrpSpPr>
      <p:grpSpPr>
        <a:xfrm>
          <a:off x="0" y="0"/>
          <a:ext cx="0" cy="0"/>
          <a:chOff x="0" y="0"/>
          <a:chExt cx="0" cy="0"/>
        </a:xfrm>
      </p:grpSpPr>
      <p:pic>
        <p:nvPicPr>
          <p:cNvPr id="1009" name="Google Shape;1009;p84"/>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1010" name="Google Shape;1010;p84"/>
          <p:cNvSpPr txBox="1"/>
          <p:nvPr>
            <p:ph type="title"/>
          </p:nvPr>
        </p:nvSpPr>
        <p:spPr>
          <a:xfrm>
            <a:off x="714000" y="1833375"/>
            <a:ext cx="7830900" cy="183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Times"/>
                <a:ea typeface="Times"/>
                <a:cs typeface="Times"/>
                <a:sym typeface="Times"/>
              </a:rPr>
              <a:t>Machine Learning and All-Sky Surveys</a:t>
            </a:r>
            <a:endParaRPr>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a:p>
            <a:pPr indent="0" lvl="0" marL="0" rtl="0" algn="l">
              <a:spcBef>
                <a:spcPts val="0"/>
              </a:spcBef>
              <a:spcAft>
                <a:spcPts val="0"/>
              </a:spcAft>
              <a:buNone/>
            </a:pPr>
            <a:r>
              <a:rPr lang="en" sz="1533">
                <a:solidFill>
                  <a:schemeClr val="lt1"/>
                </a:solidFill>
                <a:latin typeface="Times"/>
                <a:ea typeface="Times"/>
                <a:cs typeface="Times"/>
                <a:sym typeface="Times"/>
              </a:rPr>
              <a:t>[...]</a:t>
            </a:r>
            <a:endParaRPr sz="1533">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a:p>
            <a:pPr indent="0" lvl="0" marL="0" rtl="0" algn="l">
              <a:spcBef>
                <a:spcPts val="0"/>
              </a:spcBef>
              <a:spcAft>
                <a:spcPts val="0"/>
              </a:spcAft>
              <a:buNone/>
            </a:pPr>
            <a:r>
              <a:t/>
            </a:r>
            <a:endParaRPr sz="2200">
              <a:solidFill>
                <a:schemeClr val="lt1"/>
              </a:solidFill>
              <a:latin typeface="Times"/>
              <a:ea typeface="Times"/>
              <a:cs typeface="Times"/>
              <a:sym typeface="Times"/>
            </a:endParaRPr>
          </a:p>
        </p:txBody>
      </p:sp>
      <p:sp>
        <p:nvSpPr>
          <p:cNvPr id="1011" name="Google Shape;1011;p84"/>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12" name="Google Shape;1012;p84"/>
          <p:cNvSpPr/>
          <p:nvPr/>
        </p:nvSpPr>
        <p:spPr>
          <a:xfrm>
            <a:off x="557400" y="2281108"/>
            <a:ext cx="156600" cy="183600"/>
          </a:xfrm>
          <a:custGeom>
            <a:rect b="b" l="l" r="r" t="t"/>
            <a:pathLst>
              <a:path extrusionOk="0" h="2160000" w="2160000">
                <a:moveTo>
                  <a:pt x="1095825" y="0"/>
                </a:moveTo>
                <a:lnTo>
                  <a:pt x="1108157" y="0"/>
                </a:lnTo>
                <a:lnTo>
                  <a:pt x="1113289" y="101634"/>
                </a:lnTo>
                <a:cubicBezTo>
                  <a:pt x="1164909" y="609924"/>
                  <a:pt x="1568999" y="1014015"/>
                  <a:pt x="2077289" y="1065634"/>
                </a:cubicBezTo>
                <a:lnTo>
                  <a:pt x="2160000" y="1069811"/>
                </a:lnTo>
                <a:lnTo>
                  <a:pt x="2160000" y="1089613"/>
                </a:lnTo>
                <a:lnTo>
                  <a:pt x="2143732" y="1088791"/>
                </a:lnTo>
                <a:cubicBezTo>
                  <a:pt x="1584543" y="1088791"/>
                  <a:pt x="1124615" y="1513770"/>
                  <a:pt x="1069308" y="2058367"/>
                </a:cubicBezTo>
                <a:lnTo>
                  <a:pt x="1064176" y="2160000"/>
                </a:lnTo>
                <a:lnTo>
                  <a:pt x="1051844" y="2160000"/>
                </a:lnTo>
                <a:lnTo>
                  <a:pt x="1046712" y="2058367"/>
                </a:lnTo>
                <a:cubicBezTo>
                  <a:pt x="995093" y="1550077"/>
                  <a:pt x="591002" y="1145987"/>
                  <a:pt x="82712" y="1094367"/>
                </a:cubicBezTo>
                <a:lnTo>
                  <a:pt x="0" y="1090190"/>
                </a:lnTo>
                <a:lnTo>
                  <a:pt x="0" y="1070389"/>
                </a:lnTo>
                <a:lnTo>
                  <a:pt x="16269" y="1071210"/>
                </a:lnTo>
                <a:cubicBezTo>
                  <a:pt x="575458" y="1071210"/>
                  <a:pt x="1035386" y="646231"/>
                  <a:pt x="1090693" y="101634"/>
                </a:cubicBezTo>
                <a:close/>
              </a:path>
            </a:pathLst>
          </a:cu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i="0" sz="1100" u="none" cap="none" strike="noStrike">
              <a:solidFill>
                <a:schemeClr val="lt1"/>
              </a:solidFill>
              <a:latin typeface="Times"/>
              <a:ea typeface="Times"/>
              <a:cs typeface="Times"/>
              <a:sym typeface="Times"/>
            </a:endParaRPr>
          </a:p>
        </p:txBody>
      </p:sp>
      <p:cxnSp>
        <p:nvCxnSpPr>
          <p:cNvPr id="1013" name="Google Shape;1013;p84"/>
          <p:cNvCxnSpPr/>
          <p:nvPr/>
        </p:nvCxnSpPr>
        <p:spPr>
          <a:xfrm>
            <a:off x="557400" y="3163800"/>
            <a:ext cx="7571400" cy="1380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31"/>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191" name="Google Shape;191;p3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2" name="Google Shape;192;p31"/>
          <p:cNvSpPr txBox="1"/>
          <p:nvPr>
            <p:ph type="title"/>
          </p:nvPr>
        </p:nvSpPr>
        <p:spPr>
          <a:xfrm>
            <a:off x="311700" y="54875"/>
            <a:ext cx="8520600" cy="533400"/>
          </a:xfrm>
          <a:prstGeom prst="rect">
            <a:avLst/>
          </a:prstGeom>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3100">
                <a:solidFill>
                  <a:schemeClr val="lt1"/>
                </a:solidFill>
                <a:latin typeface="Times"/>
                <a:ea typeface="Times"/>
                <a:cs typeface="Times"/>
                <a:sym typeface="Times"/>
              </a:rPr>
              <a:t>Completing the Picture</a:t>
            </a:r>
            <a:endParaRPr b="1" sz="3100">
              <a:solidFill>
                <a:schemeClr val="lt1"/>
              </a:solidFill>
              <a:latin typeface="Times"/>
              <a:ea typeface="Times"/>
              <a:cs typeface="Times"/>
              <a:sym typeface="Times"/>
            </a:endParaRPr>
          </a:p>
        </p:txBody>
      </p:sp>
      <p:sp>
        <p:nvSpPr>
          <p:cNvPr id="193" name="Google Shape;193;p31"/>
          <p:cNvSpPr txBox="1"/>
          <p:nvPr/>
        </p:nvSpPr>
        <p:spPr>
          <a:xfrm>
            <a:off x="6114600" y="3535950"/>
            <a:ext cx="2793900" cy="11394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C550C5"/>
                </a:solidFill>
                <a:latin typeface="Times"/>
                <a:ea typeface="Times"/>
                <a:cs typeface="Times"/>
                <a:sym typeface="Times"/>
              </a:rPr>
              <a:t>This science has an extremely limited distance range</a:t>
            </a:r>
            <a:endParaRPr b="1">
              <a:solidFill>
                <a:srgbClr val="C550C5"/>
              </a:solidFill>
              <a:latin typeface="Times"/>
              <a:ea typeface="Times"/>
              <a:cs typeface="Times"/>
              <a:sym typeface="Times"/>
            </a:endParaRPr>
          </a:p>
        </p:txBody>
      </p:sp>
      <p:cxnSp>
        <p:nvCxnSpPr>
          <p:cNvPr id="194" name="Google Shape;194;p31"/>
          <p:cNvCxnSpPr/>
          <p:nvPr/>
        </p:nvCxnSpPr>
        <p:spPr>
          <a:xfrm flipH="1" rot="10800000">
            <a:off x="3125017" y="2734091"/>
            <a:ext cx="1761000" cy="1550008"/>
          </a:xfrm>
          <a:prstGeom prst="curvedConnector3">
            <a:avLst>
              <a:gd fmla="val 50000" name="adj1"/>
            </a:avLst>
          </a:prstGeom>
          <a:noFill/>
          <a:ln cap="flat" cmpd="sng" w="28575">
            <a:solidFill>
              <a:schemeClr val="lt1"/>
            </a:solidFill>
            <a:prstDash val="solid"/>
            <a:round/>
            <a:headEnd len="med" w="med" type="none"/>
            <a:tailEnd len="med" w="med" type="none"/>
          </a:ln>
          <a:effectLst>
            <a:outerShdw blurRad="57150" rotWithShape="0" algn="bl" dir="5400000" dist="19050">
              <a:srgbClr val="000000"/>
            </a:outerShdw>
          </a:effectLst>
        </p:spPr>
      </p:cxnSp>
      <p:cxnSp>
        <p:nvCxnSpPr>
          <p:cNvPr id="195" name="Google Shape;195;p31"/>
          <p:cNvCxnSpPr/>
          <p:nvPr/>
        </p:nvCxnSpPr>
        <p:spPr>
          <a:xfrm flipH="1" rot="10800000">
            <a:off x="3071342" y="2681493"/>
            <a:ext cx="1707300" cy="21069"/>
          </a:xfrm>
          <a:prstGeom prst="curvedConnector3">
            <a:avLst>
              <a:gd fmla="val 50000" name="adj1"/>
            </a:avLst>
          </a:prstGeom>
          <a:noFill/>
          <a:ln cap="flat" cmpd="sng" w="28575">
            <a:solidFill>
              <a:schemeClr val="lt1"/>
            </a:solidFill>
            <a:prstDash val="solid"/>
            <a:round/>
            <a:headEnd len="med" w="med" type="none"/>
            <a:tailEnd len="med" w="med" type="none"/>
          </a:ln>
          <a:effectLst>
            <a:outerShdw blurRad="57150" rotWithShape="0" algn="bl" dir="5400000" dist="19050">
              <a:srgbClr val="000000"/>
            </a:outerShdw>
          </a:effectLst>
        </p:spPr>
      </p:cxnSp>
      <p:cxnSp>
        <p:nvCxnSpPr>
          <p:cNvPr id="196" name="Google Shape;196;p31"/>
          <p:cNvCxnSpPr/>
          <p:nvPr/>
        </p:nvCxnSpPr>
        <p:spPr>
          <a:xfrm flipH="1" rot="-5400000">
            <a:off x="3016945" y="1242727"/>
            <a:ext cx="1681395" cy="1207500"/>
          </a:xfrm>
          <a:prstGeom prst="curvedConnector3">
            <a:avLst>
              <a:gd fmla="val 50000" name="adj1"/>
            </a:avLst>
          </a:prstGeom>
          <a:noFill/>
          <a:ln cap="flat" cmpd="sng" w="28575">
            <a:solidFill>
              <a:schemeClr val="lt1"/>
            </a:solidFill>
            <a:prstDash val="solid"/>
            <a:round/>
            <a:headEnd len="med" w="med" type="none"/>
            <a:tailEnd len="med" w="med" type="none"/>
          </a:ln>
          <a:effectLst>
            <a:outerShdw blurRad="57150" rotWithShape="0" algn="bl" dir="5400000" dist="19050">
              <a:srgbClr val="000000"/>
            </a:outerShdw>
          </a:effectLst>
        </p:spPr>
      </p:cxnSp>
      <p:sp>
        <p:nvSpPr>
          <p:cNvPr id="197" name="Google Shape;197;p31"/>
          <p:cNvSpPr txBox="1"/>
          <p:nvPr/>
        </p:nvSpPr>
        <p:spPr>
          <a:xfrm>
            <a:off x="311700" y="3705450"/>
            <a:ext cx="2169000" cy="9699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lt1"/>
                </a:solidFill>
                <a:latin typeface="Times"/>
                <a:ea typeface="Times"/>
                <a:cs typeface="Times"/>
                <a:sym typeface="Times"/>
              </a:rPr>
              <a:t>Neutrinos </a:t>
            </a:r>
            <a:endParaRPr sz="1100">
              <a:solidFill>
                <a:schemeClr val="lt1"/>
              </a:solidFill>
              <a:latin typeface="Times"/>
              <a:ea typeface="Times"/>
              <a:cs typeface="Times"/>
              <a:sym typeface="Times"/>
            </a:endParaRPr>
          </a:p>
          <a:p>
            <a:pPr indent="0" lvl="0" marL="0" rtl="0" algn="l">
              <a:spcBef>
                <a:spcPts val="0"/>
              </a:spcBef>
              <a:spcAft>
                <a:spcPts val="0"/>
              </a:spcAft>
              <a:buNone/>
            </a:pPr>
            <a:r>
              <a:rPr lang="en" sz="1100">
                <a:solidFill>
                  <a:schemeClr val="lt1"/>
                </a:solidFill>
                <a:latin typeface="Times"/>
                <a:ea typeface="Times"/>
                <a:cs typeface="Times"/>
                <a:sym typeface="Times"/>
              </a:rPr>
              <a:t>Insights into the unobservable physical processes that initiate the blast</a:t>
            </a:r>
            <a:endParaRPr sz="2000">
              <a:solidFill>
                <a:schemeClr val="lt1"/>
              </a:solidFill>
              <a:latin typeface="Times"/>
              <a:ea typeface="Times"/>
              <a:cs typeface="Times"/>
              <a:sym typeface="Times"/>
            </a:endParaRPr>
          </a:p>
          <a:p>
            <a:pPr indent="0" lvl="0" marL="0" rtl="0" algn="l">
              <a:spcBef>
                <a:spcPts val="0"/>
              </a:spcBef>
              <a:spcAft>
                <a:spcPts val="0"/>
              </a:spcAft>
              <a:buNone/>
            </a:pPr>
            <a:r>
              <a:t/>
            </a:r>
            <a:endParaRPr sz="1900">
              <a:solidFill>
                <a:schemeClr val="lt1"/>
              </a:solidFill>
              <a:latin typeface="Times"/>
              <a:ea typeface="Times"/>
              <a:cs typeface="Times"/>
              <a:sym typeface="Times"/>
            </a:endParaRPr>
          </a:p>
          <a:p>
            <a:pPr indent="0" lvl="0" marL="0" rtl="0" algn="l">
              <a:spcBef>
                <a:spcPts val="0"/>
              </a:spcBef>
              <a:spcAft>
                <a:spcPts val="0"/>
              </a:spcAft>
              <a:buNone/>
            </a:pPr>
            <a:r>
              <a:t/>
            </a:r>
            <a:endParaRPr sz="1900">
              <a:solidFill>
                <a:schemeClr val="lt1"/>
              </a:solidFill>
              <a:latin typeface="Times"/>
              <a:ea typeface="Times"/>
              <a:cs typeface="Times"/>
              <a:sym typeface="Times"/>
            </a:endParaRPr>
          </a:p>
        </p:txBody>
      </p:sp>
      <p:pic>
        <p:nvPicPr>
          <p:cNvPr id="198" name="Google Shape;198;p31"/>
          <p:cNvPicPr preferRelativeResize="0"/>
          <p:nvPr/>
        </p:nvPicPr>
        <p:blipFill>
          <a:blip r:embed="rId4">
            <a:alphaModFix/>
          </a:blip>
          <a:stretch>
            <a:fillRect/>
          </a:stretch>
        </p:blipFill>
        <p:spPr>
          <a:xfrm>
            <a:off x="2480693" y="679056"/>
            <a:ext cx="1115200" cy="1139313"/>
          </a:xfrm>
          <a:prstGeom prst="rect">
            <a:avLst/>
          </a:prstGeom>
          <a:noFill/>
          <a:ln>
            <a:noFill/>
          </a:ln>
          <a:effectLst>
            <a:outerShdw blurRad="57150" rotWithShape="0" algn="bl" dir="5400000" dist="19050">
              <a:srgbClr val="000000"/>
            </a:outerShdw>
          </a:effectLst>
        </p:spPr>
      </p:pic>
      <p:pic>
        <p:nvPicPr>
          <p:cNvPr id="199" name="Google Shape;199;p31"/>
          <p:cNvPicPr preferRelativeResize="0"/>
          <p:nvPr/>
        </p:nvPicPr>
        <p:blipFill>
          <a:blip r:embed="rId5">
            <a:alphaModFix/>
          </a:blip>
          <a:stretch>
            <a:fillRect/>
          </a:stretch>
        </p:blipFill>
        <p:spPr>
          <a:xfrm>
            <a:off x="2512968" y="2176396"/>
            <a:ext cx="1115200" cy="1139301"/>
          </a:xfrm>
          <a:prstGeom prst="rect">
            <a:avLst/>
          </a:prstGeom>
          <a:noFill/>
          <a:ln>
            <a:noFill/>
          </a:ln>
          <a:effectLst>
            <a:outerShdw blurRad="57150" rotWithShape="0" algn="bl" dir="5400000" dist="19050">
              <a:srgbClr val="000000"/>
            </a:outerShdw>
          </a:effectLst>
        </p:spPr>
      </p:pic>
      <p:pic>
        <p:nvPicPr>
          <p:cNvPr id="200" name="Google Shape;200;p31"/>
          <p:cNvPicPr preferRelativeResize="0"/>
          <p:nvPr/>
        </p:nvPicPr>
        <p:blipFill>
          <a:blip r:embed="rId6">
            <a:alphaModFix/>
          </a:blip>
          <a:stretch>
            <a:fillRect/>
          </a:stretch>
        </p:blipFill>
        <p:spPr>
          <a:xfrm>
            <a:off x="2480692" y="3738452"/>
            <a:ext cx="1115200" cy="1139299"/>
          </a:xfrm>
          <a:prstGeom prst="rect">
            <a:avLst/>
          </a:prstGeom>
          <a:noFill/>
          <a:ln>
            <a:noFill/>
          </a:ln>
          <a:effectLst>
            <a:outerShdw blurRad="57150" rotWithShape="0" algn="bl" dir="5400000" dist="19050">
              <a:srgbClr val="000000"/>
            </a:outerShdw>
          </a:effectLst>
        </p:spPr>
      </p:pic>
      <p:pic>
        <p:nvPicPr>
          <p:cNvPr id="201" name="Google Shape;201;p31"/>
          <p:cNvPicPr preferRelativeResize="0"/>
          <p:nvPr/>
        </p:nvPicPr>
        <p:blipFill>
          <a:blip r:embed="rId7">
            <a:alphaModFix/>
          </a:blip>
          <a:stretch>
            <a:fillRect/>
          </a:stretch>
        </p:blipFill>
        <p:spPr>
          <a:xfrm>
            <a:off x="4429118" y="1879449"/>
            <a:ext cx="1520000" cy="1552861"/>
          </a:xfrm>
          <a:prstGeom prst="rect">
            <a:avLst/>
          </a:prstGeom>
          <a:noFill/>
          <a:ln>
            <a:noFill/>
          </a:ln>
          <a:effectLst>
            <a:outerShdw blurRad="57150" rotWithShape="0" algn="bl" dir="5400000" dist="19050">
              <a:srgbClr val="000000"/>
            </a:outerShdw>
          </a:effectLst>
        </p:spPr>
      </p:pic>
      <p:sp>
        <p:nvSpPr>
          <p:cNvPr id="202" name="Google Shape;202;p31"/>
          <p:cNvSpPr txBox="1"/>
          <p:nvPr/>
        </p:nvSpPr>
        <p:spPr>
          <a:xfrm>
            <a:off x="311700" y="2281013"/>
            <a:ext cx="2169000" cy="9948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00"/>
              <a:buFont typeface="Arial"/>
              <a:buNone/>
            </a:pPr>
            <a:r>
              <a:rPr lang="en" sz="1900">
                <a:solidFill>
                  <a:schemeClr val="lt1"/>
                </a:solidFill>
                <a:latin typeface="Times"/>
                <a:ea typeface="Times"/>
                <a:cs typeface="Times"/>
                <a:sym typeface="Times"/>
              </a:rPr>
              <a:t>Gravitational</a:t>
            </a:r>
            <a:endParaRPr sz="1900">
              <a:solidFill>
                <a:schemeClr val="lt1"/>
              </a:solidFill>
              <a:latin typeface="Times"/>
              <a:ea typeface="Times"/>
              <a:cs typeface="Times"/>
              <a:sym typeface="Times"/>
            </a:endParaRPr>
          </a:p>
          <a:p>
            <a:pPr indent="0" lvl="0" marL="0" rtl="0" algn="l">
              <a:spcBef>
                <a:spcPts val="0"/>
              </a:spcBef>
              <a:spcAft>
                <a:spcPts val="0"/>
              </a:spcAft>
              <a:buClr>
                <a:schemeClr val="dk1"/>
              </a:buClr>
              <a:buSzPts val="800"/>
              <a:buFont typeface="Arial"/>
              <a:buNone/>
            </a:pPr>
            <a:r>
              <a:rPr lang="en" sz="1900">
                <a:solidFill>
                  <a:schemeClr val="lt1"/>
                </a:solidFill>
                <a:latin typeface="Times"/>
                <a:ea typeface="Times"/>
                <a:cs typeface="Times"/>
                <a:sym typeface="Times"/>
              </a:rPr>
              <a:t>Waves</a:t>
            </a:r>
            <a:endParaRPr sz="1900">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rPr lang="en" sz="1100">
                <a:solidFill>
                  <a:schemeClr val="lt1"/>
                </a:solidFill>
                <a:latin typeface="Times"/>
                <a:ea typeface="Times"/>
                <a:cs typeface="Times"/>
                <a:sym typeface="Times"/>
              </a:rPr>
              <a:t>Rotation rates, production methods</a:t>
            </a:r>
            <a:endParaRPr sz="1100">
              <a:solidFill>
                <a:schemeClr val="lt1"/>
              </a:solidFill>
              <a:latin typeface="Times"/>
              <a:ea typeface="Times"/>
              <a:cs typeface="Times"/>
              <a:sym typeface="Times"/>
            </a:endParaRPr>
          </a:p>
          <a:p>
            <a:pPr indent="0" lvl="0" marL="0" rtl="0" algn="l">
              <a:spcBef>
                <a:spcPts val="0"/>
              </a:spcBef>
              <a:spcAft>
                <a:spcPts val="0"/>
              </a:spcAft>
              <a:buNone/>
            </a:pPr>
            <a:r>
              <a:t/>
            </a:r>
            <a:endParaRPr sz="1800">
              <a:solidFill>
                <a:schemeClr val="dk2"/>
              </a:solidFill>
            </a:endParaRPr>
          </a:p>
        </p:txBody>
      </p:sp>
      <p:sp>
        <p:nvSpPr>
          <p:cNvPr id="203" name="Google Shape;203;p31"/>
          <p:cNvSpPr txBox="1"/>
          <p:nvPr/>
        </p:nvSpPr>
        <p:spPr>
          <a:xfrm>
            <a:off x="311700" y="823000"/>
            <a:ext cx="1893900" cy="8514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900">
                <a:solidFill>
                  <a:schemeClr val="lt1"/>
                </a:solidFill>
                <a:latin typeface="Times"/>
                <a:ea typeface="Times"/>
                <a:cs typeface="Times"/>
                <a:sym typeface="Times"/>
              </a:rPr>
              <a:t>Electromagnetic </a:t>
            </a:r>
            <a:endParaRPr sz="1900">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rPr lang="en" sz="1900">
                <a:solidFill>
                  <a:schemeClr val="lt1"/>
                </a:solidFill>
                <a:latin typeface="Times"/>
                <a:ea typeface="Times"/>
                <a:cs typeface="Times"/>
                <a:sym typeface="Times"/>
              </a:rPr>
              <a:t>Waves</a:t>
            </a:r>
            <a:endParaRPr sz="1900">
              <a:solidFill>
                <a:schemeClr val="lt1"/>
              </a:solidFill>
              <a:latin typeface="Times"/>
              <a:ea typeface="Times"/>
              <a:cs typeface="Times"/>
              <a:sym typeface="Times"/>
            </a:endParaRPr>
          </a:p>
          <a:p>
            <a:pPr indent="0" lvl="0" marL="0" rtl="0" algn="l">
              <a:spcBef>
                <a:spcPts val="0"/>
              </a:spcBef>
              <a:spcAft>
                <a:spcPts val="0"/>
              </a:spcAft>
              <a:buClr>
                <a:schemeClr val="dk1"/>
              </a:buClr>
              <a:buSzPts val="1100"/>
              <a:buFont typeface="Arial"/>
              <a:buNone/>
            </a:pPr>
            <a:r>
              <a:rPr lang="en" sz="1100">
                <a:solidFill>
                  <a:schemeClr val="lt1"/>
                </a:solidFill>
                <a:latin typeface="Times"/>
                <a:ea typeface="Times"/>
                <a:cs typeface="Times"/>
                <a:sym typeface="Times"/>
              </a:rPr>
              <a:t>Mass loss, Dust, Wind</a:t>
            </a:r>
            <a:endParaRPr sz="1800">
              <a:solidFill>
                <a:schemeClr val="dk2"/>
              </a:solidFill>
            </a:endParaRPr>
          </a:p>
        </p:txBody>
      </p:sp>
      <p:sp>
        <p:nvSpPr>
          <p:cNvPr id="204" name="Google Shape;204;p31"/>
          <p:cNvSpPr txBox="1"/>
          <p:nvPr/>
        </p:nvSpPr>
        <p:spPr>
          <a:xfrm>
            <a:off x="6152700" y="823000"/>
            <a:ext cx="2717700" cy="14838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C550C5"/>
                </a:solidFill>
                <a:latin typeface="Times"/>
                <a:ea typeface="Times"/>
                <a:cs typeface="Times"/>
                <a:sym typeface="Times"/>
              </a:rPr>
              <a:t> </a:t>
            </a:r>
            <a:r>
              <a:rPr b="1" lang="en" sz="1800">
                <a:solidFill>
                  <a:srgbClr val="C550C5"/>
                </a:solidFill>
                <a:latin typeface="Times"/>
                <a:ea typeface="Times"/>
                <a:cs typeface="Times"/>
                <a:sym typeface="Times"/>
              </a:rPr>
              <a:t>The absolute majority of the supernovae have so far been observed only through their EM signature</a:t>
            </a:r>
            <a:endParaRPr sz="1800">
              <a:solidFill>
                <a:schemeClr val="dk2"/>
              </a:solidFill>
            </a:endParaRPr>
          </a:p>
        </p:txBody>
      </p:sp>
      <p:sp>
        <p:nvSpPr>
          <p:cNvPr id="205" name="Google Shape;205;p31"/>
          <p:cNvSpPr/>
          <p:nvPr/>
        </p:nvSpPr>
        <p:spPr>
          <a:xfrm>
            <a:off x="5060948" y="2571750"/>
            <a:ext cx="190200" cy="1833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6" name="Google Shape;206;p31"/>
          <p:cNvSpPr/>
          <p:nvPr/>
        </p:nvSpPr>
        <p:spPr>
          <a:xfrm>
            <a:off x="4881700" y="2417675"/>
            <a:ext cx="548700" cy="5487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0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20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7" name="Shape 1017"/>
        <p:cNvGrpSpPr/>
        <p:nvPr/>
      </p:nvGrpSpPr>
      <p:grpSpPr>
        <a:xfrm>
          <a:off x="0" y="0"/>
          <a:ext cx="0" cy="0"/>
          <a:chOff x="0" y="0"/>
          <a:chExt cx="0" cy="0"/>
        </a:xfrm>
      </p:grpSpPr>
      <p:pic>
        <p:nvPicPr>
          <p:cNvPr id="1018" name="Google Shape;1018;p85"/>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1019" name="Google Shape;1019;p85"/>
          <p:cNvSpPr txBox="1"/>
          <p:nvPr>
            <p:ph type="title"/>
          </p:nvPr>
        </p:nvSpPr>
        <p:spPr>
          <a:xfrm>
            <a:off x="426000" y="206022"/>
            <a:ext cx="8292000" cy="817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3000">
                <a:solidFill>
                  <a:schemeClr val="lt1"/>
                </a:solidFill>
                <a:latin typeface="Times"/>
                <a:ea typeface="Times"/>
                <a:cs typeface="Times"/>
                <a:sym typeface="Times"/>
              </a:rPr>
              <a:t>Expanding Known Milky Way Red Supergiant </a:t>
            </a:r>
            <a:endParaRPr b="1" sz="3000">
              <a:solidFill>
                <a:schemeClr val="lt1"/>
              </a:solidFill>
              <a:latin typeface="Times"/>
              <a:ea typeface="Times"/>
              <a:cs typeface="Times"/>
              <a:sym typeface="Times"/>
            </a:endParaRPr>
          </a:p>
        </p:txBody>
      </p:sp>
      <p:sp>
        <p:nvSpPr>
          <p:cNvPr id="1020" name="Google Shape;1020;p85"/>
          <p:cNvSpPr txBox="1"/>
          <p:nvPr>
            <p:ph idx="12" type="sldNum"/>
          </p:nvPr>
        </p:nvSpPr>
        <p:spPr>
          <a:xfrm>
            <a:off x="8543963" y="462373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1021" name="Google Shape;1021;p85"/>
          <p:cNvSpPr txBox="1"/>
          <p:nvPr/>
        </p:nvSpPr>
        <p:spPr>
          <a:xfrm>
            <a:off x="523350" y="1142525"/>
            <a:ext cx="8097300" cy="15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Times"/>
                <a:ea typeface="Times"/>
                <a:cs typeface="Times"/>
                <a:sym typeface="Times"/>
              </a:rPr>
              <a:t>Utilize all-sky spectral surveys and Machine learning</a:t>
            </a:r>
            <a:endParaRPr sz="1800">
              <a:solidFill>
                <a:schemeClr val="lt1"/>
              </a:solidFill>
              <a:latin typeface="Times"/>
              <a:ea typeface="Times"/>
              <a:cs typeface="Times"/>
              <a:sym typeface="Times"/>
            </a:endParaRPr>
          </a:p>
          <a:p>
            <a:pPr indent="0" lvl="0" marL="0" rtl="0" algn="l">
              <a:spcBef>
                <a:spcPts val="0"/>
              </a:spcBef>
              <a:spcAft>
                <a:spcPts val="0"/>
              </a:spcAft>
              <a:buNone/>
            </a:pPr>
            <a:r>
              <a:t/>
            </a:r>
            <a:endParaRPr sz="1800">
              <a:solidFill>
                <a:schemeClr val="lt1"/>
              </a:solidFill>
              <a:latin typeface="Times"/>
              <a:ea typeface="Times"/>
              <a:cs typeface="Times"/>
              <a:sym typeface="Times"/>
            </a:endParaRPr>
          </a:p>
          <a:p>
            <a:pPr indent="0" lvl="0" marL="0" rtl="0" algn="l">
              <a:spcBef>
                <a:spcPts val="0"/>
              </a:spcBef>
              <a:spcAft>
                <a:spcPts val="0"/>
              </a:spcAft>
              <a:buNone/>
            </a:pPr>
            <a:r>
              <a:rPr lang="en" sz="1800">
                <a:solidFill>
                  <a:schemeClr val="lt1"/>
                </a:solidFill>
                <a:latin typeface="Times"/>
                <a:ea typeface="Times"/>
                <a:cs typeface="Times"/>
                <a:sym typeface="Times"/>
              </a:rPr>
              <a:t>Current versions combines principle component </a:t>
            </a:r>
            <a:r>
              <a:rPr lang="en" sz="1800">
                <a:solidFill>
                  <a:schemeClr val="lt1"/>
                </a:solidFill>
                <a:latin typeface="Times"/>
                <a:ea typeface="Times"/>
                <a:cs typeface="Times"/>
                <a:sym typeface="Times"/>
              </a:rPr>
              <a:t>analysis</a:t>
            </a:r>
            <a:r>
              <a:rPr lang="en" sz="1800">
                <a:solidFill>
                  <a:schemeClr val="lt1"/>
                </a:solidFill>
                <a:latin typeface="Times"/>
                <a:ea typeface="Times"/>
                <a:cs typeface="Times"/>
                <a:sym typeface="Times"/>
              </a:rPr>
              <a:t> and Gaia high resolution spectra </a:t>
            </a:r>
            <a:endParaRPr sz="1800">
              <a:solidFill>
                <a:schemeClr val="lt1"/>
              </a:solidFill>
              <a:latin typeface="Times"/>
              <a:ea typeface="Times"/>
              <a:cs typeface="Times"/>
              <a:sym typeface="Times"/>
            </a:endParaRPr>
          </a:p>
          <a:p>
            <a:pPr indent="0" lvl="0" marL="0" rtl="0" algn="l">
              <a:spcBef>
                <a:spcPts val="0"/>
              </a:spcBef>
              <a:spcAft>
                <a:spcPts val="0"/>
              </a:spcAft>
              <a:buNone/>
            </a:pPr>
            <a:r>
              <a:t/>
            </a:r>
            <a:endParaRPr sz="1800">
              <a:solidFill>
                <a:schemeClr val="lt1"/>
              </a:solidFill>
              <a:latin typeface="Times"/>
              <a:ea typeface="Times"/>
              <a:cs typeface="Times"/>
              <a:sym typeface="Times"/>
            </a:endParaRPr>
          </a:p>
          <a:p>
            <a:pPr indent="0" lvl="0" marL="0" rtl="0" algn="l">
              <a:spcBef>
                <a:spcPts val="0"/>
              </a:spcBef>
              <a:spcAft>
                <a:spcPts val="0"/>
              </a:spcAft>
              <a:buNone/>
            </a:pPr>
            <a:r>
              <a:t/>
            </a:r>
            <a:endParaRPr sz="1800">
              <a:solidFill>
                <a:schemeClr val="lt1"/>
              </a:solidFill>
              <a:latin typeface="Times"/>
              <a:ea typeface="Times"/>
              <a:cs typeface="Times"/>
              <a:sym typeface="Times"/>
            </a:endParaRPr>
          </a:p>
        </p:txBody>
      </p:sp>
      <p:pic>
        <p:nvPicPr>
          <p:cNvPr id="1022" name="Google Shape;1022;p85"/>
          <p:cNvPicPr preferRelativeResize="0"/>
          <p:nvPr/>
        </p:nvPicPr>
        <p:blipFill>
          <a:blip r:embed="rId4">
            <a:alphaModFix/>
          </a:blip>
          <a:stretch>
            <a:fillRect/>
          </a:stretch>
        </p:blipFill>
        <p:spPr>
          <a:xfrm>
            <a:off x="134225" y="2721275"/>
            <a:ext cx="4437774" cy="2178926"/>
          </a:xfrm>
          <a:prstGeom prst="rect">
            <a:avLst/>
          </a:prstGeom>
          <a:noFill/>
          <a:ln>
            <a:noFill/>
          </a:ln>
        </p:spPr>
      </p:pic>
      <p:pic>
        <p:nvPicPr>
          <p:cNvPr id="1023" name="Google Shape;1023;p85"/>
          <p:cNvPicPr preferRelativeResize="0"/>
          <p:nvPr/>
        </p:nvPicPr>
        <p:blipFill>
          <a:blip r:embed="rId5">
            <a:alphaModFix/>
          </a:blip>
          <a:stretch>
            <a:fillRect/>
          </a:stretch>
        </p:blipFill>
        <p:spPr>
          <a:xfrm>
            <a:off x="4780275" y="3456600"/>
            <a:ext cx="4175300" cy="1443600"/>
          </a:xfrm>
          <a:prstGeom prst="rect">
            <a:avLst/>
          </a:prstGeom>
          <a:noFill/>
          <a:ln>
            <a:noFill/>
          </a:ln>
        </p:spPr>
      </p:pic>
      <p:sp>
        <p:nvSpPr>
          <p:cNvPr id="1024" name="Google Shape;1024;p85"/>
          <p:cNvSpPr txBox="1"/>
          <p:nvPr/>
        </p:nvSpPr>
        <p:spPr>
          <a:xfrm>
            <a:off x="53300" y="4918950"/>
            <a:ext cx="5116800" cy="2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Times"/>
                <a:ea typeface="Times"/>
                <a:cs typeface="Times"/>
                <a:sym typeface="Times"/>
              </a:rPr>
              <a:t>Dorda et al. 2016</a:t>
            </a:r>
            <a:endParaRPr sz="1300">
              <a:solidFill>
                <a:schemeClr val="lt1"/>
              </a:solidFill>
              <a:latin typeface="Times"/>
              <a:ea typeface="Times"/>
              <a:cs typeface="Times"/>
              <a:sym typeface="Time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86"/>
          <p:cNvSpPr txBox="1"/>
          <p:nvPr>
            <p:ph type="title"/>
          </p:nvPr>
        </p:nvSpPr>
        <p:spPr>
          <a:xfrm>
            <a:off x="4554544" y="1187981"/>
            <a:ext cx="3991800" cy="9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t/>
            </a:r>
            <a:endParaRPr/>
          </a:p>
        </p:txBody>
      </p:sp>
      <p:sp>
        <p:nvSpPr>
          <p:cNvPr id="1030" name="Google Shape;1030;p86"/>
          <p:cNvSpPr txBox="1"/>
          <p:nvPr>
            <p:ph idx="1" type="body"/>
          </p:nvPr>
        </p:nvSpPr>
        <p:spPr>
          <a:xfrm>
            <a:off x="690375" y="653800"/>
            <a:ext cx="7856100" cy="32643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en" sz="2800">
                <a:solidFill>
                  <a:schemeClr val="lt1"/>
                </a:solidFill>
                <a:latin typeface="Times"/>
                <a:ea typeface="Times"/>
                <a:cs typeface="Times"/>
                <a:sym typeface="Times"/>
              </a:rPr>
              <a:t>Reference Slides</a:t>
            </a:r>
            <a:endParaRPr b="1" sz="2800">
              <a:solidFill>
                <a:schemeClr val="lt1"/>
              </a:solidFill>
              <a:latin typeface="Times"/>
              <a:ea typeface="Times"/>
              <a:cs typeface="Times"/>
              <a:sym typeface="Time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pic>
        <p:nvPicPr>
          <p:cNvPr id="1035" name="Google Shape;1035;p87"/>
          <p:cNvPicPr preferRelativeResize="0"/>
          <p:nvPr/>
        </p:nvPicPr>
        <p:blipFill>
          <a:blip r:embed="rId3">
            <a:alphaModFix amt="26000"/>
          </a:blip>
          <a:stretch>
            <a:fillRect/>
          </a:stretch>
        </p:blipFill>
        <p:spPr>
          <a:xfrm>
            <a:off x="0" y="0"/>
            <a:ext cx="9144000" cy="5143500"/>
          </a:xfrm>
          <a:prstGeom prst="rect">
            <a:avLst/>
          </a:prstGeom>
          <a:noFill/>
          <a:ln>
            <a:noFill/>
          </a:ln>
        </p:spPr>
      </p:pic>
      <p:sp>
        <p:nvSpPr>
          <p:cNvPr id="1036" name="Google Shape;1036;p87"/>
          <p:cNvSpPr txBox="1"/>
          <p:nvPr>
            <p:ph idx="12" type="sldNum"/>
          </p:nvPr>
        </p:nvSpPr>
        <p:spPr>
          <a:xfrm>
            <a:off x="6417588" y="35623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1037" name="Google Shape;1037;p87"/>
          <p:cNvSpPr txBox="1"/>
          <p:nvPr>
            <p:ph type="title"/>
          </p:nvPr>
        </p:nvSpPr>
        <p:spPr>
          <a:xfrm>
            <a:off x="197975" y="0"/>
            <a:ext cx="5345400" cy="70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400">
                <a:solidFill>
                  <a:schemeClr val="lt1"/>
                </a:solidFill>
                <a:latin typeface="Times"/>
                <a:ea typeface="Times"/>
                <a:cs typeface="Times"/>
                <a:sym typeface="Times"/>
              </a:rPr>
              <a:t>Supernovae</a:t>
            </a:r>
            <a:endParaRPr sz="3400">
              <a:solidFill>
                <a:schemeClr val="lt1"/>
              </a:solidFill>
              <a:latin typeface="Times"/>
              <a:ea typeface="Times"/>
              <a:cs typeface="Times"/>
              <a:sym typeface="Times"/>
            </a:endParaRPr>
          </a:p>
        </p:txBody>
      </p:sp>
      <p:sp>
        <p:nvSpPr>
          <p:cNvPr id="1038" name="Google Shape;1038;p87"/>
          <p:cNvSpPr txBox="1"/>
          <p:nvPr/>
        </p:nvSpPr>
        <p:spPr>
          <a:xfrm>
            <a:off x="101275" y="796550"/>
            <a:ext cx="49311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Times"/>
                <a:ea typeface="Times"/>
                <a:cs typeface="Times"/>
                <a:sym typeface="Times"/>
              </a:rPr>
              <a:t>E</a:t>
            </a:r>
            <a:r>
              <a:rPr lang="en" sz="2000">
                <a:solidFill>
                  <a:schemeClr val="lt1"/>
                </a:solidFill>
                <a:latin typeface="Times"/>
                <a:ea typeface="Times"/>
                <a:cs typeface="Times"/>
                <a:sym typeface="Times"/>
              </a:rPr>
              <a:t>xplosion of a star</a:t>
            </a:r>
            <a:endParaRPr sz="2000">
              <a:solidFill>
                <a:schemeClr val="lt1"/>
              </a:solidFill>
              <a:latin typeface="Times"/>
              <a:ea typeface="Times"/>
              <a:cs typeface="Times"/>
              <a:sym typeface="Times"/>
            </a:endParaRPr>
          </a:p>
          <a:p>
            <a:pPr indent="0" lvl="0" marL="0" rtl="0" algn="l">
              <a:spcBef>
                <a:spcPts val="0"/>
              </a:spcBef>
              <a:spcAft>
                <a:spcPts val="0"/>
              </a:spcAft>
              <a:buNone/>
            </a:pPr>
            <a:r>
              <a:t/>
            </a:r>
            <a:endParaRPr sz="2000">
              <a:solidFill>
                <a:schemeClr val="lt1"/>
              </a:solidFill>
              <a:latin typeface="Times"/>
              <a:ea typeface="Times"/>
              <a:cs typeface="Times"/>
              <a:sym typeface="Times"/>
            </a:endParaRPr>
          </a:p>
          <a:p>
            <a:pPr indent="0" lvl="0" marL="0" rtl="0" algn="l">
              <a:spcBef>
                <a:spcPts val="0"/>
              </a:spcBef>
              <a:spcAft>
                <a:spcPts val="0"/>
              </a:spcAft>
              <a:buNone/>
            </a:pPr>
            <a:r>
              <a:rPr lang="en" sz="2000">
                <a:solidFill>
                  <a:schemeClr val="lt1"/>
                </a:solidFill>
                <a:latin typeface="Times"/>
                <a:ea typeface="Times"/>
                <a:cs typeface="Times"/>
                <a:sym typeface="Times"/>
              </a:rPr>
              <a:t>Shines for a few months producing an overall ~10</a:t>
            </a:r>
            <a:r>
              <a:rPr baseline="30000" lang="en" sz="2000">
                <a:solidFill>
                  <a:schemeClr val="lt1"/>
                </a:solidFill>
                <a:latin typeface="Times"/>
                <a:ea typeface="Times"/>
                <a:cs typeface="Times"/>
                <a:sym typeface="Times"/>
              </a:rPr>
              <a:t>50</a:t>
            </a:r>
            <a:r>
              <a:rPr lang="en" sz="2000">
                <a:solidFill>
                  <a:schemeClr val="lt1"/>
                </a:solidFill>
                <a:latin typeface="Times"/>
                <a:ea typeface="Times"/>
                <a:cs typeface="Times"/>
                <a:sym typeface="Times"/>
              </a:rPr>
              <a:t> ergs</a:t>
            </a:r>
            <a:endParaRPr sz="2000">
              <a:solidFill>
                <a:schemeClr val="lt1"/>
              </a:solidFill>
              <a:latin typeface="Times"/>
              <a:ea typeface="Times"/>
              <a:cs typeface="Times"/>
              <a:sym typeface="Times"/>
            </a:endParaRPr>
          </a:p>
          <a:p>
            <a:pPr indent="0" lvl="0" marL="0" rtl="0" algn="l">
              <a:spcBef>
                <a:spcPts val="0"/>
              </a:spcBef>
              <a:spcAft>
                <a:spcPts val="0"/>
              </a:spcAft>
              <a:buNone/>
            </a:pPr>
            <a:r>
              <a:t/>
            </a:r>
            <a:endParaRPr sz="2000">
              <a:solidFill>
                <a:schemeClr val="lt1"/>
              </a:solidFill>
              <a:latin typeface="Times"/>
              <a:ea typeface="Times"/>
              <a:cs typeface="Times"/>
              <a:sym typeface="Times"/>
            </a:endParaRPr>
          </a:p>
          <a:p>
            <a:pPr indent="0" lvl="0" marL="0" rtl="0" algn="l">
              <a:spcBef>
                <a:spcPts val="0"/>
              </a:spcBef>
              <a:spcAft>
                <a:spcPts val="0"/>
              </a:spcAft>
              <a:buNone/>
            </a:pPr>
            <a:r>
              <a:rPr lang="en" sz="2000">
                <a:solidFill>
                  <a:schemeClr val="lt1"/>
                </a:solidFill>
                <a:latin typeface="Times"/>
                <a:ea typeface="Times"/>
                <a:cs typeface="Times"/>
                <a:sym typeface="Times"/>
              </a:rPr>
              <a:t>Peak luminosity is comparable to entire galaxy</a:t>
            </a:r>
            <a:endParaRPr sz="2000">
              <a:solidFill>
                <a:schemeClr val="lt1"/>
              </a:solidFill>
              <a:latin typeface="Times"/>
              <a:ea typeface="Times"/>
              <a:cs typeface="Times"/>
              <a:sym typeface="Times"/>
            </a:endParaRPr>
          </a:p>
          <a:p>
            <a:pPr indent="0" lvl="0" marL="0" rtl="0" algn="l">
              <a:spcBef>
                <a:spcPts val="0"/>
              </a:spcBef>
              <a:spcAft>
                <a:spcPts val="0"/>
              </a:spcAft>
              <a:buNone/>
            </a:pPr>
            <a:r>
              <a:t/>
            </a:r>
            <a:endParaRPr sz="2000">
              <a:solidFill>
                <a:schemeClr val="lt1"/>
              </a:solidFill>
              <a:latin typeface="Times"/>
              <a:ea typeface="Times"/>
              <a:cs typeface="Times"/>
              <a:sym typeface="Times"/>
            </a:endParaRPr>
          </a:p>
          <a:p>
            <a:pPr indent="0" lvl="0" marL="0" rtl="0" algn="l">
              <a:spcBef>
                <a:spcPts val="0"/>
              </a:spcBef>
              <a:spcAft>
                <a:spcPts val="0"/>
              </a:spcAft>
              <a:buNone/>
            </a:pPr>
            <a:r>
              <a:rPr lang="en" sz="2000">
                <a:solidFill>
                  <a:schemeClr val="lt1"/>
                </a:solidFill>
                <a:latin typeface="Times"/>
                <a:ea typeface="Times"/>
                <a:cs typeface="Times"/>
                <a:sym typeface="Times"/>
              </a:rPr>
              <a:t>Two main subgroups</a:t>
            </a:r>
            <a:endParaRPr sz="2000">
              <a:solidFill>
                <a:schemeClr val="lt1"/>
              </a:solidFill>
              <a:latin typeface="Times"/>
              <a:ea typeface="Times"/>
              <a:cs typeface="Times"/>
              <a:sym typeface="Times"/>
            </a:endParaRPr>
          </a:p>
          <a:p>
            <a:pPr indent="0" lvl="0" marL="0" rtl="0" algn="l">
              <a:spcBef>
                <a:spcPts val="0"/>
              </a:spcBef>
              <a:spcAft>
                <a:spcPts val="0"/>
              </a:spcAft>
              <a:buNone/>
            </a:pPr>
            <a:r>
              <a:rPr lang="en" sz="2000">
                <a:solidFill>
                  <a:schemeClr val="lt1"/>
                </a:solidFill>
                <a:latin typeface="Times"/>
                <a:ea typeface="Times"/>
                <a:cs typeface="Times"/>
                <a:sym typeface="Times"/>
              </a:rPr>
              <a:t>	Thermonuclear </a:t>
            </a:r>
            <a:endParaRPr sz="2000">
              <a:solidFill>
                <a:schemeClr val="lt1"/>
              </a:solidFill>
              <a:latin typeface="Times"/>
              <a:ea typeface="Times"/>
              <a:cs typeface="Times"/>
              <a:sym typeface="Times"/>
            </a:endParaRPr>
          </a:p>
          <a:p>
            <a:pPr indent="0" lvl="0" marL="0" rtl="0" algn="l">
              <a:spcBef>
                <a:spcPts val="0"/>
              </a:spcBef>
              <a:spcAft>
                <a:spcPts val="0"/>
              </a:spcAft>
              <a:buNone/>
            </a:pPr>
            <a:r>
              <a:rPr lang="en" sz="2000">
                <a:solidFill>
                  <a:schemeClr val="lt1"/>
                </a:solidFill>
                <a:latin typeface="Times"/>
                <a:ea typeface="Times"/>
                <a:cs typeface="Times"/>
                <a:sym typeface="Times"/>
              </a:rPr>
              <a:t>	Core-collapse (CCSNe) ← my focus</a:t>
            </a:r>
            <a:endParaRPr sz="2000">
              <a:solidFill>
                <a:schemeClr val="lt1"/>
              </a:solidFill>
              <a:latin typeface="Times"/>
              <a:ea typeface="Times"/>
              <a:cs typeface="Times"/>
              <a:sym typeface="Times"/>
            </a:endParaRPr>
          </a:p>
          <a:p>
            <a:pPr indent="0" lvl="0" marL="0" rtl="0" algn="l">
              <a:spcBef>
                <a:spcPts val="0"/>
              </a:spcBef>
              <a:spcAft>
                <a:spcPts val="0"/>
              </a:spcAft>
              <a:buNone/>
            </a:pPr>
            <a:r>
              <a:t/>
            </a:r>
            <a:endParaRPr sz="2000">
              <a:solidFill>
                <a:schemeClr val="lt1"/>
              </a:solidFill>
              <a:latin typeface="Times"/>
              <a:ea typeface="Times"/>
              <a:cs typeface="Times"/>
              <a:sym typeface="Times"/>
            </a:endParaRPr>
          </a:p>
          <a:p>
            <a:pPr indent="0" lvl="0" marL="0" rtl="0" algn="l">
              <a:spcBef>
                <a:spcPts val="0"/>
              </a:spcBef>
              <a:spcAft>
                <a:spcPts val="0"/>
              </a:spcAft>
              <a:buNone/>
            </a:pPr>
            <a:r>
              <a:rPr lang="en" sz="2000">
                <a:solidFill>
                  <a:schemeClr val="lt1"/>
                </a:solidFill>
                <a:latin typeface="Times"/>
                <a:ea typeface="Times"/>
                <a:cs typeface="Times"/>
                <a:sym typeface="Times"/>
              </a:rPr>
              <a:t>Both enrich their surrounding environments with the heavy metals </a:t>
            </a:r>
            <a:endParaRPr sz="2000">
              <a:solidFill>
                <a:schemeClr val="lt1"/>
              </a:solidFill>
              <a:latin typeface="Times"/>
              <a:ea typeface="Times"/>
              <a:cs typeface="Times"/>
              <a:sym typeface="Times"/>
            </a:endParaRPr>
          </a:p>
        </p:txBody>
      </p:sp>
      <p:sp>
        <p:nvSpPr>
          <p:cNvPr id="1039" name="Google Shape;1039;p87"/>
          <p:cNvSpPr txBox="1"/>
          <p:nvPr/>
        </p:nvSpPr>
        <p:spPr>
          <a:xfrm>
            <a:off x="4931600" y="2272050"/>
            <a:ext cx="4133400" cy="2647800"/>
          </a:xfrm>
          <a:prstGeom prst="rect">
            <a:avLst/>
          </a:prstGeom>
          <a:noFill/>
          <a:ln>
            <a:noFill/>
          </a:ln>
        </p:spPr>
        <p:txBody>
          <a:bodyPr anchorCtr="0" anchor="t" bIns="91425" lIns="91425" spcFirstLastPara="1" rIns="91425" wrap="square" tIns="91425">
            <a:spAutoFit/>
          </a:bodyPr>
          <a:lstStyle/>
          <a:p>
            <a:pPr indent="0" lvl="0" marL="0" rtl="0" algn="l">
              <a:lnSpc>
                <a:spcPct val="140020"/>
              </a:lnSpc>
              <a:spcBef>
                <a:spcPts val="0"/>
              </a:spcBef>
              <a:spcAft>
                <a:spcPts val="0"/>
              </a:spcAft>
              <a:buNone/>
            </a:pPr>
            <a:r>
              <a:rPr lang="en" sz="2000">
                <a:solidFill>
                  <a:schemeClr val="lt1"/>
                </a:solidFill>
                <a:latin typeface="Times"/>
                <a:ea typeface="Times"/>
                <a:cs typeface="Times"/>
                <a:sym typeface="Times"/>
              </a:rPr>
              <a:t>Supernovae produce enormous burst of neutrinos of all flavors in the few tens-of-MeV range</a:t>
            </a:r>
            <a:endParaRPr sz="2000">
              <a:solidFill>
                <a:schemeClr val="lt1"/>
              </a:solidFill>
              <a:latin typeface="Times"/>
              <a:ea typeface="Times"/>
              <a:cs typeface="Times"/>
              <a:sym typeface="Times"/>
            </a:endParaRPr>
          </a:p>
          <a:p>
            <a:pPr indent="0" lvl="0" marL="0" rtl="0" algn="l">
              <a:lnSpc>
                <a:spcPct val="140020"/>
              </a:lnSpc>
              <a:spcBef>
                <a:spcPts val="0"/>
              </a:spcBef>
              <a:spcAft>
                <a:spcPts val="0"/>
              </a:spcAft>
              <a:buNone/>
            </a:pPr>
            <a:r>
              <a:t/>
            </a:r>
            <a:endParaRPr sz="2000">
              <a:solidFill>
                <a:schemeClr val="lt1"/>
              </a:solidFill>
              <a:latin typeface="Times"/>
              <a:ea typeface="Times"/>
              <a:cs typeface="Times"/>
              <a:sym typeface="Times"/>
            </a:endParaRPr>
          </a:p>
          <a:p>
            <a:pPr indent="0" lvl="0" marL="0" rtl="0" algn="l">
              <a:lnSpc>
                <a:spcPct val="140020"/>
              </a:lnSpc>
              <a:spcBef>
                <a:spcPts val="0"/>
              </a:spcBef>
              <a:spcAft>
                <a:spcPts val="0"/>
              </a:spcAft>
              <a:buClr>
                <a:srgbClr val="000000"/>
              </a:buClr>
              <a:buFont typeface="Arial"/>
              <a:buNone/>
            </a:pPr>
            <a:r>
              <a:rPr lang="en" sz="2000">
                <a:solidFill>
                  <a:schemeClr val="lt1"/>
                </a:solidFill>
                <a:latin typeface="Times"/>
                <a:ea typeface="Times"/>
                <a:cs typeface="Times"/>
                <a:sym typeface="Times"/>
              </a:rPr>
              <a:t>99% of the emitted energy is released by neutrinos and antineutrinos </a:t>
            </a:r>
            <a:endParaRPr sz="2000">
              <a:solidFill>
                <a:schemeClr val="lt1"/>
              </a:solidFill>
              <a:latin typeface="Times"/>
              <a:ea typeface="Times"/>
              <a:cs typeface="Times"/>
              <a:sym typeface="Times"/>
            </a:endParaRPr>
          </a:p>
        </p:txBody>
      </p:sp>
      <p:sp>
        <p:nvSpPr>
          <p:cNvPr id="1040" name="Google Shape;1040;p87"/>
          <p:cNvSpPr txBox="1"/>
          <p:nvPr/>
        </p:nvSpPr>
        <p:spPr>
          <a:xfrm>
            <a:off x="5038925" y="2018225"/>
            <a:ext cx="4133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600">
                <a:solidFill>
                  <a:srgbClr val="EEEEEE"/>
                </a:solidFill>
                <a:highlight>
                  <a:srgbClr val="222222"/>
                </a:highlight>
              </a:rPr>
              <a:t>Credits: NASA, ESA, CSA, D. D. Milisavljevic (Purdue), T. Temim (Princeton), I. De Looze (Ghent University). Image Processing: J. DePasquale (STScI)</a:t>
            </a:r>
            <a:endParaRPr sz="200">
              <a:solidFill>
                <a:srgbClr val="9E9E9E"/>
              </a:solidFill>
              <a:latin typeface="Times"/>
              <a:ea typeface="Times"/>
              <a:cs typeface="Times"/>
              <a:sym typeface="Times"/>
            </a:endParaRPr>
          </a:p>
        </p:txBody>
      </p:sp>
      <p:pic>
        <p:nvPicPr>
          <p:cNvPr id="1041" name="Google Shape;1041;p87"/>
          <p:cNvPicPr preferRelativeResize="0"/>
          <p:nvPr/>
        </p:nvPicPr>
        <p:blipFill rotWithShape="1">
          <a:blip r:embed="rId4">
            <a:alphaModFix/>
          </a:blip>
          <a:srcRect b="4231" l="0" r="0" t="2563"/>
          <a:stretch/>
        </p:blipFill>
        <p:spPr>
          <a:xfrm rot="2699892">
            <a:off x="5734575" y="-306396"/>
            <a:ext cx="2742100" cy="2799741"/>
          </a:xfrm>
          <a:prstGeom prst="flowChartDecision">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pic>
        <p:nvPicPr>
          <p:cNvPr id="1046" name="Google Shape;1046;p88"/>
          <p:cNvPicPr preferRelativeResize="0"/>
          <p:nvPr/>
        </p:nvPicPr>
        <p:blipFill>
          <a:blip r:embed="rId3">
            <a:alphaModFix amt="26000"/>
          </a:blip>
          <a:stretch>
            <a:fillRect/>
          </a:stretch>
        </p:blipFill>
        <p:spPr>
          <a:xfrm>
            <a:off x="-9525" y="0"/>
            <a:ext cx="9144000" cy="5143500"/>
          </a:xfrm>
          <a:prstGeom prst="rect">
            <a:avLst/>
          </a:prstGeom>
          <a:noFill/>
          <a:ln>
            <a:noFill/>
          </a:ln>
        </p:spPr>
      </p:pic>
      <p:pic>
        <p:nvPicPr>
          <p:cNvPr id="1047" name="Google Shape;1047;p88"/>
          <p:cNvPicPr preferRelativeResize="0"/>
          <p:nvPr/>
        </p:nvPicPr>
        <p:blipFill>
          <a:blip r:embed="rId4">
            <a:alphaModFix/>
          </a:blip>
          <a:stretch>
            <a:fillRect/>
          </a:stretch>
        </p:blipFill>
        <p:spPr>
          <a:xfrm>
            <a:off x="7218250" y="2281200"/>
            <a:ext cx="1619400" cy="1595100"/>
          </a:xfrm>
          <a:prstGeom prst="ellipse">
            <a:avLst/>
          </a:prstGeom>
          <a:noFill/>
          <a:ln>
            <a:noFill/>
          </a:ln>
          <a:effectLst>
            <a:outerShdw blurRad="114300" rotWithShape="0" algn="bl" dist="66675">
              <a:schemeClr val="dk1"/>
            </a:outerShdw>
          </a:effectLst>
        </p:spPr>
      </p:pic>
      <p:grpSp>
        <p:nvGrpSpPr>
          <p:cNvPr id="1048" name="Google Shape;1048;p88"/>
          <p:cNvGrpSpPr/>
          <p:nvPr/>
        </p:nvGrpSpPr>
        <p:grpSpPr>
          <a:xfrm>
            <a:off x="54" y="4343400"/>
            <a:ext cx="9143900" cy="800098"/>
            <a:chOff x="54" y="4343400"/>
            <a:chExt cx="9143900" cy="800098"/>
          </a:xfrm>
        </p:grpSpPr>
        <p:pic>
          <p:nvPicPr>
            <p:cNvPr id="1049" name="Google Shape;1049;p88"/>
            <p:cNvPicPr preferRelativeResize="0"/>
            <p:nvPr/>
          </p:nvPicPr>
          <p:blipFill rotWithShape="1">
            <a:blip r:embed="rId5">
              <a:alphaModFix/>
            </a:blip>
            <a:srcRect b="0" l="5419" r="0" t="84444"/>
            <a:stretch/>
          </p:blipFill>
          <p:spPr>
            <a:xfrm>
              <a:off x="54" y="4343400"/>
              <a:ext cx="9143900" cy="800098"/>
            </a:xfrm>
            <a:prstGeom prst="rect">
              <a:avLst/>
            </a:prstGeom>
            <a:noFill/>
            <a:ln>
              <a:noFill/>
            </a:ln>
          </p:spPr>
        </p:pic>
        <p:sp>
          <p:nvSpPr>
            <p:cNvPr id="1050" name="Google Shape;1050;p88"/>
            <p:cNvSpPr txBox="1"/>
            <p:nvPr/>
          </p:nvSpPr>
          <p:spPr>
            <a:xfrm>
              <a:off x="866775" y="4495800"/>
              <a:ext cx="7867800" cy="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lt1"/>
                  </a:solidFill>
                </a:rPr>
                <a:t>     O                               B                                </a:t>
              </a:r>
              <a:r>
                <a:rPr lang="en" sz="1600">
                  <a:solidFill>
                    <a:schemeClr val="dk1"/>
                  </a:solidFill>
                </a:rPr>
                <a:t>A          F      G         K           </a:t>
              </a:r>
              <a:r>
                <a:rPr lang="en" sz="1600">
                  <a:solidFill>
                    <a:schemeClr val="lt1"/>
                  </a:solidFill>
                </a:rPr>
                <a:t>M   </a:t>
              </a:r>
              <a:endParaRPr sz="1600">
                <a:solidFill>
                  <a:schemeClr val="lt1"/>
                </a:solidFill>
              </a:endParaRPr>
            </a:p>
          </p:txBody>
        </p:sp>
      </p:grpSp>
      <p:sp>
        <p:nvSpPr>
          <p:cNvPr id="1051" name="Google Shape;1051;p88"/>
          <p:cNvSpPr txBox="1"/>
          <p:nvPr/>
        </p:nvSpPr>
        <p:spPr>
          <a:xfrm>
            <a:off x="2000175" y="133150"/>
            <a:ext cx="5124600" cy="918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lt1"/>
                </a:solidFill>
                <a:latin typeface="Times"/>
                <a:ea typeface="Times"/>
                <a:cs typeface="Times"/>
                <a:sym typeface="Times"/>
              </a:rPr>
              <a:t>Wolf Rayet Stars</a:t>
            </a:r>
            <a:endParaRPr b="1" sz="3000">
              <a:solidFill>
                <a:schemeClr val="lt1"/>
              </a:solidFill>
              <a:latin typeface="Times"/>
              <a:ea typeface="Times"/>
              <a:cs typeface="Times"/>
              <a:sym typeface="Times"/>
            </a:endParaRPr>
          </a:p>
          <a:p>
            <a:pPr indent="0" lvl="0" marL="0" rtl="0" algn="ctr">
              <a:spcBef>
                <a:spcPts val="0"/>
              </a:spcBef>
              <a:spcAft>
                <a:spcPts val="0"/>
              </a:spcAft>
              <a:buNone/>
            </a:pPr>
            <a:r>
              <a:rPr b="1" lang="en" sz="3000">
                <a:solidFill>
                  <a:schemeClr val="lt1"/>
                </a:solidFill>
                <a:latin typeface="Times"/>
                <a:ea typeface="Times"/>
                <a:cs typeface="Times"/>
                <a:sym typeface="Times"/>
              </a:rPr>
              <a:t>(WRs)</a:t>
            </a:r>
            <a:endParaRPr b="1" sz="3000">
              <a:solidFill>
                <a:schemeClr val="lt1"/>
              </a:solidFill>
              <a:latin typeface="Times"/>
              <a:ea typeface="Times"/>
              <a:cs typeface="Times"/>
              <a:sym typeface="Times"/>
            </a:endParaRPr>
          </a:p>
        </p:txBody>
      </p:sp>
      <p:pic>
        <p:nvPicPr>
          <p:cNvPr id="1052" name="Google Shape;1052;p88"/>
          <p:cNvPicPr preferRelativeResize="0"/>
          <p:nvPr/>
        </p:nvPicPr>
        <p:blipFill rotWithShape="1">
          <a:blip r:embed="rId6">
            <a:alphaModFix/>
          </a:blip>
          <a:srcRect b="78786" l="56536" r="13463" t="2407"/>
          <a:stretch/>
        </p:blipFill>
        <p:spPr>
          <a:xfrm>
            <a:off x="5241338" y="1252800"/>
            <a:ext cx="1485900" cy="1462800"/>
          </a:xfrm>
          <a:prstGeom prst="ellipse">
            <a:avLst/>
          </a:prstGeom>
          <a:noFill/>
          <a:ln>
            <a:noFill/>
          </a:ln>
          <a:effectLst>
            <a:outerShdw blurRad="57150" rotWithShape="0" algn="bl" dir="5400000" dist="19050">
              <a:srgbClr val="000000"/>
            </a:outerShdw>
          </a:effectLst>
        </p:spPr>
      </p:pic>
      <p:cxnSp>
        <p:nvCxnSpPr>
          <p:cNvPr id="1053" name="Google Shape;1053;p88"/>
          <p:cNvCxnSpPr/>
          <p:nvPr/>
        </p:nvCxnSpPr>
        <p:spPr>
          <a:xfrm>
            <a:off x="695325" y="4095750"/>
            <a:ext cx="2428800" cy="9600"/>
          </a:xfrm>
          <a:prstGeom prst="straightConnector1">
            <a:avLst/>
          </a:prstGeom>
          <a:noFill/>
          <a:ln cap="flat" cmpd="sng" w="38100">
            <a:solidFill>
              <a:srgbClr val="FF00FF"/>
            </a:solidFill>
            <a:prstDash val="solid"/>
            <a:round/>
            <a:headEnd len="med" w="med" type="diamond"/>
            <a:tailEnd len="med" w="med" type="diamond"/>
          </a:ln>
          <a:effectLst>
            <a:outerShdw blurRad="57150" rotWithShape="0" algn="bl" dir="5400000" dist="19050">
              <a:srgbClr val="9E9E9E">
                <a:alpha val="50000"/>
              </a:srgbClr>
            </a:outerShdw>
          </a:effectLst>
        </p:spPr>
      </p:cxnSp>
      <p:sp>
        <p:nvSpPr>
          <p:cNvPr id="1054" name="Google Shape;1054;p88"/>
          <p:cNvSpPr txBox="1"/>
          <p:nvPr/>
        </p:nvSpPr>
        <p:spPr>
          <a:xfrm>
            <a:off x="344350" y="1146975"/>
            <a:ext cx="3895500" cy="23637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Highly luminous</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V</a:t>
            </a:r>
            <a:r>
              <a:rPr lang="en" sz="2000">
                <a:solidFill>
                  <a:schemeClr val="lt1"/>
                </a:solidFill>
                <a:latin typeface="Times"/>
                <a:ea typeface="Times"/>
                <a:cs typeface="Times"/>
                <a:sym typeface="Times"/>
              </a:rPr>
              <a:t>ery high surface enhancement of heavy elements</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Strong stellar winds</a:t>
            </a:r>
            <a:endParaRPr sz="2000">
              <a:solidFill>
                <a:schemeClr val="lt1"/>
              </a:solidFill>
              <a:latin typeface="Times"/>
              <a:ea typeface="Times"/>
              <a:cs typeface="Times"/>
              <a:sym typeface="Time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pic>
        <p:nvPicPr>
          <p:cNvPr id="1059" name="Google Shape;1059;p89"/>
          <p:cNvPicPr preferRelativeResize="0"/>
          <p:nvPr/>
        </p:nvPicPr>
        <p:blipFill>
          <a:blip r:embed="rId3">
            <a:alphaModFix amt="26000"/>
          </a:blip>
          <a:stretch>
            <a:fillRect/>
          </a:stretch>
        </p:blipFill>
        <p:spPr>
          <a:xfrm>
            <a:off x="0" y="0"/>
            <a:ext cx="9144000" cy="5143500"/>
          </a:xfrm>
          <a:prstGeom prst="rect">
            <a:avLst/>
          </a:prstGeom>
          <a:noFill/>
          <a:ln>
            <a:noFill/>
          </a:ln>
        </p:spPr>
      </p:pic>
      <p:grpSp>
        <p:nvGrpSpPr>
          <p:cNvPr id="1060" name="Google Shape;1060;p89"/>
          <p:cNvGrpSpPr/>
          <p:nvPr/>
        </p:nvGrpSpPr>
        <p:grpSpPr>
          <a:xfrm>
            <a:off x="54" y="4343400"/>
            <a:ext cx="9143900" cy="800098"/>
            <a:chOff x="54" y="4343400"/>
            <a:chExt cx="9143900" cy="800098"/>
          </a:xfrm>
        </p:grpSpPr>
        <p:pic>
          <p:nvPicPr>
            <p:cNvPr id="1061" name="Google Shape;1061;p89"/>
            <p:cNvPicPr preferRelativeResize="0"/>
            <p:nvPr/>
          </p:nvPicPr>
          <p:blipFill rotWithShape="1">
            <a:blip r:embed="rId4">
              <a:alphaModFix/>
            </a:blip>
            <a:srcRect b="0" l="5419" r="0" t="84444"/>
            <a:stretch/>
          </p:blipFill>
          <p:spPr>
            <a:xfrm>
              <a:off x="54" y="4343400"/>
              <a:ext cx="9143900" cy="800098"/>
            </a:xfrm>
            <a:prstGeom prst="rect">
              <a:avLst/>
            </a:prstGeom>
            <a:noFill/>
            <a:ln>
              <a:noFill/>
            </a:ln>
            <a:effectLst>
              <a:outerShdw blurRad="57150" rotWithShape="0" algn="bl" dir="5400000" dist="19050">
                <a:srgbClr val="000000"/>
              </a:outerShdw>
            </a:effectLst>
          </p:spPr>
        </p:pic>
        <p:sp>
          <p:nvSpPr>
            <p:cNvPr id="1062" name="Google Shape;1062;p89"/>
            <p:cNvSpPr txBox="1"/>
            <p:nvPr/>
          </p:nvSpPr>
          <p:spPr>
            <a:xfrm>
              <a:off x="866775" y="4495800"/>
              <a:ext cx="7867800" cy="1809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lt1"/>
                  </a:solidFill>
                </a:rPr>
                <a:t>     O                               B                                </a:t>
              </a:r>
              <a:r>
                <a:rPr lang="en" sz="1600">
                  <a:solidFill>
                    <a:schemeClr val="dk1"/>
                  </a:solidFill>
                </a:rPr>
                <a:t>A          F      G         K           </a:t>
              </a:r>
              <a:r>
                <a:rPr lang="en" sz="1600">
                  <a:solidFill>
                    <a:schemeClr val="lt1"/>
                  </a:solidFill>
                </a:rPr>
                <a:t>M   </a:t>
              </a:r>
              <a:endParaRPr sz="1600">
                <a:solidFill>
                  <a:schemeClr val="lt1"/>
                </a:solidFill>
              </a:endParaRPr>
            </a:p>
          </p:txBody>
        </p:sp>
      </p:grpSp>
      <p:sp>
        <p:nvSpPr>
          <p:cNvPr id="1063" name="Google Shape;1063;p89"/>
          <p:cNvSpPr txBox="1"/>
          <p:nvPr/>
        </p:nvSpPr>
        <p:spPr>
          <a:xfrm>
            <a:off x="2891175" y="78225"/>
            <a:ext cx="3369000" cy="12339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3100">
                <a:solidFill>
                  <a:schemeClr val="lt1"/>
                </a:solidFill>
                <a:latin typeface="Times"/>
                <a:ea typeface="Times"/>
                <a:cs typeface="Times"/>
                <a:sym typeface="Times"/>
              </a:rPr>
              <a:t>Blue Supergiants</a:t>
            </a:r>
            <a:endParaRPr b="1" sz="3100">
              <a:solidFill>
                <a:schemeClr val="lt1"/>
              </a:solidFill>
              <a:latin typeface="Times"/>
              <a:ea typeface="Times"/>
              <a:cs typeface="Times"/>
              <a:sym typeface="Times"/>
            </a:endParaRPr>
          </a:p>
          <a:p>
            <a:pPr indent="0" lvl="0" marL="0" rtl="0" algn="ctr">
              <a:spcBef>
                <a:spcPts val="0"/>
              </a:spcBef>
              <a:spcAft>
                <a:spcPts val="0"/>
              </a:spcAft>
              <a:buNone/>
            </a:pPr>
            <a:r>
              <a:rPr b="1" lang="en" sz="3100">
                <a:solidFill>
                  <a:schemeClr val="lt1"/>
                </a:solidFill>
                <a:latin typeface="Times"/>
                <a:ea typeface="Times"/>
                <a:cs typeface="Times"/>
                <a:sym typeface="Times"/>
              </a:rPr>
              <a:t>(BSGs)</a:t>
            </a:r>
            <a:endParaRPr b="1" sz="3100">
              <a:solidFill>
                <a:schemeClr val="lt1"/>
              </a:solidFill>
              <a:latin typeface="Times"/>
              <a:ea typeface="Times"/>
              <a:cs typeface="Times"/>
              <a:sym typeface="Times"/>
            </a:endParaRPr>
          </a:p>
        </p:txBody>
      </p:sp>
      <p:pic>
        <p:nvPicPr>
          <p:cNvPr id="1064" name="Google Shape;1064;p89"/>
          <p:cNvPicPr preferRelativeResize="0"/>
          <p:nvPr/>
        </p:nvPicPr>
        <p:blipFill rotWithShape="1">
          <a:blip r:embed="rId5">
            <a:alphaModFix/>
          </a:blip>
          <a:srcRect b="85788" l="12141" r="68732" t="1959"/>
          <a:stretch/>
        </p:blipFill>
        <p:spPr>
          <a:xfrm>
            <a:off x="5164165" y="1394125"/>
            <a:ext cx="1226400" cy="1233900"/>
          </a:xfrm>
          <a:prstGeom prst="ellipse">
            <a:avLst/>
          </a:prstGeom>
          <a:noFill/>
          <a:ln>
            <a:noFill/>
          </a:ln>
          <a:effectLst>
            <a:outerShdw blurRad="57150" rotWithShape="0" algn="bl" dir="5400000" dist="19050">
              <a:srgbClr val="000000"/>
            </a:outerShdw>
          </a:effectLst>
        </p:spPr>
      </p:pic>
      <p:cxnSp>
        <p:nvCxnSpPr>
          <p:cNvPr id="1065" name="Google Shape;1065;p89"/>
          <p:cNvCxnSpPr/>
          <p:nvPr/>
        </p:nvCxnSpPr>
        <p:spPr>
          <a:xfrm>
            <a:off x="695325" y="4095750"/>
            <a:ext cx="4200600" cy="0"/>
          </a:xfrm>
          <a:prstGeom prst="straightConnector1">
            <a:avLst/>
          </a:prstGeom>
          <a:noFill/>
          <a:ln cap="flat" cmpd="sng" w="38100">
            <a:solidFill>
              <a:srgbClr val="FF00FF"/>
            </a:solidFill>
            <a:prstDash val="solid"/>
            <a:round/>
            <a:headEnd len="med" w="med" type="diamond"/>
            <a:tailEnd len="med" w="med" type="diamond"/>
          </a:ln>
          <a:effectLst>
            <a:outerShdw blurRad="57150" rotWithShape="0" algn="bl" dir="5400000" dist="19050">
              <a:srgbClr val="9E9E9E">
                <a:alpha val="50000"/>
              </a:srgbClr>
            </a:outerShdw>
          </a:effectLst>
        </p:spPr>
      </p:cxnSp>
      <p:pic>
        <p:nvPicPr>
          <p:cNvPr id="1066" name="Google Shape;1066;p89"/>
          <p:cNvPicPr preferRelativeResize="0"/>
          <p:nvPr/>
        </p:nvPicPr>
        <p:blipFill rotWithShape="1">
          <a:blip r:embed="rId6">
            <a:alphaModFix/>
          </a:blip>
          <a:srcRect b="14574" l="65718" r="18043" t="75911"/>
          <a:stretch/>
        </p:blipFill>
        <p:spPr>
          <a:xfrm>
            <a:off x="7126075" y="2347513"/>
            <a:ext cx="1661700" cy="1500600"/>
          </a:xfrm>
          <a:prstGeom prst="ellipse">
            <a:avLst/>
          </a:prstGeom>
          <a:noFill/>
          <a:ln>
            <a:noFill/>
          </a:ln>
          <a:effectLst>
            <a:outerShdw blurRad="57150" rotWithShape="0" algn="bl" dist="38100">
              <a:schemeClr val="dk1">
                <a:alpha val="50000"/>
              </a:schemeClr>
            </a:outerShdw>
          </a:effectLst>
        </p:spPr>
      </p:pic>
      <p:sp>
        <p:nvSpPr>
          <p:cNvPr id="1067" name="Google Shape;1067;p89"/>
          <p:cNvSpPr txBox="1"/>
          <p:nvPr/>
        </p:nvSpPr>
        <p:spPr>
          <a:xfrm>
            <a:off x="371400" y="1970527"/>
            <a:ext cx="4200600" cy="18777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Hot</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Luminous</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Also known as OB supergiant</a:t>
            </a:r>
            <a:endParaRPr sz="2000">
              <a:solidFill>
                <a:schemeClr val="lt1"/>
              </a:solidFill>
              <a:latin typeface="Times"/>
              <a:ea typeface="Times"/>
              <a:cs typeface="Times"/>
              <a:sym typeface="Time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pic>
        <p:nvPicPr>
          <p:cNvPr id="1072" name="Google Shape;1072;p90"/>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chemeClr val="dk1">
                <a:alpha val="50000"/>
              </a:schemeClr>
            </a:outerShdw>
          </a:effectLst>
        </p:spPr>
      </p:pic>
      <p:grpSp>
        <p:nvGrpSpPr>
          <p:cNvPr id="1073" name="Google Shape;1073;p90"/>
          <p:cNvGrpSpPr/>
          <p:nvPr/>
        </p:nvGrpSpPr>
        <p:grpSpPr>
          <a:xfrm>
            <a:off x="54" y="4343400"/>
            <a:ext cx="9143900" cy="800098"/>
            <a:chOff x="54" y="4343400"/>
            <a:chExt cx="9143900" cy="800098"/>
          </a:xfrm>
        </p:grpSpPr>
        <p:pic>
          <p:nvPicPr>
            <p:cNvPr id="1074" name="Google Shape;1074;p90"/>
            <p:cNvPicPr preferRelativeResize="0"/>
            <p:nvPr/>
          </p:nvPicPr>
          <p:blipFill rotWithShape="1">
            <a:blip r:embed="rId4">
              <a:alphaModFix/>
            </a:blip>
            <a:srcRect b="0" l="5419" r="0" t="84444"/>
            <a:stretch/>
          </p:blipFill>
          <p:spPr>
            <a:xfrm>
              <a:off x="54" y="4343400"/>
              <a:ext cx="9143900" cy="800098"/>
            </a:xfrm>
            <a:prstGeom prst="rect">
              <a:avLst/>
            </a:prstGeom>
            <a:noFill/>
            <a:ln>
              <a:noFill/>
            </a:ln>
            <a:effectLst>
              <a:outerShdw blurRad="57150" rotWithShape="0" algn="bl" dir="5400000" dist="19050">
                <a:schemeClr val="dk1">
                  <a:alpha val="50000"/>
                </a:schemeClr>
              </a:outerShdw>
            </a:effectLst>
          </p:spPr>
        </p:pic>
        <p:sp>
          <p:nvSpPr>
            <p:cNvPr id="1075" name="Google Shape;1075;p90"/>
            <p:cNvSpPr txBox="1"/>
            <p:nvPr/>
          </p:nvSpPr>
          <p:spPr>
            <a:xfrm>
              <a:off x="866775" y="4495800"/>
              <a:ext cx="7867800" cy="180900"/>
            </a:xfrm>
            <a:prstGeom prst="rect">
              <a:avLst/>
            </a:prstGeom>
            <a:no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lt1"/>
                  </a:solidFill>
                </a:rPr>
                <a:t>     O                               B                                </a:t>
              </a:r>
              <a:r>
                <a:rPr lang="en" sz="1600">
                  <a:solidFill>
                    <a:schemeClr val="dk1"/>
                  </a:solidFill>
                </a:rPr>
                <a:t>A          F      G         K           </a:t>
              </a:r>
              <a:r>
                <a:rPr lang="en" sz="1600">
                  <a:solidFill>
                    <a:schemeClr val="lt1"/>
                  </a:solidFill>
                </a:rPr>
                <a:t>M   </a:t>
              </a:r>
              <a:endParaRPr sz="1600">
                <a:solidFill>
                  <a:schemeClr val="lt1"/>
                </a:solidFill>
              </a:endParaRPr>
            </a:p>
          </p:txBody>
        </p:sp>
      </p:grpSp>
      <p:sp>
        <p:nvSpPr>
          <p:cNvPr id="1076" name="Google Shape;1076;p90"/>
          <p:cNvSpPr txBox="1"/>
          <p:nvPr/>
        </p:nvSpPr>
        <p:spPr>
          <a:xfrm>
            <a:off x="2178600" y="294475"/>
            <a:ext cx="4786800" cy="864000"/>
          </a:xfrm>
          <a:prstGeom prst="rect">
            <a:avLst/>
          </a:prstGeom>
          <a:noFill/>
          <a:ln>
            <a:noFill/>
          </a:ln>
          <a:effectLst>
            <a:outerShdw blurRad="57150" rotWithShape="0" algn="bl" dir="5400000" dist="19050">
              <a:schemeClr val="dk1"/>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700">
                <a:solidFill>
                  <a:schemeClr val="lt1"/>
                </a:solidFill>
                <a:latin typeface="Times"/>
                <a:ea typeface="Times"/>
                <a:cs typeface="Times"/>
                <a:sym typeface="Times"/>
              </a:rPr>
              <a:t>Luminous Blue </a:t>
            </a:r>
            <a:r>
              <a:rPr b="1" lang="en" sz="2700">
                <a:solidFill>
                  <a:schemeClr val="lt1"/>
                </a:solidFill>
                <a:latin typeface="Times"/>
                <a:ea typeface="Times"/>
                <a:cs typeface="Times"/>
                <a:sym typeface="Times"/>
              </a:rPr>
              <a:t>Variables</a:t>
            </a:r>
            <a:endParaRPr b="1" sz="2700">
              <a:solidFill>
                <a:schemeClr val="lt1"/>
              </a:solidFill>
              <a:latin typeface="Times"/>
              <a:ea typeface="Times"/>
              <a:cs typeface="Times"/>
              <a:sym typeface="Times"/>
            </a:endParaRPr>
          </a:p>
          <a:p>
            <a:pPr indent="0" lvl="0" marL="0" rtl="0" algn="ctr">
              <a:spcBef>
                <a:spcPts val="0"/>
              </a:spcBef>
              <a:spcAft>
                <a:spcPts val="0"/>
              </a:spcAft>
              <a:buNone/>
            </a:pPr>
            <a:r>
              <a:rPr b="1" lang="en" sz="2700">
                <a:solidFill>
                  <a:schemeClr val="lt1"/>
                </a:solidFill>
                <a:latin typeface="Times"/>
                <a:ea typeface="Times"/>
                <a:cs typeface="Times"/>
                <a:sym typeface="Times"/>
              </a:rPr>
              <a:t>(LBVs)</a:t>
            </a:r>
            <a:r>
              <a:rPr b="1" lang="en" sz="2700">
                <a:solidFill>
                  <a:schemeClr val="lt1"/>
                </a:solidFill>
                <a:latin typeface="Times"/>
                <a:ea typeface="Times"/>
                <a:cs typeface="Times"/>
                <a:sym typeface="Times"/>
              </a:rPr>
              <a:t> </a:t>
            </a:r>
            <a:endParaRPr b="1" sz="2700">
              <a:solidFill>
                <a:schemeClr val="lt1"/>
              </a:solidFill>
              <a:latin typeface="Times"/>
              <a:ea typeface="Times"/>
              <a:cs typeface="Times"/>
              <a:sym typeface="Times"/>
            </a:endParaRPr>
          </a:p>
        </p:txBody>
      </p:sp>
      <p:grpSp>
        <p:nvGrpSpPr>
          <p:cNvPr id="1077" name="Google Shape;1077;p90"/>
          <p:cNvGrpSpPr/>
          <p:nvPr/>
        </p:nvGrpSpPr>
        <p:grpSpPr>
          <a:xfrm>
            <a:off x="5257730" y="1368083"/>
            <a:ext cx="3536320" cy="2121088"/>
            <a:chOff x="5030225" y="228600"/>
            <a:chExt cx="3961376" cy="2590800"/>
          </a:xfrm>
        </p:grpSpPr>
        <p:pic>
          <p:nvPicPr>
            <p:cNvPr id="1078" name="Google Shape;1078;p90"/>
            <p:cNvPicPr preferRelativeResize="0"/>
            <p:nvPr/>
          </p:nvPicPr>
          <p:blipFill>
            <a:blip r:embed="rId5">
              <a:alphaModFix/>
            </a:blip>
            <a:stretch>
              <a:fillRect/>
            </a:stretch>
          </p:blipFill>
          <p:spPr>
            <a:xfrm>
              <a:off x="5030225" y="228600"/>
              <a:ext cx="3961376" cy="2590800"/>
            </a:xfrm>
            <a:prstGeom prst="rect">
              <a:avLst/>
            </a:prstGeom>
            <a:noFill/>
            <a:ln>
              <a:noFill/>
            </a:ln>
            <a:effectLst>
              <a:outerShdw blurRad="57150" rotWithShape="0" algn="bl" dir="5400000" dist="19050">
                <a:schemeClr val="dk1">
                  <a:alpha val="50000"/>
                </a:schemeClr>
              </a:outerShdw>
            </a:effectLst>
          </p:spPr>
        </p:pic>
        <p:cxnSp>
          <p:nvCxnSpPr>
            <p:cNvPr id="1079" name="Google Shape;1079;p90"/>
            <p:cNvCxnSpPr/>
            <p:nvPr/>
          </p:nvCxnSpPr>
          <p:spPr>
            <a:xfrm flipH="1" rot="10800000">
              <a:off x="6319850" y="985775"/>
              <a:ext cx="1333500" cy="9600"/>
            </a:xfrm>
            <a:prstGeom prst="straightConnector1">
              <a:avLst/>
            </a:prstGeom>
            <a:noFill/>
            <a:ln cap="flat" cmpd="sng" w="9525">
              <a:solidFill>
                <a:srgbClr val="FF00FF"/>
              </a:solidFill>
              <a:prstDash val="dashDot"/>
              <a:round/>
              <a:headEnd len="med" w="med" type="oval"/>
              <a:tailEnd len="med" w="med" type="oval"/>
            </a:ln>
            <a:effectLst>
              <a:outerShdw blurRad="57150" rotWithShape="0" algn="bl" dir="5400000" dist="19050">
                <a:schemeClr val="dk1">
                  <a:alpha val="50000"/>
                </a:schemeClr>
              </a:outerShdw>
            </a:effectLst>
          </p:spPr>
        </p:cxnSp>
        <p:cxnSp>
          <p:nvCxnSpPr>
            <p:cNvPr id="1080" name="Google Shape;1080;p90"/>
            <p:cNvCxnSpPr/>
            <p:nvPr/>
          </p:nvCxnSpPr>
          <p:spPr>
            <a:xfrm>
              <a:off x="6300800" y="1119200"/>
              <a:ext cx="1366800" cy="0"/>
            </a:xfrm>
            <a:prstGeom prst="straightConnector1">
              <a:avLst/>
            </a:prstGeom>
            <a:noFill/>
            <a:ln cap="flat" cmpd="sng" w="9525">
              <a:solidFill>
                <a:srgbClr val="FF00FF"/>
              </a:solidFill>
              <a:prstDash val="dashDot"/>
              <a:round/>
              <a:headEnd len="med" w="med" type="oval"/>
              <a:tailEnd len="med" w="med" type="oval"/>
            </a:ln>
            <a:effectLst>
              <a:outerShdw blurRad="57150" rotWithShape="0" algn="bl" dir="5400000" dist="19050">
                <a:schemeClr val="dk1">
                  <a:alpha val="50000"/>
                </a:schemeClr>
              </a:outerShdw>
            </a:effectLst>
          </p:spPr>
        </p:cxnSp>
        <p:cxnSp>
          <p:nvCxnSpPr>
            <p:cNvPr id="1081" name="Google Shape;1081;p90"/>
            <p:cNvCxnSpPr/>
            <p:nvPr/>
          </p:nvCxnSpPr>
          <p:spPr>
            <a:xfrm>
              <a:off x="6829425" y="1643075"/>
              <a:ext cx="752400" cy="4800"/>
            </a:xfrm>
            <a:prstGeom prst="straightConnector1">
              <a:avLst/>
            </a:prstGeom>
            <a:noFill/>
            <a:ln cap="flat" cmpd="sng" w="9525">
              <a:solidFill>
                <a:srgbClr val="FF00FF"/>
              </a:solidFill>
              <a:prstDash val="dashDot"/>
              <a:round/>
              <a:headEnd len="med" w="med" type="oval"/>
              <a:tailEnd len="med" w="med" type="oval"/>
            </a:ln>
            <a:effectLst>
              <a:outerShdw blurRad="57150" rotWithShape="0" algn="bl" dir="5400000" dist="19050">
                <a:schemeClr val="dk1">
                  <a:alpha val="50000"/>
                </a:schemeClr>
              </a:outerShdw>
            </a:effectLst>
          </p:spPr>
        </p:cxnSp>
        <p:cxnSp>
          <p:nvCxnSpPr>
            <p:cNvPr id="1082" name="Google Shape;1082;p90"/>
            <p:cNvCxnSpPr/>
            <p:nvPr/>
          </p:nvCxnSpPr>
          <p:spPr>
            <a:xfrm>
              <a:off x="6300788" y="1185900"/>
              <a:ext cx="1366800" cy="0"/>
            </a:xfrm>
            <a:prstGeom prst="straightConnector1">
              <a:avLst/>
            </a:prstGeom>
            <a:noFill/>
            <a:ln cap="flat" cmpd="sng" w="9525">
              <a:solidFill>
                <a:srgbClr val="FF00FF"/>
              </a:solidFill>
              <a:prstDash val="dashDot"/>
              <a:round/>
              <a:headEnd len="med" w="med" type="oval"/>
              <a:tailEnd len="med" w="med" type="oval"/>
            </a:ln>
            <a:effectLst>
              <a:outerShdw blurRad="57150" rotWithShape="0" algn="bl" dir="5400000" dist="19050">
                <a:schemeClr val="dk1">
                  <a:alpha val="50000"/>
                </a:schemeClr>
              </a:outerShdw>
            </a:effectLst>
          </p:spPr>
        </p:cxnSp>
        <p:cxnSp>
          <p:nvCxnSpPr>
            <p:cNvPr id="1083" name="Google Shape;1083;p90"/>
            <p:cNvCxnSpPr/>
            <p:nvPr/>
          </p:nvCxnSpPr>
          <p:spPr>
            <a:xfrm>
              <a:off x="6691325" y="1281125"/>
              <a:ext cx="909900" cy="0"/>
            </a:xfrm>
            <a:prstGeom prst="straightConnector1">
              <a:avLst/>
            </a:prstGeom>
            <a:noFill/>
            <a:ln cap="flat" cmpd="sng" w="9525">
              <a:solidFill>
                <a:srgbClr val="FF00FF"/>
              </a:solidFill>
              <a:prstDash val="dashDot"/>
              <a:round/>
              <a:headEnd len="med" w="med" type="none"/>
              <a:tailEnd len="med" w="med" type="oval"/>
            </a:ln>
            <a:effectLst>
              <a:outerShdw blurRad="57150" rotWithShape="0" algn="bl" dir="5400000" dist="19050">
                <a:schemeClr val="dk1">
                  <a:alpha val="50000"/>
                </a:schemeClr>
              </a:outerShdw>
            </a:effectLst>
          </p:spPr>
        </p:cxnSp>
        <p:cxnSp>
          <p:nvCxnSpPr>
            <p:cNvPr id="1084" name="Google Shape;1084;p90"/>
            <p:cNvCxnSpPr/>
            <p:nvPr/>
          </p:nvCxnSpPr>
          <p:spPr>
            <a:xfrm flipH="1" rot="10800000">
              <a:off x="6703125" y="1538400"/>
              <a:ext cx="1005000" cy="23700"/>
            </a:xfrm>
            <a:prstGeom prst="straightConnector1">
              <a:avLst/>
            </a:prstGeom>
            <a:noFill/>
            <a:ln cap="flat" cmpd="sng" w="9525">
              <a:solidFill>
                <a:srgbClr val="FF00FF"/>
              </a:solidFill>
              <a:prstDash val="dashDot"/>
              <a:round/>
              <a:headEnd len="med" w="med" type="oval"/>
              <a:tailEnd len="med" w="med" type="oval"/>
            </a:ln>
            <a:effectLst>
              <a:outerShdw blurRad="57150" rotWithShape="0" algn="bl" dir="5400000" dist="19050">
                <a:schemeClr val="dk1">
                  <a:alpha val="50000"/>
                </a:schemeClr>
              </a:outerShdw>
            </a:effectLst>
          </p:spPr>
        </p:cxnSp>
        <p:cxnSp>
          <p:nvCxnSpPr>
            <p:cNvPr id="1085" name="Google Shape;1085;p90"/>
            <p:cNvCxnSpPr/>
            <p:nvPr/>
          </p:nvCxnSpPr>
          <p:spPr>
            <a:xfrm>
              <a:off x="6677025" y="1557350"/>
              <a:ext cx="1104900" cy="4800"/>
            </a:xfrm>
            <a:prstGeom prst="straightConnector1">
              <a:avLst/>
            </a:prstGeom>
            <a:noFill/>
            <a:ln cap="flat" cmpd="sng" w="9525">
              <a:solidFill>
                <a:srgbClr val="FF00FF"/>
              </a:solidFill>
              <a:prstDash val="dashDot"/>
              <a:round/>
              <a:headEnd len="med" w="med" type="oval"/>
              <a:tailEnd len="med" w="med" type="oval"/>
            </a:ln>
            <a:effectLst>
              <a:outerShdw blurRad="57150" rotWithShape="0" algn="bl" dir="5400000" dist="19050">
                <a:schemeClr val="dk1">
                  <a:alpha val="50000"/>
                </a:schemeClr>
              </a:outerShdw>
            </a:effectLst>
          </p:spPr>
        </p:cxnSp>
        <p:cxnSp>
          <p:nvCxnSpPr>
            <p:cNvPr id="1086" name="Google Shape;1086;p90"/>
            <p:cNvCxnSpPr/>
            <p:nvPr/>
          </p:nvCxnSpPr>
          <p:spPr>
            <a:xfrm>
              <a:off x="6619875" y="1581150"/>
              <a:ext cx="1119300" cy="9600"/>
            </a:xfrm>
            <a:prstGeom prst="straightConnector1">
              <a:avLst/>
            </a:prstGeom>
            <a:noFill/>
            <a:ln cap="flat" cmpd="sng" w="9525">
              <a:solidFill>
                <a:srgbClr val="FF00FF"/>
              </a:solidFill>
              <a:prstDash val="dashDot"/>
              <a:round/>
              <a:headEnd len="med" w="med" type="oval"/>
              <a:tailEnd len="med" w="med" type="oval"/>
            </a:ln>
            <a:effectLst>
              <a:outerShdw blurRad="57150" rotWithShape="0" algn="bl" dir="5400000" dist="19050">
                <a:schemeClr val="dk1">
                  <a:alpha val="50000"/>
                </a:schemeClr>
              </a:outerShdw>
            </a:effectLst>
          </p:spPr>
        </p:cxnSp>
        <p:cxnSp>
          <p:nvCxnSpPr>
            <p:cNvPr id="1087" name="Google Shape;1087;p90"/>
            <p:cNvCxnSpPr/>
            <p:nvPr/>
          </p:nvCxnSpPr>
          <p:spPr>
            <a:xfrm flipH="1" rot="10800000">
              <a:off x="7079475" y="2038325"/>
              <a:ext cx="411900" cy="4800"/>
            </a:xfrm>
            <a:prstGeom prst="straightConnector1">
              <a:avLst/>
            </a:prstGeom>
            <a:noFill/>
            <a:ln cap="flat" cmpd="sng" w="9525">
              <a:solidFill>
                <a:srgbClr val="FF00FF"/>
              </a:solidFill>
              <a:prstDash val="dashDot"/>
              <a:round/>
              <a:headEnd len="med" w="med" type="oval"/>
              <a:tailEnd len="med" w="med" type="oval"/>
            </a:ln>
            <a:effectLst>
              <a:outerShdw blurRad="57150" rotWithShape="0" algn="bl" dir="5400000" dist="19050">
                <a:schemeClr val="dk1">
                  <a:alpha val="50000"/>
                </a:schemeClr>
              </a:outerShdw>
            </a:effectLst>
          </p:spPr>
        </p:cxnSp>
        <p:cxnSp>
          <p:nvCxnSpPr>
            <p:cNvPr id="1088" name="Google Shape;1088;p90"/>
            <p:cNvCxnSpPr/>
            <p:nvPr/>
          </p:nvCxnSpPr>
          <p:spPr>
            <a:xfrm>
              <a:off x="7119950" y="2247900"/>
              <a:ext cx="481500" cy="9600"/>
            </a:xfrm>
            <a:prstGeom prst="straightConnector1">
              <a:avLst/>
            </a:prstGeom>
            <a:noFill/>
            <a:ln cap="flat" cmpd="sng" w="9525">
              <a:solidFill>
                <a:srgbClr val="FF00FF"/>
              </a:solidFill>
              <a:prstDash val="dashDot"/>
              <a:round/>
              <a:headEnd len="med" w="med" type="oval"/>
              <a:tailEnd len="med" w="med" type="oval"/>
            </a:ln>
            <a:effectLst>
              <a:outerShdw blurRad="57150" rotWithShape="0" algn="bl" dir="5400000" dist="19050">
                <a:schemeClr val="dk1">
                  <a:alpha val="50000"/>
                </a:schemeClr>
              </a:outerShdw>
            </a:effectLst>
          </p:spPr>
        </p:cxnSp>
        <p:cxnSp>
          <p:nvCxnSpPr>
            <p:cNvPr id="1089" name="Google Shape;1089;p90"/>
            <p:cNvCxnSpPr/>
            <p:nvPr/>
          </p:nvCxnSpPr>
          <p:spPr>
            <a:xfrm>
              <a:off x="7381875" y="2138375"/>
              <a:ext cx="357300" cy="4800"/>
            </a:xfrm>
            <a:prstGeom prst="straightConnector1">
              <a:avLst/>
            </a:prstGeom>
            <a:noFill/>
            <a:ln cap="flat" cmpd="sng" w="9525">
              <a:solidFill>
                <a:srgbClr val="FF00FF"/>
              </a:solidFill>
              <a:prstDash val="dashDot"/>
              <a:round/>
              <a:headEnd len="med" w="med" type="oval"/>
              <a:tailEnd len="med" w="med" type="oval"/>
            </a:ln>
            <a:effectLst>
              <a:outerShdw blurRad="57150" rotWithShape="0" algn="bl" dir="5400000" dist="19050">
                <a:schemeClr val="dk1">
                  <a:alpha val="50000"/>
                </a:schemeClr>
              </a:outerShdw>
            </a:effectLst>
          </p:spPr>
        </p:cxnSp>
        <p:cxnSp>
          <p:nvCxnSpPr>
            <p:cNvPr id="1090" name="Google Shape;1090;p90"/>
            <p:cNvCxnSpPr/>
            <p:nvPr/>
          </p:nvCxnSpPr>
          <p:spPr>
            <a:xfrm flipH="1" rot="10800000">
              <a:off x="7400925" y="2186250"/>
              <a:ext cx="357000" cy="4500"/>
            </a:xfrm>
            <a:prstGeom prst="straightConnector1">
              <a:avLst/>
            </a:prstGeom>
            <a:noFill/>
            <a:ln cap="flat" cmpd="sng" w="9525">
              <a:solidFill>
                <a:srgbClr val="FF00FF"/>
              </a:solidFill>
              <a:prstDash val="dashDot"/>
              <a:round/>
              <a:headEnd len="med" w="med" type="oval"/>
              <a:tailEnd len="med" w="med" type="oval"/>
            </a:ln>
            <a:effectLst>
              <a:outerShdw blurRad="57150" rotWithShape="0" algn="bl" dir="5400000" dist="19050">
                <a:schemeClr val="dk1">
                  <a:alpha val="50000"/>
                </a:schemeClr>
              </a:outerShdw>
            </a:effectLst>
          </p:spPr>
        </p:cxnSp>
      </p:grpSp>
      <p:pic>
        <p:nvPicPr>
          <p:cNvPr id="1091" name="Google Shape;1091;p90"/>
          <p:cNvPicPr preferRelativeResize="0"/>
          <p:nvPr/>
        </p:nvPicPr>
        <p:blipFill rotWithShape="1">
          <a:blip r:embed="rId6">
            <a:alphaModFix/>
          </a:blip>
          <a:srcRect b="3886" l="2174" r="3289" t="4445"/>
          <a:stretch/>
        </p:blipFill>
        <p:spPr>
          <a:xfrm>
            <a:off x="243300" y="204576"/>
            <a:ext cx="1500300" cy="1450800"/>
          </a:xfrm>
          <a:prstGeom prst="ellipse">
            <a:avLst/>
          </a:prstGeom>
          <a:noFill/>
          <a:ln>
            <a:noFill/>
          </a:ln>
          <a:effectLst>
            <a:outerShdw blurRad="57150" rotWithShape="0" algn="bl" dir="5400000" dist="19050">
              <a:schemeClr val="dk1"/>
            </a:outerShdw>
          </a:effectLst>
        </p:spPr>
      </p:pic>
      <p:cxnSp>
        <p:nvCxnSpPr>
          <p:cNvPr id="1092" name="Google Shape;1092;p90"/>
          <p:cNvCxnSpPr/>
          <p:nvPr/>
        </p:nvCxnSpPr>
        <p:spPr>
          <a:xfrm>
            <a:off x="1060700" y="4110225"/>
            <a:ext cx="5170800" cy="0"/>
          </a:xfrm>
          <a:prstGeom prst="straightConnector1">
            <a:avLst/>
          </a:prstGeom>
          <a:noFill/>
          <a:ln cap="flat" cmpd="sng" w="38100">
            <a:solidFill>
              <a:srgbClr val="FF00FF"/>
            </a:solidFill>
            <a:prstDash val="solid"/>
            <a:round/>
            <a:headEnd len="med" w="med" type="diamond"/>
            <a:tailEnd len="med" w="med" type="diamond"/>
          </a:ln>
          <a:effectLst>
            <a:outerShdw blurRad="57150" rotWithShape="0" algn="bl" dir="5400000" dist="19050">
              <a:srgbClr val="9E9E9E">
                <a:alpha val="50000"/>
              </a:srgbClr>
            </a:outerShdw>
          </a:effectLst>
        </p:spPr>
      </p:cxnSp>
      <p:sp>
        <p:nvSpPr>
          <p:cNvPr id="1093" name="Google Shape;1093;p90"/>
          <p:cNvSpPr txBox="1"/>
          <p:nvPr/>
        </p:nvSpPr>
        <p:spPr>
          <a:xfrm>
            <a:off x="361200" y="2022700"/>
            <a:ext cx="4998000" cy="1720200"/>
          </a:xfrm>
          <a:prstGeom prst="rect">
            <a:avLst/>
          </a:prstGeom>
          <a:noFill/>
          <a:ln>
            <a:noFill/>
          </a:ln>
          <a:effectLst>
            <a:outerShdw blurRad="57150" rotWithShape="0" algn="bl" dir="5400000" dist="19050">
              <a:schemeClr val="dk1"/>
            </a:outerShdw>
          </a:effectLst>
        </p:spPr>
        <p:txBody>
          <a:bodyPr anchorCtr="0" anchor="t" bIns="91425" lIns="91425" spcFirstLastPara="1" rIns="91425" wrap="square" tIns="91425">
            <a:noAutofit/>
          </a:bodyPr>
          <a:lstStyle/>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Massive</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Evolved</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Unpredictable and </a:t>
            </a:r>
            <a:r>
              <a:rPr b="1" lang="en" sz="2200">
                <a:solidFill>
                  <a:schemeClr val="lt1"/>
                </a:solidFill>
                <a:latin typeface="Times"/>
                <a:ea typeface="Times"/>
                <a:cs typeface="Times"/>
                <a:sym typeface="Times"/>
              </a:rPr>
              <a:t>significant variations</a:t>
            </a:r>
            <a:r>
              <a:rPr lang="en" sz="2000">
                <a:solidFill>
                  <a:schemeClr val="lt1"/>
                </a:solidFill>
                <a:latin typeface="Times"/>
                <a:ea typeface="Times"/>
                <a:cs typeface="Times"/>
                <a:sym typeface="Times"/>
              </a:rPr>
              <a:t> in spectra and brightness</a:t>
            </a:r>
            <a:endParaRPr sz="2000">
              <a:solidFill>
                <a:schemeClr val="lt1"/>
              </a:solidFill>
              <a:latin typeface="Times"/>
              <a:ea typeface="Times"/>
              <a:cs typeface="Times"/>
              <a:sym typeface="Times"/>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91"/>
          <p:cNvSpPr txBox="1"/>
          <p:nvPr>
            <p:ph idx="1" type="subTitle"/>
          </p:nvPr>
        </p:nvSpPr>
        <p:spPr>
          <a:xfrm>
            <a:off x="655020" y="1360331"/>
            <a:ext cx="3720900" cy="538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099" name="Google Shape;1099;p91"/>
          <p:cNvSpPr txBox="1"/>
          <p:nvPr>
            <p:ph idx="2" type="subTitle"/>
          </p:nvPr>
        </p:nvSpPr>
        <p:spPr>
          <a:xfrm>
            <a:off x="4848116" y="1360331"/>
            <a:ext cx="3720600" cy="538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100" name="Google Shape;1100;p91"/>
          <p:cNvSpPr txBox="1"/>
          <p:nvPr>
            <p:ph type="title"/>
          </p:nvPr>
        </p:nvSpPr>
        <p:spPr>
          <a:xfrm>
            <a:off x="655013" y="627225"/>
            <a:ext cx="791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01" name="Google Shape;1101;p91"/>
          <p:cNvSpPr txBox="1"/>
          <p:nvPr>
            <p:ph idx="3" type="body"/>
          </p:nvPr>
        </p:nvSpPr>
        <p:spPr>
          <a:xfrm>
            <a:off x="655012" y="2063100"/>
            <a:ext cx="3720600" cy="2338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102" name="Google Shape;1102;p91"/>
          <p:cNvSpPr txBox="1"/>
          <p:nvPr>
            <p:ph idx="4" type="body"/>
          </p:nvPr>
        </p:nvSpPr>
        <p:spPr>
          <a:xfrm>
            <a:off x="4848109" y="2054288"/>
            <a:ext cx="3720900" cy="2338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03" name="Google Shape;1103;p91"/>
          <p:cNvPicPr preferRelativeResize="0"/>
          <p:nvPr/>
        </p:nvPicPr>
        <p:blipFill>
          <a:blip r:embed="rId3">
            <a:alphaModFix/>
          </a:blip>
          <a:stretch>
            <a:fillRect/>
          </a:stretch>
        </p:blipFill>
        <p:spPr>
          <a:xfrm>
            <a:off x="1115575" y="743950"/>
            <a:ext cx="7566424" cy="392734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92"/>
          <p:cNvSpPr txBox="1"/>
          <p:nvPr>
            <p:ph idx="12" type="sldNum"/>
          </p:nvPr>
        </p:nvSpPr>
        <p:spPr>
          <a:xfrm>
            <a:off x="6417588" y="35623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1109" name="Google Shape;1109;p92"/>
          <p:cNvPicPr preferRelativeResize="0"/>
          <p:nvPr/>
        </p:nvPicPr>
        <p:blipFill>
          <a:blip r:embed="rId3">
            <a:alphaModFix/>
          </a:blip>
          <a:stretch>
            <a:fillRect/>
          </a:stretch>
        </p:blipFill>
        <p:spPr>
          <a:xfrm>
            <a:off x="318872" y="676828"/>
            <a:ext cx="4352943" cy="3789844"/>
          </a:xfrm>
          <a:prstGeom prst="rect">
            <a:avLst/>
          </a:prstGeom>
          <a:noFill/>
          <a:ln>
            <a:noFill/>
          </a:ln>
        </p:spPr>
      </p:pic>
      <p:pic>
        <p:nvPicPr>
          <p:cNvPr id="1110" name="Google Shape;1110;p92"/>
          <p:cNvPicPr preferRelativeResize="0"/>
          <p:nvPr/>
        </p:nvPicPr>
        <p:blipFill>
          <a:blip r:embed="rId4">
            <a:alphaModFix/>
          </a:blip>
          <a:stretch>
            <a:fillRect/>
          </a:stretch>
        </p:blipFill>
        <p:spPr>
          <a:xfrm>
            <a:off x="4919756" y="644166"/>
            <a:ext cx="3855168" cy="3855168"/>
          </a:xfrm>
          <a:prstGeom prst="rect">
            <a:avLst/>
          </a:prstGeom>
          <a:noFill/>
          <a:ln>
            <a:noFill/>
          </a:ln>
        </p:spPr>
      </p:pic>
      <p:sp>
        <p:nvSpPr>
          <p:cNvPr id="1111" name="Google Shape;1111;p92"/>
          <p:cNvSpPr txBox="1"/>
          <p:nvPr/>
        </p:nvSpPr>
        <p:spPr>
          <a:xfrm>
            <a:off x="318872" y="4857169"/>
            <a:ext cx="4263000" cy="286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000">
                <a:solidFill>
                  <a:schemeClr val="dk1"/>
                </a:solidFill>
                <a:latin typeface="Times"/>
                <a:ea typeface="Times"/>
                <a:cs typeface="Times"/>
                <a:sym typeface="Times"/>
              </a:rPr>
              <a:t>Healy et al. 2024 and Drimmel et al. 2022</a:t>
            </a:r>
            <a:endParaRPr sz="1000">
              <a:solidFill>
                <a:schemeClr val="dk1"/>
              </a:solidFill>
              <a:latin typeface="Times"/>
              <a:ea typeface="Times"/>
              <a:cs typeface="Times"/>
              <a:sym typeface="Times"/>
            </a:endParaRPr>
          </a:p>
          <a:p>
            <a:pPr indent="0" lvl="0" marL="0" rtl="0" algn="l">
              <a:spcBef>
                <a:spcPts val="0"/>
              </a:spcBef>
              <a:spcAft>
                <a:spcPts val="0"/>
              </a:spcAft>
              <a:buNone/>
            </a:pPr>
            <a:r>
              <a:t/>
            </a:r>
            <a:endParaRPr sz="1300">
              <a:solidFill>
                <a:schemeClr val="dk1"/>
              </a:solidFill>
              <a:latin typeface="Times"/>
              <a:ea typeface="Times"/>
              <a:cs typeface="Times"/>
              <a:sym typeface="Times"/>
            </a:endParaRPr>
          </a:p>
          <a:p>
            <a:pPr indent="0" lvl="0" marL="0" rtl="0" algn="l">
              <a:spcBef>
                <a:spcPts val="0"/>
              </a:spcBef>
              <a:spcAft>
                <a:spcPts val="0"/>
              </a:spcAft>
              <a:buNone/>
            </a:pPr>
            <a:r>
              <a:t/>
            </a:r>
            <a:endParaRPr sz="1300">
              <a:solidFill>
                <a:schemeClr val="dk1"/>
              </a:solidFill>
              <a:latin typeface="Times"/>
              <a:ea typeface="Times"/>
              <a:cs typeface="Times"/>
              <a:sym typeface="Times"/>
            </a:endParaRPr>
          </a:p>
        </p:txBody>
      </p:sp>
      <p:sp>
        <p:nvSpPr>
          <p:cNvPr id="1112" name="Google Shape;1112;p92"/>
          <p:cNvSpPr/>
          <p:nvPr/>
        </p:nvSpPr>
        <p:spPr>
          <a:xfrm>
            <a:off x="0" y="3707156"/>
            <a:ext cx="98700" cy="870000"/>
          </a:xfrm>
          <a:prstGeom prst="rect">
            <a:avLst/>
          </a:prstGeom>
          <a:solidFill>
            <a:srgbClr val="E8EAED"/>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Times"/>
              <a:ea typeface="Times"/>
              <a:cs typeface="Times"/>
              <a:sym typeface="Time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pic>
        <p:nvPicPr>
          <p:cNvPr id="1117" name="Google Shape;1117;p93"/>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1118" name="Google Shape;1118;p93"/>
          <p:cNvSpPr txBox="1"/>
          <p:nvPr>
            <p:ph idx="12" type="sldNum"/>
          </p:nvPr>
        </p:nvSpPr>
        <p:spPr>
          <a:xfrm>
            <a:off x="6417588" y="3562388"/>
            <a:ext cx="411600" cy="295200"/>
          </a:xfrm>
          <a:prstGeom prst="rect">
            <a:avLst/>
          </a:prstGeom>
          <a:effectLst>
            <a:outerShdw blurRad="57150" rotWithShape="0" algn="bl" dir="5400000" dist="19050">
              <a:srgbClr val="000000"/>
            </a:outerShdw>
          </a:effectLst>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1119" name="Google Shape;1119;p93"/>
          <p:cNvSpPr txBox="1"/>
          <p:nvPr/>
        </p:nvSpPr>
        <p:spPr>
          <a:xfrm>
            <a:off x="323075" y="912975"/>
            <a:ext cx="2742000" cy="1012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C550C5"/>
                </a:solidFill>
              </a:rPr>
              <a:t>ADD KEY TAKEAWAY</a:t>
            </a:r>
            <a:endParaRPr b="1" sz="1800">
              <a:solidFill>
                <a:srgbClr val="C550C5"/>
              </a:solidFill>
            </a:endParaRPr>
          </a:p>
          <a:p>
            <a:pPr indent="0" lvl="0" marL="0" rtl="0" algn="l">
              <a:spcBef>
                <a:spcPts val="0"/>
              </a:spcBef>
              <a:spcAft>
                <a:spcPts val="0"/>
              </a:spcAft>
              <a:buNone/>
            </a:pPr>
            <a:r>
              <a:rPr b="1" lang="en" sz="1800">
                <a:solidFill>
                  <a:srgbClr val="C550C5"/>
                </a:solidFill>
              </a:rPr>
              <a:t>Metallicity - spectral cut off etc.</a:t>
            </a:r>
            <a:endParaRPr b="1" sz="1800">
              <a:solidFill>
                <a:srgbClr val="C550C5"/>
              </a:solidFill>
            </a:endParaRPr>
          </a:p>
          <a:p>
            <a:pPr indent="0" lvl="0" marL="0" rtl="0" algn="l">
              <a:spcBef>
                <a:spcPts val="0"/>
              </a:spcBef>
              <a:spcAft>
                <a:spcPts val="0"/>
              </a:spcAft>
              <a:buNone/>
            </a:pPr>
            <a:r>
              <a:t/>
            </a:r>
            <a:endParaRPr b="1" sz="1800">
              <a:solidFill>
                <a:srgbClr val="C550C5"/>
              </a:solidFill>
            </a:endParaRPr>
          </a:p>
        </p:txBody>
      </p:sp>
      <p:grpSp>
        <p:nvGrpSpPr>
          <p:cNvPr id="1120" name="Google Shape;1120;p93"/>
          <p:cNvGrpSpPr/>
          <p:nvPr/>
        </p:nvGrpSpPr>
        <p:grpSpPr>
          <a:xfrm>
            <a:off x="183475" y="2892750"/>
            <a:ext cx="3375063" cy="2026219"/>
            <a:chOff x="94250" y="3310177"/>
            <a:chExt cx="3019110" cy="1705715"/>
          </a:xfrm>
        </p:grpSpPr>
        <p:grpSp>
          <p:nvGrpSpPr>
            <p:cNvPr id="1121" name="Google Shape;1121;p93"/>
            <p:cNvGrpSpPr/>
            <p:nvPr/>
          </p:nvGrpSpPr>
          <p:grpSpPr>
            <a:xfrm>
              <a:off x="94250" y="3310177"/>
              <a:ext cx="3019110" cy="1705715"/>
              <a:chOff x="94250" y="3310177"/>
              <a:chExt cx="3019110" cy="1705715"/>
            </a:xfrm>
          </p:grpSpPr>
          <p:pic>
            <p:nvPicPr>
              <p:cNvPr id="1122" name="Google Shape;1122;p93"/>
              <p:cNvPicPr preferRelativeResize="0"/>
              <p:nvPr/>
            </p:nvPicPr>
            <p:blipFill rotWithShape="1">
              <a:blip r:embed="rId4">
                <a:alphaModFix/>
              </a:blip>
              <a:srcRect b="90838" l="22285" r="61050" t="1366"/>
              <a:stretch/>
            </p:blipFill>
            <p:spPr>
              <a:xfrm>
                <a:off x="94252" y="3346302"/>
                <a:ext cx="673610" cy="270827"/>
              </a:xfrm>
              <a:prstGeom prst="rect">
                <a:avLst/>
              </a:prstGeom>
              <a:noFill/>
              <a:ln>
                <a:noFill/>
              </a:ln>
              <a:effectLst>
                <a:outerShdw blurRad="57150" rotWithShape="0" algn="bl" dir="5400000" dist="19050">
                  <a:srgbClr val="000000"/>
                </a:outerShdw>
              </a:effectLst>
            </p:spPr>
          </p:pic>
          <p:pic>
            <p:nvPicPr>
              <p:cNvPr id="1123" name="Google Shape;1123;p93"/>
              <p:cNvPicPr preferRelativeResize="0"/>
              <p:nvPr/>
            </p:nvPicPr>
            <p:blipFill rotWithShape="1">
              <a:blip r:embed="rId4">
                <a:alphaModFix/>
              </a:blip>
              <a:srcRect b="90838" l="41121" r="44185" t="1366"/>
              <a:stretch/>
            </p:blipFill>
            <p:spPr>
              <a:xfrm>
                <a:off x="94256" y="3713432"/>
                <a:ext cx="593979" cy="270840"/>
              </a:xfrm>
              <a:prstGeom prst="rect">
                <a:avLst/>
              </a:prstGeom>
              <a:noFill/>
              <a:ln>
                <a:noFill/>
              </a:ln>
              <a:effectLst>
                <a:outerShdw blurRad="57150" rotWithShape="0" algn="bl" dir="5400000" dist="19050">
                  <a:srgbClr val="000000"/>
                </a:outerShdw>
              </a:effectLst>
            </p:spPr>
          </p:pic>
          <p:pic>
            <p:nvPicPr>
              <p:cNvPr id="1124" name="Google Shape;1124;p93"/>
              <p:cNvPicPr preferRelativeResize="0"/>
              <p:nvPr/>
            </p:nvPicPr>
            <p:blipFill rotWithShape="1">
              <a:blip r:embed="rId4">
                <a:alphaModFix/>
              </a:blip>
              <a:srcRect b="96360" l="58116" r="34885" t="1366"/>
              <a:stretch/>
            </p:blipFill>
            <p:spPr>
              <a:xfrm>
                <a:off x="94250" y="4173470"/>
                <a:ext cx="346243" cy="96649"/>
              </a:xfrm>
              <a:prstGeom prst="rect">
                <a:avLst/>
              </a:prstGeom>
              <a:noFill/>
              <a:ln>
                <a:noFill/>
              </a:ln>
              <a:effectLst>
                <a:outerShdw blurRad="57150" rotWithShape="0" algn="bl" dir="5400000" dist="19050">
                  <a:srgbClr val="000000"/>
                </a:outerShdw>
              </a:effectLst>
            </p:spPr>
          </p:pic>
          <p:pic>
            <p:nvPicPr>
              <p:cNvPr id="1125" name="Google Shape;1125;p93"/>
              <p:cNvPicPr preferRelativeResize="0"/>
              <p:nvPr/>
            </p:nvPicPr>
            <p:blipFill rotWithShape="1">
              <a:blip r:embed="rId4">
                <a:alphaModFix/>
              </a:blip>
              <a:srcRect b="93846" l="58116" r="34885" t="3880"/>
              <a:stretch/>
            </p:blipFill>
            <p:spPr>
              <a:xfrm>
                <a:off x="94250" y="4521885"/>
                <a:ext cx="346243" cy="96649"/>
              </a:xfrm>
              <a:prstGeom prst="rect">
                <a:avLst/>
              </a:prstGeom>
              <a:noFill/>
              <a:ln>
                <a:noFill/>
              </a:ln>
              <a:effectLst>
                <a:outerShdw blurRad="57150" rotWithShape="0" algn="bl" dir="5400000" dist="19050">
                  <a:srgbClr val="000000"/>
                </a:outerShdw>
              </a:effectLst>
            </p:spPr>
          </p:pic>
          <p:pic>
            <p:nvPicPr>
              <p:cNvPr id="1126" name="Google Shape;1126;p93"/>
              <p:cNvPicPr preferRelativeResize="0"/>
              <p:nvPr/>
            </p:nvPicPr>
            <p:blipFill rotWithShape="1">
              <a:blip r:embed="rId4">
                <a:alphaModFix/>
              </a:blip>
              <a:srcRect b="91691" l="58116" r="32404" t="6035"/>
              <a:stretch/>
            </p:blipFill>
            <p:spPr>
              <a:xfrm>
                <a:off x="94250" y="4826460"/>
                <a:ext cx="468973" cy="96649"/>
              </a:xfrm>
              <a:prstGeom prst="rect">
                <a:avLst/>
              </a:prstGeom>
              <a:noFill/>
              <a:ln>
                <a:noFill/>
              </a:ln>
              <a:effectLst>
                <a:outerShdw blurRad="57150" rotWithShape="0" algn="bl" dir="5400000" dist="19050">
                  <a:srgbClr val="000000"/>
                </a:outerShdw>
              </a:effectLst>
            </p:spPr>
          </p:pic>
          <p:sp>
            <p:nvSpPr>
              <p:cNvPr id="1127" name="Google Shape;1127;p93"/>
              <p:cNvSpPr txBox="1"/>
              <p:nvPr/>
            </p:nvSpPr>
            <p:spPr>
              <a:xfrm>
                <a:off x="745336" y="3310177"/>
                <a:ext cx="2367900" cy="282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C550C5"/>
                    </a:solidFill>
                    <a:latin typeface="Times"/>
                    <a:ea typeface="Times"/>
                    <a:cs typeface="Times"/>
                    <a:sym typeface="Times"/>
                  </a:rPr>
                  <a:t>Progenitor</a:t>
                </a:r>
                <a:r>
                  <a:rPr b="1" lang="en" sz="1000">
                    <a:solidFill>
                      <a:schemeClr val="lt1"/>
                    </a:solidFill>
                    <a:latin typeface="Times"/>
                    <a:ea typeface="Times"/>
                    <a:cs typeface="Times"/>
                    <a:sym typeface="Times"/>
                  </a:rPr>
                  <a:t> </a:t>
                </a:r>
                <a:r>
                  <a:rPr lang="en" sz="1000">
                    <a:solidFill>
                      <a:schemeClr val="lt1"/>
                    </a:solidFill>
                    <a:latin typeface="Times"/>
                    <a:ea typeface="Times"/>
                    <a:cs typeface="Times"/>
                    <a:sym typeface="Times"/>
                  </a:rPr>
                  <a:t>CLD accounting for Measurement Errors </a:t>
                </a:r>
                <a:endParaRPr sz="1000">
                  <a:solidFill>
                    <a:schemeClr val="lt1"/>
                  </a:solidFill>
                  <a:latin typeface="Times"/>
                  <a:ea typeface="Times"/>
                  <a:cs typeface="Times"/>
                  <a:sym typeface="Times"/>
                </a:endParaRPr>
              </a:p>
            </p:txBody>
          </p:sp>
          <p:sp>
            <p:nvSpPr>
              <p:cNvPr id="1128" name="Google Shape;1128;p93"/>
              <p:cNvSpPr txBox="1"/>
              <p:nvPr/>
            </p:nvSpPr>
            <p:spPr>
              <a:xfrm>
                <a:off x="745336" y="3683105"/>
                <a:ext cx="2367900" cy="3315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C550C5"/>
                    </a:solidFill>
                    <a:latin typeface="Times"/>
                    <a:ea typeface="Times"/>
                    <a:cs typeface="Times"/>
                    <a:sym typeface="Times"/>
                  </a:rPr>
                  <a:t>Progenitor</a:t>
                </a:r>
                <a:r>
                  <a:rPr lang="en" sz="1000">
                    <a:solidFill>
                      <a:schemeClr val="lt1"/>
                    </a:solidFill>
                    <a:latin typeface="Times"/>
                    <a:ea typeface="Times"/>
                    <a:cs typeface="Times"/>
                    <a:sym typeface="Times"/>
                  </a:rPr>
                  <a:t> CLD accounting  for Measurement Errors &amp; </a:t>
                </a:r>
                <a:r>
                  <a:rPr b="1" lang="en" sz="1000">
                    <a:solidFill>
                      <a:srgbClr val="C550C5"/>
                    </a:solidFill>
                    <a:latin typeface="Times"/>
                    <a:ea typeface="Times"/>
                    <a:cs typeface="Times"/>
                    <a:sym typeface="Times"/>
                  </a:rPr>
                  <a:t>Telescope Sensitivity</a:t>
                </a:r>
                <a:r>
                  <a:rPr b="1" lang="en" sz="1000">
                    <a:solidFill>
                      <a:schemeClr val="lt1"/>
                    </a:solidFill>
                    <a:latin typeface="Times"/>
                    <a:ea typeface="Times"/>
                    <a:cs typeface="Times"/>
                    <a:sym typeface="Times"/>
                  </a:rPr>
                  <a:t> </a:t>
                </a:r>
                <a:endParaRPr b="1" sz="1000">
                  <a:solidFill>
                    <a:schemeClr val="lt1"/>
                  </a:solidFill>
                  <a:latin typeface="Times"/>
                  <a:ea typeface="Times"/>
                  <a:cs typeface="Times"/>
                  <a:sym typeface="Times"/>
                </a:endParaRPr>
              </a:p>
            </p:txBody>
          </p:sp>
          <p:sp>
            <p:nvSpPr>
              <p:cNvPr id="1129" name="Google Shape;1129;p93"/>
              <p:cNvSpPr txBox="1"/>
              <p:nvPr/>
            </p:nvSpPr>
            <p:spPr>
              <a:xfrm>
                <a:off x="694460" y="4080592"/>
                <a:ext cx="2418900" cy="282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C550C5"/>
                    </a:solidFill>
                    <a:latin typeface="Times"/>
                    <a:ea typeface="Times"/>
                    <a:cs typeface="Times"/>
                    <a:sym typeface="Times"/>
                  </a:rPr>
                  <a:t>Galactic RSGs</a:t>
                </a:r>
                <a:r>
                  <a:rPr lang="en" sz="1000">
                    <a:solidFill>
                      <a:schemeClr val="lt1"/>
                    </a:solidFill>
                    <a:latin typeface="Times"/>
                    <a:ea typeface="Times"/>
                    <a:cs typeface="Times"/>
                    <a:sym typeface="Times"/>
                  </a:rPr>
                  <a:t> CLD includes AGB contaminants</a:t>
                </a:r>
                <a:endParaRPr sz="1000">
                  <a:solidFill>
                    <a:schemeClr val="lt1"/>
                  </a:solidFill>
                  <a:latin typeface="Times"/>
                  <a:ea typeface="Times"/>
                  <a:cs typeface="Times"/>
                  <a:sym typeface="Times"/>
                </a:endParaRPr>
              </a:p>
            </p:txBody>
          </p:sp>
          <p:sp>
            <p:nvSpPr>
              <p:cNvPr id="1130" name="Google Shape;1130;p93"/>
              <p:cNvSpPr txBox="1"/>
              <p:nvPr/>
            </p:nvSpPr>
            <p:spPr>
              <a:xfrm>
                <a:off x="694460" y="4429001"/>
                <a:ext cx="2418900" cy="282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C550C5"/>
                    </a:solidFill>
                    <a:latin typeface="Times"/>
                    <a:ea typeface="Times"/>
                    <a:cs typeface="Times"/>
                    <a:sym typeface="Times"/>
                  </a:rPr>
                  <a:t>More </a:t>
                </a:r>
                <a:r>
                  <a:rPr b="1" lang="en" sz="1000">
                    <a:solidFill>
                      <a:schemeClr val="lt1"/>
                    </a:solidFill>
                    <a:latin typeface="Times"/>
                    <a:ea typeface="Times"/>
                    <a:cs typeface="Times"/>
                    <a:sym typeface="Times"/>
                  </a:rPr>
                  <a:t>dusty RSGs and contaminants</a:t>
                </a:r>
                <a:r>
                  <a:rPr lang="en" sz="1000">
                    <a:solidFill>
                      <a:schemeClr val="lt1"/>
                    </a:solidFill>
                    <a:latin typeface="Times"/>
                    <a:ea typeface="Times"/>
                    <a:cs typeface="Times"/>
                    <a:sym typeface="Times"/>
                  </a:rPr>
                  <a:t> Z weighted CLD</a:t>
                </a:r>
                <a:endParaRPr sz="1000">
                  <a:solidFill>
                    <a:schemeClr val="lt1"/>
                  </a:solidFill>
                  <a:latin typeface="Times"/>
                  <a:ea typeface="Times"/>
                  <a:cs typeface="Times"/>
                  <a:sym typeface="Times"/>
                </a:endParaRPr>
              </a:p>
            </p:txBody>
          </p:sp>
          <p:sp>
            <p:nvSpPr>
              <p:cNvPr id="1131" name="Google Shape;1131;p93"/>
              <p:cNvSpPr txBox="1"/>
              <p:nvPr/>
            </p:nvSpPr>
            <p:spPr>
              <a:xfrm>
                <a:off x="694460" y="4733593"/>
                <a:ext cx="2418900" cy="2823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C550C5"/>
                    </a:solidFill>
                    <a:latin typeface="Times"/>
                    <a:ea typeface="Times"/>
                    <a:cs typeface="Times"/>
                    <a:sym typeface="Times"/>
                  </a:rPr>
                  <a:t>Less </a:t>
                </a:r>
                <a:r>
                  <a:rPr b="1" lang="en" sz="1000">
                    <a:solidFill>
                      <a:schemeClr val="lt1"/>
                    </a:solidFill>
                    <a:latin typeface="Times"/>
                    <a:ea typeface="Times"/>
                    <a:cs typeface="Times"/>
                    <a:sym typeface="Times"/>
                  </a:rPr>
                  <a:t>contaminants and dusty RSGs</a:t>
                </a:r>
                <a:r>
                  <a:rPr lang="en" sz="1000">
                    <a:solidFill>
                      <a:schemeClr val="lt1"/>
                    </a:solidFill>
                    <a:latin typeface="Times"/>
                    <a:ea typeface="Times"/>
                    <a:cs typeface="Times"/>
                    <a:sym typeface="Times"/>
                  </a:rPr>
                  <a:t> Z weighted CLD</a:t>
                </a:r>
                <a:endParaRPr sz="1000">
                  <a:solidFill>
                    <a:schemeClr val="lt1"/>
                  </a:solidFill>
                  <a:latin typeface="Times"/>
                  <a:ea typeface="Times"/>
                  <a:cs typeface="Times"/>
                  <a:sym typeface="Times"/>
                </a:endParaRPr>
              </a:p>
            </p:txBody>
          </p:sp>
        </p:grpSp>
        <p:pic>
          <p:nvPicPr>
            <p:cNvPr id="1132" name="Google Shape;1132;p93"/>
            <p:cNvPicPr preferRelativeResize="0"/>
            <p:nvPr/>
          </p:nvPicPr>
          <p:blipFill rotWithShape="1">
            <a:blip r:embed="rId5">
              <a:alphaModFix/>
            </a:blip>
            <a:srcRect b="97466" l="78495" r="18409" t="1737"/>
            <a:stretch/>
          </p:blipFill>
          <p:spPr>
            <a:xfrm>
              <a:off x="94250" y="4552950"/>
              <a:ext cx="166100" cy="39824"/>
            </a:xfrm>
            <a:prstGeom prst="rect">
              <a:avLst/>
            </a:prstGeom>
            <a:noFill/>
            <a:ln>
              <a:noFill/>
            </a:ln>
            <a:effectLst>
              <a:outerShdw blurRad="57150" rotWithShape="0" algn="bl" dir="5400000" dist="19050">
                <a:srgbClr val="000000"/>
              </a:outerShdw>
            </a:effectLst>
          </p:spPr>
        </p:pic>
        <p:pic>
          <p:nvPicPr>
            <p:cNvPr id="1133" name="Google Shape;1133;p93"/>
            <p:cNvPicPr preferRelativeResize="0"/>
            <p:nvPr/>
          </p:nvPicPr>
          <p:blipFill rotWithShape="1">
            <a:blip r:embed="rId5">
              <a:alphaModFix/>
            </a:blip>
            <a:srcRect b="95647" l="78637" r="18278" t="3557"/>
            <a:stretch/>
          </p:blipFill>
          <p:spPr>
            <a:xfrm>
              <a:off x="94250" y="4852325"/>
              <a:ext cx="166100" cy="39824"/>
            </a:xfrm>
            <a:prstGeom prst="rect">
              <a:avLst/>
            </a:prstGeom>
            <a:noFill/>
            <a:ln>
              <a:noFill/>
            </a:ln>
            <a:effectLst>
              <a:outerShdw blurRad="57150" rotWithShape="0" algn="bl" dir="5400000" dist="19050">
                <a:srgbClr val="000000"/>
              </a:outerShdw>
            </a:effectLst>
          </p:spPr>
        </p:pic>
      </p:grpSp>
      <p:pic>
        <p:nvPicPr>
          <p:cNvPr id="1134" name="Google Shape;1134;p93"/>
          <p:cNvPicPr preferRelativeResize="0"/>
          <p:nvPr/>
        </p:nvPicPr>
        <p:blipFill rotWithShape="1">
          <a:blip r:embed="rId5">
            <a:alphaModFix/>
          </a:blip>
          <a:srcRect b="0" l="0" r="0" t="7774"/>
          <a:stretch/>
        </p:blipFill>
        <p:spPr>
          <a:xfrm>
            <a:off x="3725325" y="137575"/>
            <a:ext cx="5273750" cy="388167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94"/>
          <p:cNvSpPr txBox="1"/>
          <p:nvPr>
            <p:ph type="title"/>
          </p:nvPr>
        </p:nvSpPr>
        <p:spPr>
          <a:xfrm>
            <a:off x="405225" y="376636"/>
            <a:ext cx="6219000" cy="4296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400">
                <a:solidFill>
                  <a:schemeClr val="lt1"/>
                </a:solidFill>
                <a:latin typeface="Times"/>
                <a:ea typeface="Times"/>
                <a:cs typeface="Times"/>
                <a:sym typeface="Times"/>
              </a:rPr>
              <a:t>Red Supergiant Problem: Underlying Problem</a:t>
            </a:r>
            <a:endParaRPr sz="3400">
              <a:solidFill>
                <a:schemeClr val="lt1"/>
              </a:solidFill>
              <a:latin typeface="Times"/>
              <a:ea typeface="Times"/>
              <a:cs typeface="Times"/>
              <a:sym typeface="Times"/>
            </a:endParaRPr>
          </a:p>
        </p:txBody>
      </p:sp>
      <p:sp>
        <p:nvSpPr>
          <p:cNvPr id="1140" name="Google Shape;1140;p94"/>
          <p:cNvSpPr txBox="1"/>
          <p:nvPr>
            <p:ph idx="1" type="body"/>
          </p:nvPr>
        </p:nvSpPr>
        <p:spPr>
          <a:xfrm>
            <a:off x="405225" y="1125352"/>
            <a:ext cx="5559000" cy="2270400"/>
          </a:xfrm>
          <a:prstGeom prst="rect">
            <a:avLst/>
          </a:prstGeom>
        </p:spPr>
        <p:txBody>
          <a:bodyPr anchorCtr="0" anchor="t" bIns="91425" lIns="91425" spcFirstLastPara="1" rIns="91425" wrap="square" tIns="91425">
            <a:normAutofit fontScale="85000" lnSpcReduction="20000"/>
          </a:bodyPr>
          <a:lstStyle/>
          <a:p>
            <a:pPr indent="-325755" lvl="0" marL="457200" rtl="0" algn="l">
              <a:lnSpc>
                <a:spcPct val="150000"/>
              </a:lnSpc>
              <a:spcBef>
                <a:spcPts val="0"/>
              </a:spcBef>
              <a:spcAft>
                <a:spcPts val="0"/>
              </a:spcAft>
              <a:buClr>
                <a:schemeClr val="lt1"/>
              </a:buClr>
              <a:buSzPct val="100000"/>
              <a:buFont typeface="Times"/>
              <a:buAutoNum type="arabicPeriod"/>
            </a:pPr>
            <a:r>
              <a:rPr lang="en" sz="1800">
                <a:solidFill>
                  <a:schemeClr val="lt1"/>
                </a:solidFill>
                <a:latin typeface="Times"/>
                <a:ea typeface="Times"/>
                <a:cs typeface="Times"/>
                <a:sym typeface="Times"/>
              </a:rPr>
              <a:t>There is no evidence of missing high mass progenitors</a:t>
            </a:r>
            <a:endParaRPr sz="1800">
              <a:solidFill>
                <a:schemeClr val="lt1"/>
              </a:solidFill>
              <a:latin typeface="Times"/>
              <a:ea typeface="Times"/>
              <a:cs typeface="Times"/>
              <a:sym typeface="Times"/>
            </a:endParaRPr>
          </a:p>
          <a:p>
            <a:pPr indent="-325755" lvl="0" marL="457200" rtl="0" algn="l">
              <a:lnSpc>
                <a:spcPct val="150000"/>
              </a:lnSpc>
              <a:spcBef>
                <a:spcPts val="0"/>
              </a:spcBef>
              <a:spcAft>
                <a:spcPts val="0"/>
              </a:spcAft>
              <a:buClr>
                <a:schemeClr val="lt1"/>
              </a:buClr>
              <a:buSzPct val="100000"/>
              <a:buFont typeface="Times"/>
              <a:buAutoNum type="arabicPeriod"/>
            </a:pPr>
            <a:r>
              <a:rPr lang="en" sz="1800">
                <a:solidFill>
                  <a:schemeClr val="lt1"/>
                </a:solidFill>
                <a:latin typeface="Times"/>
                <a:ea typeface="Times"/>
                <a:cs typeface="Times"/>
                <a:sym typeface="Times"/>
              </a:rPr>
              <a:t>Progenitor mass estimated to be below the limit for producing CCSNe can be explained with the increased uncertainty inherent to F814W derived luminosity</a:t>
            </a:r>
            <a:endParaRPr sz="1800">
              <a:solidFill>
                <a:schemeClr val="lt1"/>
              </a:solidFill>
              <a:latin typeface="Times"/>
              <a:ea typeface="Times"/>
              <a:cs typeface="Times"/>
              <a:sym typeface="Times"/>
            </a:endParaRPr>
          </a:p>
          <a:p>
            <a:pPr indent="-325755" lvl="0" marL="457200" rtl="0" algn="l">
              <a:lnSpc>
                <a:spcPct val="150000"/>
              </a:lnSpc>
              <a:spcBef>
                <a:spcPts val="0"/>
              </a:spcBef>
              <a:spcAft>
                <a:spcPts val="0"/>
              </a:spcAft>
              <a:buClr>
                <a:schemeClr val="lt1"/>
              </a:buClr>
              <a:buSzPct val="100000"/>
              <a:buFont typeface="Times"/>
              <a:buAutoNum type="arabicPeriod"/>
            </a:pPr>
            <a:r>
              <a:rPr lang="en" sz="1800">
                <a:solidFill>
                  <a:schemeClr val="lt1"/>
                </a:solidFill>
                <a:latin typeface="Times"/>
                <a:ea typeface="Times"/>
                <a:cs typeface="Times"/>
                <a:sym typeface="Times"/>
              </a:rPr>
              <a:t>The disagreement between local group late type RSGs and progenitors CLD can be explained with the increased uncertainty of bolometric corrections</a:t>
            </a:r>
            <a:endParaRPr>
              <a:solidFill>
                <a:schemeClr val="lt1"/>
              </a:solidFill>
              <a:latin typeface="Times"/>
              <a:ea typeface="Times"/>
              <a:cs typeface="Times"/>
              <a:sym typeface="Times"/>
            </a:endParaRPr>
          </a:p>
        </p:txBody>
      </p:sp>
      <p:sp>
        <p:nvSpPr>
          <p:cNvPr id="1141" name="Google Shape;1141;p94"/>
          <p:cNvSpPr txBox="1"/>
          <p:nvPr>
            <p:ph idx="12" type="sldNum"/>
          </p:nvPr>
        </p:nvSpPr>
        <p:spPr>
          <a:xfrm>
            <a:off x="6417588" y="35623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2"/>
          <p:cNvSpPr txBox="1"/>
          <p:nvPr>
            <p:ph idx="12" type="sldNum"/>
          </p:nvPr>
        </p:nvSpPr>
        <p:spPr>
          <a:xfrm>
            <a:off x="6417588" y="35623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212" name="Google Shape;212;p32"/>
          <p:cNvSpPr txBox="1"/>
          <p:nvPr/>
        </p:nvSpPr>
        <p:spPr>
          <a:xfrm>
            <a:off x="821775" y="135800"/>
            <a:ext cx="3160500" cy="6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lt1"/>
                </a:solidFill>
                <a:latin typeface="Times"/>
                <a:ea typeface="Times"/>
                <a:cs typeface="Times"/>
                <a:sym typeface="Times"/>
              </a:rPr>
              <a:t>Supernova 1987A</a:t>
            </a:r>
            <a:endParaRPr b="1" sz="3000">
              <a:solidFill>
                <a:schemeClr val="lt1"/>
              </a:solidFill>
              <a:latin typeface="Times"/>
              <a:ea typeface="Times"/>
              <a:cs typeface="Times"/>
              <a:sym typeface="Times"/>
            </a:endParaRPr>
          </a:p>
        </p:txBody>
      </p:sp>
      <p:pic>
        <p:nvPicPr>
          <p:cNvPr id="213" name="Google Shape;213;p32"/>
          <p:cNvPicPr preferRelativeResize="0"/>
          <p:nvPr/>
        </p:nvPicPr>
        <p:blipFill rotWithShape="1">
          <a:blip r:embed="rId3">
            <a:alphaModFix/>
          </a:blip>
          <a:srcRect b="36570" l="27679" r="25610" t="34139"/>
          <a:stretch/>
        </p:blipFill>
        <p:spPr>
          <a:xfrm>
            <a:off x="4421450" y="189050"/>
            <a:ext cx="4533500" cy="3118700"/>
          </a:xfrm>
          <a:prstGeom prst="rect">
            <a:avLst/>
          </a:prstGeom>
          <a:noFill/>
          <a:ln>
            <a:noFill/>
          </a:ln>
        </p:spPr>
      </p:pic>
      <p:sp>
        <p:nvSpPr>
          <p:cNvPr id="214" name="Google Shape;214;p32"/>
          <p:cNvSpPr txBox="1"/>
          <p:nvPr/>
        </p:nvSpPr>
        <p:spPr>
          <a:xfrm>
            <a:off x="7575413" y="3307744"/>
            <a:ext cx="1379700" cy="285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100">
                <a:solidFill>
                  <a:schemeClr val="lt1"/>
                </a:solidFill>
                <a:latin typeface="Times"/>
                <a:ea typeface="Times"/>
                <a:cs typeface="Times"/>
                <a:sym typeface="Times"/>
              </a:rPr>
              <a:t>HST, NASA, ESA</a:t>
            </a:r>
            <a:endParaRPr b="1" sz="1100">
              <a:solidFill>
                <a:schemeClr val="lt1"/>
              </a:solidFill>
              <a:latin typeface="Times"/>
              <a:ea typeface="Times"/>
              <a:cs typeface="Times"/>
              <a:sym typeface="Times"/>
            </a:endParaRPr>
          </a:p>
        </p:txBody>
      </p:sp>
      <p:sp>
        <p:nvSpPr>
          <p:cNvPr id="215" name="Google Shape;215;p32"/>
          <p:cNvSpPr/>
          <p:nvPr/>
        </p:nvSpPr>
        <p:spPr>
          <a:xfrm>
            <a:off x="6161725" y="1521355"/>
            <a:ext cx="738900" cy="692700"/>
          </a:xfrm>
          <a:prstGeom prst="ellipse">
            <a:avLst/>
          </a:prstGeom>
          <a:no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Abel"/>
              <a:ea typeface="Abel"/>
              <a:cs typeface="Abel"/>
              <a:sym typeface="Abel"/>
            </a:endParaRPr>
          </a:p>
        </p:txBody>
      </p:sp>
      <p:sp>
        <p:nvSpPr>
          <p:cNvPr id="216" name="Google Shape;216;p32"/>
          <p:cNvSpPr txBox="1"/>
          <p:nvPr/>
        </p:nvSpPr>
        <p:spPr>
          <a:xfrm>
            <a:off x="530125" y="927100"/>
            <a:ext cx="3160500" cy="103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Times"/>
                <a:ea typeface="Times"/>
                <a:cs typeface="Times"/>
                <a:sym typeface="Times"/>
              </a:rPr>
              <a:t>Exploded in LMC</a:t>
            </a:r>
            <a:endParaRPr sz="1600">
              <a:solidFill>
                <a:schemeClr val="lt1"/>
              </a:solidFill>
              <a:latin typeface="Times"/>
              <a:ea typeface="Times"/>
              <a:cs typeface="Times"/>
              <a:sym typeface="Times"/>
            </a:endParaRPr>
          </a:p>
          <a:p>
            <a:pPr indent="0" lvl="0" marL="0" rtl="0" algn="l">
              <a:spcBef>
                <a:spcPts val="0"/>
              </a:spcBef>
              <a:spcAft>
                <a:spcPts val="0"/>
              </a:spcAft>
              <a:buNone/>
            </a:pPr>
            <a:r>
              <a:t/>
            </a:r>
            <a:endParaRPr sz="1600">
              <a:solidFill>
                <a:schemeClr val="lt1"/>
              </a:solidFill>
              <a:latin typeface="Times"/>
              <a:ea typeface="Times"/>
              <a:cs typeface="Times"/>
              <a:sym typeface="Times"/>
            </a:endParaRPr>
          </a:p>
          <a:p>
            <a:pPr indent="0" lvl="0" marL="0" rtl="0" algn="l">
              <a:spcBef>
                <a:spcPts val="0"/>
              </a:spcBef>
              <a:spcAft>
                <a:spcPts val="0"/>
              </a:spcAft>
              <a:buNone/>
            </a:pPr>
            <a:r>
              <a:rPr lang="en" sz="1600">
                <a:solidFill>
                  <a:schemeClr val="lt1"/>
                </a:solidFill>
                <a:latin typeface="Times"/>
                <a:ea typeface="Times"/>
                <a:cs typeface="Times"/>
                <a:sym typeface="Times"/>
              </a:rPr>
              <a:t>Blue supergiant progenitor</a:t>
            </a:r>
            <a:endParaRPr sz="1600">
              <a:solidFill>
                <a:schemeClr val="lt1"/>
              </a:solidFill>
              <a:latin typeface="Times"/>
              <a:ea typeface="Times"/>
              <a:cs typeface="Times"/>
              <a:sym typeface="Times"/>
            </a:endParaRPr>
          </a:p>
        </p:txBody>
      </p:sp>
      <p:pic>
        <p:nvPicPr>
          <p:cNvPr id="217" name="Google Shape;217;p32"/>
          <p:cNvPicPr preferRelativeResize="0"/>
          <p:nvPr/>
        </p:nvPicPr>
        <p:blipFill>
          <a:blip r:embed="rId4">
            <a:alphaModFix/>
          </a:blip>
          <a:stretch>
            <a:fillRect/>
          </a:stretch>
        </p:blipFill>
        <p:spPr>
          <a:xfrm>
            <a:off x="179000" y="2070500"/>
            <a:ext cx="3803274" cy="2906500"/>
          </a:xfrm>
          <a:prstGeom prst="rect">
            <a:avLst/>
          </a:prstGeom>
          <a:noFill/>
          <a:ln>
            <a:noFill/>
          </a:ln>
        </p:spPr>
      </p:pic>
      <p:sp>
        <p:nvSpPr>
          <p:cNvPr id="218" name="Google Shape;218;p32"/>
          <p:cNvSpPr txBox="1"/>
          <p:nvPr/>
        </p:nvSpPr>
        <p:spPr>
          <a:xfrm>
            <a:off x="3982275" y="4663025"/>
            <a:ext cx="12489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Times"/>
                <a:ea typeface="Times"/>
                <a:cs typeface="Times"/>
                <a:sym typeface="Times"/>
              </a:rPr>
              <a:t>CERN courier</a:t>
            </a:r>
            <a:endParaRPr b="1" sz="1200">
              <a:solidFill>
                <a:schemeClr val="lt1"/>
              </a:solidFill>
              <a:latin typeface="Times"/>
              <a:ea typeface="Times"/>
              <a:cs typeface="Times"/>
              <a:sym typeface="Times"/>
            </a:endParaRPr>
          </a:p>
        </p:txBody>
      </p:sp>
      <p:sp>
        <p:nvSpPr>
          <p:cNvPr id="219" name="Google Shape;219;p32"/>
          <p:cNvSpPr txBox="1"/>
          <p:nvPr/>
        </p:nvSpPr>
        <p:spPr>
          <a:xfrm>
            <a:off x="4164513" y="4028788"/>
            <a:ext cx="47334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lt1"/>
                </a:solidFill>
                <a:latin typeface="Times"/>
                <a:ea typeface="Times"/>
                <a:cs typeface="Times"/>
                <a:sym typeface="Times"/>
              </a:rPr>
              <a:t>Detections in EM waves including X-rays, 𝛾-rays, and neutrinos </a:t>
            </a:r>
            <a:endParaRPr b="1" sz="1500">
              <a:solidFill>
                <a:schemeClr val="lt1"/>
              </a:solidFill>
              <a:latin typeface="Times"/>
              <a:ea typeface="Times"/>
              <a:cs typeface="Times"/>
              <a:sym typeface="Times"/>
            </a:endParaRPr>
          </a:p>
        </p:txBody>
      </p:sp>
      <p:sp>
        <p:nvSpPr>
          <p:cNvPr id="220" name="Google Shape;220;p32"/>
          <p:cNvSpPr/>
          <p:nvPr/>
        </p:nvSpPr>
        <p:spPr>
          <a:xfrm>
            <a:off x="0" y="3707156"/>
            <a:ext cx="98700" cy="870000"/>
          </a:xfrm>
          <a:prstGeom prst="rect">
            <a:avLst/>
          </a:prstGeom>
          <a:solidFill>
            <a:srgbClr val="E8EAED"/>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Times"/>
              <a:ea typeface="Times"/>
              <a:cs typeface="Times"/>
              <a:sym typeface="Times"/>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cxnSp>
        <p:nvCxnSpPr>
          <p:cNvPr id="1146" name="Google Shape;1146;p95"/>
          <p:cNvCxnSpPr/>
          <p:nvPr/>
        </p:nvCxnSpPr>
        <p:spPr>
          <a:xfrm flipH="1" rot="10800000">
            <a:off x="1367775" y="3368194"/>
            <a:ext cx="7776300" cy="600"/>
          </a:xfrm>
          <a:prstGeom prst="straightConnector1">
            <a:avLst/>
          </a:prstGeom>
          <a:noFill/>
          <a:ln cap="flat" cmpd="sng" w="9525">
            <a:solidFill>
              <a:schemeClr val="dk1"/>
            </a:solidFill>
            <a:prstDash val="solid"/>
            <a:round/>
            <a:headEnd len="sm" w="sm" type="none"/>
            <a:tailEnd len="sm" w="sm" type="none"/>
          </a:ln>
        </p:spPr>
      </p:cxnSp>
      <p:sp>
        <p:nvSpPr>
          <p:cNvPr id="1147" name="Google Shape;1147;p95"/>
          <p:cNvSpPr txBox="1"/>
          <p:nvPr>
            <p:ph type="title"/>
          </p:nvPr>
        </p:nvSpPr>
        <p:spPr>
          <a:xfrm>
            <a:off x="1478119" y="944250"/>
            <a:ext cx="6837900" cy="2369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4000"/>
              <a:t>From Cool Supergiants to Cosmic Catastrophes: </a:t>
            </a:r>
            <a:r>
              <a:rPr lang="en" sz="3400"/>
              <a:t>Analyzing Red Supergiants, Supernova Mechanisms, and Neutrino Signatures</a:t>
            </a:r>
            <a:endParaRPr sz="3400"/>
          </a:p>
        </p:txBody>
      </p:sp>
      <p:sp>
        <p:nvSpPr>
          <p:cNvPr id="1148" name="Google Shape;1148;p95"/>
          <p:cNvSpPr txBox="1"/>
          <p:nvPr>
            <p:ph idx="1" type="subTitle"/>
          </p:nvPr>
        </p:nvSpPr>
        <p:spPr>
          <a:xfrm>
            <a:off x="883875" y="3538369"/>
            <a:ext cx="7509600" cy="870000"/>
          </a:xfrm>
          <a:prstGeom prst="rect">
            <a:avLst/>
          </a:prstGeom>
        </p:spPr>
        <p:txBody>
          <a:bodyPr anchorCtr="0" anchor="ctr" bIns="91425" lIns="91425" spcFirstLastPara="1" rIns="91425" wrap="square" tIns="91425">
            <a:normAutofit lnSpcReduction="10000"/>
          </a:bodyPr>
          <a:lstStyle/>
          <a:p>
            <a:pPr indent="0" lvl="0" marL="0" rtl="0" algn="r">
              <a:spcBef>
                <a:spcPts val="0"/>
              </a:spcBef>
              <a:spcAft>
                <a:spcPts val="0"/>
              </a:spcAft>
              <a:buNone/>
            </a:pPr>
            <a:r>
              <a:rPr lang="en" sz="1600"/>
              <a:t>Sarah Healy</a:t>
            </a:r>
            <a:endParaRPr sz="1600"/>
          </a:p>
          <a:p>
            <a:pPr indent="0" lvl="0" marL="0" rtl="0" algn="r">
              <a:spcBef>
                <a:spcPts val="0"/>
              </a:spcBef>
              <a:spcAft>
                <a:spcPts val="0"/>
              </a:spcAft>
              <a:buNone/>
            </a:pPr>
            <a:r>
              <a:rPr lang="en" sz="1600"/>
              <a:t>Advisor: Shunsaku Horiuchi</a:t>
            </a:r>
            <a:endParaRPr sz="1600"/>
          </a:p>
          <a:p>
            <a:pPr indent="0" lvl="0" marL="0" rtl="0" algn="r">
              <a:spcBef>
                <a:spcPts val="0"/>
              </a:spcBef>
              <a:spcAft>
                <a:spcPts val="0"/>
              </a:spcAft>
              <a:buNone/>
            </a:pPr>
            <a:r>
              <a:rPr lang="en" sz="1600"/>
              <a:t>Pre-Defense 11/21/2024.</a:t>
            </a:r>
            <a:endParaRPr sz="1600"/>
          </a:p>
        </p:txBody>
      </p:sp>
      <p:sp>
        <p:nvSpPr>
          <p:cNvPr id="1149" name="Google Shape;1149;p95"/>
          <p:cNvSpPr/>
          <p:nvPr/>
        </p:nvSpPr>
        <p:spPr>
          <a:xfrm>
            <a:off x="1324219" y="1989171"/>
            <a:ext cx="156600" cy="183600"/>
          </a:xfrm>
          <a:custGeom>
            <a:rect b="b" l="l" r="r" t="t"/>
            <a:pathLst>
              <a:path extrusionOk="0" h="2160000" w="2160000">
                <a:moveTo>
                  <a:pt x="1095825" y="0"/>
                </a:moveTo>
                <a:lnTo>
                  <a:pt x="1108157" y="0"/>
                </a:lnTo>
                <a:lnTo>
                  <a:pt x="1113289" y="101634"/>
                </a:lnTo>
                <a:cubicBezTo>
                  <a:pt x="1164909" y="609924"/>
                  <a:pt x="1568999" y="1014015"/>
                  <a:pt x="2077289" y="1065634"/>
                </a:cubicBezTo>
                <a:lnTo>
                  <a:pt x="2160000" y="1069811"/>
                </a:lnTo>
                <a:lnTo>
                  <a:pt x="2160000" y="1089613"/>
                </a:lnTo>
                <a:lnTo>
                  <a:pt x="2143732" y="1088791"/>
                </a:lnTo>
                <a:cubicBezTo>
                  <a:pt x="1584543" y="1088791"/>
                  <a:pt x="1124615" y="1513770"/>
                  <a:pt x="1069308" y="2058367"/>
                </a:cubicBezTo>
                <a:lnTo>
                  <a:pt x="1064176" y="2160000"/>
                </a:lnTo>
                <a:lnTo>
                  <a:pt x="1051844" y="2160000"/>
                </a:lnTo>
                <a:lnTo>
                  <a:pt x="1046712" y="2058367"/>
                </a:lnTo>
                <a:cubicBezTo>
                  <a:pt x="995093" y="1550077"/>
                  <a:pt x="591002" y="1145987"/>
                  <a:pt x="82712" y="1094367"/>
                </a:cubicBezTo>
                <a:lnTo>
                  <a:pt x="0" y="1090190"/>
                </a:lnTo>
                <a:lnTo>
                  <a:pt x="0" y="1070389"/>
                </a:lnTo>
                <a:lnTo>
                  <a:pt x="16269" y="1071210"/>
                </a:lnTo>
                <a:cubicBezTo>
                  <a:pt x="575458" y="1071210"/>
                  <a:pt x="1035386" y="646231"/>
                  <a:pt x="1090693" y="101634"/>
                </a:cubicBezTo>
                <a:close/>
              </a:path>
            </a:pathLst>
          </a:cu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1150" name="Google Shape;1150;p9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151" name="Google Shape;1151;p95"/>
          <p:cNvSpPr/>
          <p:nvPr/>
        </p:nvSpPr>
        <p:spPr>
          <a:xfrm>
            <a:off x="0" y="3707156"/>
            <a:ext cx="98700" cy="870000"/>
          </a:xfrm>
          <a:prstGeom prst="rect">
            <a:avLst/>
          </a:prstGeom>
          <a:solidFill>
            <a:srgbClr val="E8EAED"/>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Times"/>
              <a:ea typeface="Times"/>
              <a:cs typeface="Times"/>
              <a:sym typeface="Times"/>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96"/>
          <p:cNvSpPr/>
          <p:nvPr/>
        </p:nvSpPr>
        <p:spPr>
          <a:xfrm>
            <a:off x="240850" y="1111425"/>
            <a:ext cx="3233700" cy="3535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7" name="Google Shape;1157;p96"/>
          <p:cNvSpPr txBox="1"/>
          <p:nvPr>
            <p:ph idx="12" type="sldNum"/>
          </p:nvPr>
        </p:nvSpPr>
        <p:spPr>
          <a:xfrm>
            <a:off x="6417588" y="35623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1158" name="Google Shape;1158;p96"/>
          <p:cNvSpPr txBox="1"/>
          <p:nvPr>
            <p:ph type="title"/>
          </p:nvPr>
        </p:nvSpPr>
        <p:spPr>
          <a:xfrm>
            <a:off x="385725" y="180019"/>
            <a:ext cx="8315100" cy="6150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3000">
                <a:solidFill>
                  <a:schemeClr val="lt1"/>
                </a:solidFill>
              </a:rPr>
              <a:t>Close Star Addendum</a:t>
            </a:r>
            <a:endParaRPr sz="3000">
              <a:solidFill>
                <a:schemeClr val="lt1"/>
              </a:solidFill>
            </a:endParaRPr>
          </a:p>
        </p:txBody>
      </p:sp>
      <p:sp>
        <p:nvSpPr>
          <p:cNvPr id="1159" name="Google Shape;1159;p96"/>
          <p:cNvSpPr txBox="1"/>
          <p:nvPr>
            <p:ph idx="1" type="body"/>
          </p:nvPr>
        </p:nvSpPr>
        <p:spPr>
          <a:xfrm>
            <a:off x="3435956" y="1016644"/>
            <a:ext cx="5110500" cy="3733200"/>
          </a:xfrm>
          <a:prstGeom prst="rect">
            <a:avLst/>
          </a:prstGeom>
        </p:spPr>
        <p:txBody>
          <a:bodyPr anchorCtr="0" anchor="t" bIns="91425" lIns="91425" spcFirstLastPara="1" rIns="91425" wrap="square" tIns="91425">
            <a:normAutofit fontScale="92500" lnSpcReduction="10000"/>
          </a:bodyPr>
          <a:lstStyle/>
          <a:p>
            <a:pPr indent="0" lvl="0" marL="0" rtl="0" algn="l">
              <a:lnSpc>
                <a:spcPct val="100000"/>
              </a:lnSpc>
              <a:spcBef>
                <a:spcPts val="0"/>
              </a:spcBef>
              <a:spcAft>
                <a:spcPts val="0"/>
              </a:spcAft>
              <a:buClr>
                <a:schemeClr val="dk1"/>
              </a:buClr>
              <a:buSzPct val="57142"/>
              <a:buFont typeface="Arial"/>
              <a:buNone/>
            </a:pPr>
            <a:r>
              <a:rPr lang="en" sz="1400">
                <a:solidFill>
                  <a:schemeClr val="lt1"/>
                </a:solidFill>
              </a:rPr>
              <a:t>Gaia has a large magnitude range, but bright stars can lead to saturation</a:t>
            </a:r>
            <a:endParaRPr sz="1400">
              <a:solidFill>
                <a:schemeClr val="lt1"/>
              </a:solidFill>
            </a:endParaRPr>
          </a:p>
          <a:p>
            <a:pPr indent="0" lvl="0" marL="0" rtl="0" algn="l">
              <a:lnSpc>
                <a:spcPct val="100000"/>
              </a:lnSpc>
              <a:spcBef>
                <a:spcPts val="0"/>
              </a:spcBef>
              <a:spcAft>
                <a:spcPts val="0"/>
              </a:spcAft>
              <a:buClr>
                <a:schemeClr val="dk1"/>
              </a:buClr>
              <a:buSzPct val="57142"/>
              <a:buFont typeface="Arial"/>
              <a:buNone/>
            </a:pPr>
            <a:r>
              <a:t/>
            </a:r>
            <a:endParaRPr sz="1400">
              <a:solidFill>
                <a:schemeClr val="lt1"/>
              </a:solidFill>
            </a:endParaRPr>
          </a:p>
          <a:p>
            <a:pPr indent="0" lvl="0" marL="0" rtl="0" algn="l">
              <a:lnSpc>
                <a:spcPct val="100000"/>
              </a:lnSpc>
              <a:spcBef>
                <a:spcPts val="0"/>
              </a:spcBef>
              <a:spcAft>
                <a:spcPts val="0"/>
              </a:spcAft>
              <a:buClr>
                <a:schemeClr val="dk1"/>
              </a:buClr>
              <a:buSzPct val="57142"/>
              <a:buFont typeface="Arial"/>
              <a:buNone/>
            </a:pPr>
            <a:r>
              <a:rPr lang="en" sz="1400">
                <a:solidFill>
                  <a:schemeClr val="lt1"/>
                </a:solidFill>
              </a:rPr>
              <a:t>Extreme widths of massive stars can limit accuracy measurement</a:t>
            </a:r>
            <a:endParaRPr sz="1400">
              <a:solidFill>
                <a:schemeClr val="lt1"/>
              </a:solidFill>
            </a:endParaRPr>
          </a:p>
          <a:p>
            <a:pPr indent="0" lvl="0" marL="0" rtl="0" algn="l">
              <a:lnSpc>
                <a:spcPct val="100000"/>
              </a:lnSpc>
              <a:spcBef>
                <a:spcPts val="0"/>
              </a:spcBef>
              <a:spcAft>
                <a:spcPts val="0"/>
              </a:spcAft>
              <a:buClr>
                <a:schemeClr val="dk1"/>
              </a:buClr>
              <a:buSzPct val="57142"/>
              <a:buFont typeface="Arial"/>
              <a:buNone/>
            </a:pPr>
            <a:r>
              <a:t/>
            </a:r>
            <a:endParaRPr sz="1400">
              <a:solidFill>
                <a:schemeClr val="lt1"/>
              </a:solidFill>
            </a:endParaRPr>
          </a:p>
          <a:p>
            <a:pPr indent="0" lvl="0" marL="0" rtl="0" algn="l">
              <a:lnSpc>
                <a:spcPct val="100000"/>
              </a:lnSpc>
              <a:spcBef>
                <a:spcPts val="0"/>
              </a:spcBef>
              <a:spcAft>
                <a:spcPts val="0"/>
              </a:spcAft>
              <a:buClr>
                <a:schemeClr val="dk1"/>
              </a:buClr>
              <a:buSzPct val="57142"/>
              <a:buFont typeface="Arial"/>
              <a:buNone/>
            </a:pPr>
            <a:r>
              <a:rPr lang="en" sz="1400">
                <a:solidFill>
                  <a:schemeClr val="lt1"/>
                </a:solidFill>
              </a:rPr>
              <a:t>There are </a:t>
            </a:r>
            <a:r>
              <a:rPr b="1" lang="en" sz="1400">
                <a:solidFill>
                  <a:schemeClr val="lt1"/>
                </a:solidFill>
              </a:rPr>
              <a:t>12 stars</a:t>
            </a:r>
            <a:r>
              <a:rPr lang="en" sz="1400">
                <a:solidFill>
                  <a:schemeClr val="lt1"/>
                </a:solidFill>
              </a:rPr>
              <a:t> in this category</a:t>
            </a:r>
            <a:endParaRPr sz="1400">
              <a:solidFill>
                <a:schemeClr val="lt1"/>
              </a:solidFill>
            </a:endParaRPr>
          </a:p>
          <a:p>
            <a:pPr indent="0" lvl="0" marL="457200" rtl="0" algn="l">
              <a:lnSpc>
                <a:spcPct val="100000"/>
              </a:lnSpc>
              <a:spcBef>
                <a:spcPts val="0"/>
              </a:spcBef>
              <a:spcAft>
                <a:spcPts val="0"/>
              </a:spcAft>
              <a:buClr>
                <a:schemeClr val="dk1"/>
              </a:buClr>
              <a:buSzPct val="78571"/>
              <a:buFont typeface="Arial"/>
              <a:buNone/>
            </a:pPr>
            <a:r>
              <a:rPr lang="en" sz="1400">
                <a:solidFill>
                  <a:schemeClr val="lt1"/>
                </a:solidFill>
              </a:rPr>
              <a:t>Those who are in Gaia DR3 but whose accuracy is reduced below our threshold</a:t>
            </a:r>
            <a:endParaRPr sz="1400">
              <a:solidFill>
                <a:schemeClr val="lt1"/>
              </a:solidFill>
            </a:endParaRPr>
          </a:p>
          <a:p>
            <a:pPr indent="457200" lvl="0" marL="457200" rtl="0" algn="l">
              <a:lnSpc>
                <a:spcPct val="100000"/>
              </a:lnSpc>
              <a:spcBef>
                <a:spcPts val="0"/>
              </a:spcBef>
              <a:spcAft>
                <a:spcPts val="0"/>
              </a:spcAft>
              <a:buClr>
                <a:schemeClr val="dk1"/>
              </a:buClr>
              <a:buSzPct val="57142"/>
              <a:buFont typeface="Arial"/>
              <a:buNone/>
            </a:pPr>
            <a:r>
              <a:rPr b="1" lang="en" sz="1400">
                <a:solidFill>
                  <a:schemeClr val="lt1"/>
                </a:solidFill>
              </a:rPr>
              <a:t>𝜃 Del                                         𝜇 Cep </a:t>
            </a:r>
            <a:endParaRPr b="1" sz="1400">
              <a:solidFill>
                <a:schemeClr val="lt1"/>
              </a:solidFill>
            </a:endParaRPr>
          </a:p>
          <a:p>
            <a:pPr indent="457200" lvl="0" marL="457200" rtl="0" algn="l">
              <a:lnSpc>
                <a:spcPct val="100000"/>
              </a:lnSpc>
              <a:spcBef>
                <a:spcPts val="0"/>
              </a:spcBef>
              <a:spcAft>
                <a:spcPts val="0"/>
              </a:spcAft>
              <a:buClr>
                <a:schemeClr val="dk1"/>
              </a:buClr>
              <a:buSzPct val="57142"/>
              <a:buFont typeface="Arial"/>
              <a:buNone/>
            </a:pPr>
            <a:r>
              <a:rPr b="1" lang="en" sz="1400">
                <a:solidFill>
                  <a:schemeClr val="lt1"/>
                </a:solidFill>
              </a:rPr>
              <a:t>S Per                                         VX Sgr</a:t>
            </a:r>
            <a:endParaRPr b="1" sz="1400">
              <a:solidFill>
                <a:schemeClr val="lt1"/>
              </a:solidFill>
            </a:endParaRPr>
          </a:p>
          <a:p>
            <a:pPr indent="457200" lvl="0" marL="457200" rtl="0" algn="l">
              <a:lnSpc>
                <a:spcPct val="100000"/>
              </a:lnSpc>
              <a:spcBef>
                <a:spcPts val="0"/>
              </a:spcBef>
              <a:spcAft>
                <a:spcPts val="0"/>
              </a:spcAft>
              <a:buClr>
                <a:schemeClr val="dk1"/>
              </a:buClr>
              <a:buSzPct val="57142"/>
              <a:buFont typeface="Arial"/>
              <a:buNone/>
            </a:pPr>
            <a:r>
              <a:rPr b="1" lang="en" sz="1400">
                <a:solidFill>
                  <a:schemeClr val="lt1"/>
                </a:solidFill>
              </a:rPr>
              <a:t>NML Cyg</a:t>
            </a:r>
            <a:r>
              <a:rPr lang="en" sz="1400">
                <a:solidFill>
                  <a:schemeClr val="lt1"/>
                </a:solidFill>
              </a:rPr>
              <a:t> </a:t>
            </a:r>
            <a:endParaRPr sz="1400">
              <a:solidFill>
                <a:schemeClr val="lt1"/>
              </a:solidFill>
            </a:endParaRPr>
          </a:p>
          <a:p>
            <a:pPr indent="0" lvl="0" marL="0" rtl="0" algn="l">
              <a:lnSpc>
                <a:spcPct val="100000"/>
              </a:lnSpc>
              <a:spcBef>
                <a:spcPts val="0"/>
              </a:spcBef>
              <a:spcAft>
                <a:spcPts val="0"/>
              </a:spcAft>
              <a:buClr>
                <a:schemeClr val="dk1"/>
              </a:buClr>
              <a:buSzPct val="57142"/>
              <a:buFont typeface="Arial"/>
              <a:buNone/>
            </a:pPr>
            <a:r>
              <a:rPr lang="en" sz="1400">
                <a:solidFill>
                  <a:schemeClr val="lt1"/>
                </a:solidFill>
              </a:rPr>
              <a:t>		Those who are not in Gaia DR3 due to some combination of </a:t>
            </a:r>
            <a:endParaRPr sz="1400">
              <a:solidFill>
                <a:schemeClr val="lt1"/>
              </a:solidFill>
            </a:endParaRPr>
          </a:p>
          <a:p>
            <a:pPr indent="50800" lvl="0" marL="406400" rtl="0" algn="l">
              <a:lnSpc>
                <a:spcPct val="100000"/>
              </a:lnSpc>
              <a:spcBef>
                <a:spcPts val="0"/>
              </a:spcBef>
              <a:spcAft>
                <a:spcPts val="0"/>
              </a:spcAft>
              <a:buClr>
                <a:schemeClr val="dk1"/>
              </a:buClr>
              <a:buSzPct val="57142"/>
              <a:buFont typeface="Arial"/>
              <a:buNone/>
            </a:pPr>
            <a:r>
              <a:rPr lang="en" sz="1400">
                <a:solidFill>
                  <a:schemeClr val="lt1"/>
                </a:solidFill>
              </a:rPr>
              <a:t>distance, brightness, and radii</a:t>
            </a:r>
            <a:endParaRPr sz="1400">
              <a:solidFill>
                <a:schemeClr val="lt1"/>
              </a:solidFill>
            </a:endParaRPr>
          </a:p>
          <a:p>
            <a:pPr indent="457200" lvl="0" marL="457200" rtl="0" algn="l">
              <a:lnSpc>
                <a:spcPct val="100000"/>
              </a:lnSpc>
              <a:spcBef>
                <a:spcPts val="0"/>
              </a:spcBef>
              <a:spcAft>
                <a:spcPts val="0"/>
              </a:spcAft>
              <a:buClr>
                <a:schemeClr val="dk1"/>
              </a:buClr>
              <a:buSzPct val="57142"/>
              <a:buFont typeface="Arial"/>
              <a:buNone/>
            </a:pPr>
            <a:r>
              <a:rPr b="1" lang="en" sz="1400">
                <a:solidFill>
                  <a:schemeClr val="lt1"/>
                </a:solidFill>
              </a:rPr>
              <a:t>alf Ori (aka Betelgeuse)               alf Her</a:t>
            </a:r>
            <a:endParaRPr b="1" sz="1400">
              <a:solidFill>
                <a:schemeClr val="lt1"/>
              </a:solidFill>
            </a:endParaRPr>
          </a:p>
          <a:p>
            <a:pPr indent="457200" lvl="0" marL="457200" rtl="0" algn="l">
              <a:lnSpc>
                <a:spcPct val="100000"/>
              </a:lnSpc>
              <a:spcBef>
                <a:spcPts val="0"/>
              </a:spcBef>
              <a:spcAft>
                <a:spcPts val="0"/>
              </a:spcAft>
              <a:buClr>
                <a:schemeClr val="dk1"/>
              </a:buClr>
              <a:buSzPct val="57142"/>
              <a:buFont typeface="Arial"/>
              <a:buNone/>
            </a:pPr>
            <a:r>
              <a:rPr b="1" lang="en" sz="1400">
                <a:solidFill>
                  <a:schemeClr val="lt1"/>
                </a:solidFill>
              </a:rPr>
              <a:t>alf Sco                                        eps Peg </a:t>
            </a:r>
            <a:endParaRPr b="1" sz="1400">
              <a:solidFill>
                <a:schemeClr val="lt1"/>
              </a:solidFill>
            </a:endParaRPr>
          </a:p>
          <a:p>
            <a:pPr indent="457200" lvl="0" marL="457200" rtl="0" algn="l">
              <a:lnSpc>
                <a:spcPct val="100000"/>
              </a:lnSpc>
              <a:spcBef>
                <a:spcPts val="0"/>
              </a:spcBef>
              <a:spcAft>
                <a:spcPts val="0"/>
              </a:spcAft>
              <a:buClr>
                <a:schemeClr val="dk1"/>
              </a:buClr>
              <a:buSzPct val="57142"/>
              <a:buFont typeface="Arial"/>
              <a:buNone/>
            </a:pPr>
            <a:r>
              <a:rPr b="1" lang="en" sz="1400">
                <a:solidFill>
                  <a:schemeClr val="lt1"/>
                </a:solidFill>
              </a:rPr>
              <a:t>𝜁 Cep                                         lam Vel </a:t>
            </a:r>
            <a:endParaRPr b="1" sz="1400">
              <a:solidFill>
                <a:schemeClr val="lt1"/>
              </a:solidFill>
            </a:endParaRPr>
          </a:p>
          <a:p>
            <a:pPr indent="457200" lvl="0" marL="0" rtl="0" algn="l">
              <a:lnSpc>
                <a:spcPct val="100000"/>
              </a:lnSpc>
              <a:spcBef>
                <a:spcPts val="0"/>
              </a:spcBef>
              <a:spcAft>
                <a:spcPts val="0"/>
              </a:spcAft>
              <a:buClr>
                <a:schemeClr val="dk1"/>
              </a:buClr>
              <a:buSzPct val="57142"/>
              <a:buFont typeface="Arial"/>
              <a:buNone/>
            </a:pPr>
            <a:r>
              <a:rPr lang="en" sz="1400">
                <a:solidFill>
                  <a:schemeClr val="lt1"/>
                </a:solidFill>
              </a:rPr>
              <a:t>VY CMa is excluded as its radius hinders accurate distance</a:t>
            </a:r>
            <a:endParaRPr sz="1400">
              <a:solidFill>
                <a:schemeClr val="lt1"/>
              </a:solidFill>
            </a:endParaRPr>
          </a:p>
          <a:p>
            <a:pPr indent="457200" lvl="0" marL="0" rtl="0" algn="l">
              <a:lnSpc>
                <a:spcPct val="100000"/>
              </a:lnSpc>
              <a:spcBef>
                <a:spcPts val="0"/>
              </a:spcBef>
              <a:spcAft>
                <a:spcPts val="0"/>
              </a:spcAft>
              <a:buClr>
                <a:schemeClr val="dk1"/>
              </a:buClr>
              <a:buSzPct val="57142"/>
              <a:buFont typeface="Arial"/>
              <a:buNone/>
            </a:pPr>
            <a:r>
              <a:rPr lang="en" sz="1400">
                <a:solidFill>
                  <a:schemeClr val="lt1"/>
                </a:solidFill>
              </a:rPr>
              <a:t>measurements</a:t>
            </a:r>
            <a:endParaRPr sz="1400">
              <a:solidFill>
                <a:schemeClr val="lt1"/>
              </a:solidFill>
            </a:endParaRPr>
          </a:p>
        </p:txBody>
      </p:sp>
      <p:pic>
        <p:nvPicPr>
          <p:cNvPr id="1160" name="Google Shape;1160;p96"/>
          <p:cNvPicPr preferRelativeResize="0"/>
          <p:nvPr/>
        </p:nvPicPr>
        <p:blipFill>
          <a:blip r:embed="rId3">
            <a:alphaModFix/>
          </a:blip>
          <a:stretch>
            <a:fillRect/>
          </a:stretch>
        </p:blipFill>
        <p:spPr>
          <a:xfrm>
            <a:off x="385721" y="1291421"/>
            <a:ext cx="2997351" cy="2905200"/>
          </a:xfrm>
          <a:prstGeom prst="rect">
            <a:avLst/>
          </a:prstGeom>
          <a:noFill/>
          <a:ln>
            <a:noFill/>
          </a:ln>
        </p:spPr>
      </p:pic>
      <p:sp>
        <p:nvSpPr>
          <p:cNvPr id="1161" name="Google Shape;1161;p96"/>
          <p:cNvSpPr/>
          <p:nvPr/>
        </p:nvSpPr>
        <p:spPr>
          <a:xfrm>
            <a:off x="0" y="3707156"/>
            <a:ext cx="98700" cy="870000"/>
          </a:xfrm>
          <a:prstGeom prst="rect">
            <a:avLst/>
          </a:prstGeom>
          <a:solidFill>
            <a:srgbClr val="E8EAED"/>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Times"/>
              <a:ea typeface="Times"/>
              <a:cs typeface="Times"/>
              <a:sym typeface="Times"/>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65" name="Shape 1165"/>
        <p:cNvGrpSpPr/>
        <p:nvPr/>
      </p:nvGrpSpPr>
      <p:grpSpPr>
        <a:xfrm>
          <a:off x="0" y="0"/>
          <a:ext cx="0" cy="0"/>
          <a:chOff x="0" y="0"/>
          <a:chExt cx="0" cy="0"/>
        </a:xfrm>
      </p:grpSpPr>
      <p:sp>
        <p:nvSpPr>
          <p:cNvPr id="1166" name="Google Shape;1166;p97"/>
          <p:cNvSpPr txBox="1"/>
          <p:nvPr>
            <p:ph type="title"/>
          </p:nvPr>
        </p:nvSpPr>
        <p:spPr>
          <a:xfrm>
            <a:off x="233803" y="236872"/>
            <a:ext cx="6390600" cy="692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000"/>
              <a:t>Sample Characteristics</a:t>
            </a:r>
            <a:endParaRPr sz="3000"/>
          </a:p>
        </p:txBody>
      </p:sp>
      <p:sp>
        <p:nvSpPr>
          <p:cNvPr id="1167" name="Google Shape;1167;p97"/>
          <p:cNvSpPr txBox="1"/>
          <p:nvPr>
            <p:ph idx="12" type="sldNum"/>
          </p:nvPr>
        </p:nvSpPr>
        <p:spPr>
          <a:xfrm>
            <a:off x="6417588" y="35623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1168" name="Google Shape;1168;p97"/>
          <p:cNvPicPr preferRelativeResize="0"/>
          <p:nvPr/>
        </p:nvPicPr>
        <p:blipFill>
          <a:blip r:embed="rId3">
            <a:alphaModFix/>
          </a:blip>
          <a:stretch>
            <a:fillRect/>
          </a:stretch>
        </p:blipFill>
        <p:spPr>
          <a:xfrm>
            <a:off x="879152" y="1500975"/>
            <a:ext cx="7385699" cy="1594325"/>
          </a:xfrm>
          <a:prstGeom prst="rect">
            <a:avLst/>
          </a:prstGeom>
          <a:noFill/>
          <a:ln>
            <a:noFill/>
          </a:ln>
        </p:spPr>
      </p:pic>
      <p:sp>
        <p:nvSpPr>
          <p:cNvPr id="1169" name="Google Shape;1169;p97"/>
          <p:cNvSpPr txBox="1"/>
          <p:nvPr/>
        </p:nvSpPr>
        <p:spPr>
          <a:xfrm>
            <a:off x="1323000" y="3476194"/>
            <a:ext cx="6498000" cy="8808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Clr>
                <a:schemeClr val="dk1"/>
              </a:buClr>
              <a:buSzPts val="800"/>
              <a:buFont typeface="Arial"/>
              <a:buNone/>
            </a:pPr>
            <a:r>
              <a:rPr lang="en" sz="1400">
                <a:solidFill>
                  <a:schemeClr val="dk1"/>
                </a:solidFill>
                <a:latin typeface="Times"/>
                <a:ea typeface="Times"/>
                <a:cs typeface="Times"/>
                <a:sym typeface="Times"/>
              </a:rPr>
              <a:t>Collection made from combination of general literature search, AAVSO, and ASAS-SN</a:t>
            </a:r>
            <a:endParaRPr sz="1400">
              <a:solidFill>
                <a:schemeClr val="dk1"/>
              </a:solidFill>
              <a:latin typeface="Times"/>
              <a:ea typeface="Times"/>
              <a:cs typeface="Times"/>
              <a:sym typeface="Times"/>
            </a:endParaRPr>
          </a:p>
        </p:txBody>
      </p:sp>
      <p:sp>
        <p:nvSpPr>
          <p:cNvPr id="1170" name="Google Shape;1170;p97"/>
          <p:cNvSpPr/>
          <p:nvPr/>
        </p:nvSpPr>
        <p:spPr>
          <a:xfrm>
            <a:off x="0" y="3707156"/>
            <a:ext cx="98700" cy="870000"/>
          </a:xfrm>
          <a:prstGeom prst="rect">
            <a:avLst/>
          </a:prstGeom>
          <a:solidFill>
            <a:srgbClr val="E8EAED"/>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Times"/>
              <a:ea typeface="Times"/>
              <a:cs typeface="Times"/>
              <a:sym typeface="Times"/>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74" name="Shape 1174"/>
        <p:cNvGrpSpPr/>
        <p:nvPr/>
      </p:nvGrpSpPr>
      <p:grpSpPr>
        <a:xfrm>
          <a:off x="0" y="0"/>
          <a:ext cx="0" cy="0"/>
          <a:chOff x="0" y="0"/>
          <a:chExt cx="0" cy="0"/>
        </a:xfrm>
      </p:grpSpPr>
      <p:sp>
        <p:nvSpPr>
          <p:cNvPr id="1175" name="Google Shape;1175;p98"/>
          <p:cNvSpPr txBox="1"/>
          <p:nvPr>
            <p:ph idx="12" type="sldNum"/>
          </p:nvPr>
        </p:nvSpPr>
        <p:spPr>
          <a:xfrm>
            <a:off x="6417588" y="35623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1176" name="Google Shape;1176;p98"/>
          <p:cNvPicPr preferRelativeResize="0"/>
          <p:nvPr/>
        </p:nvPicPr>
        <p:blipFill>
          <a:blip r:embed="rId3">
            <a:alphaModFix/>
          </a:blip>
          <a:stretch>
            <a:fillRect/>
          </a:stretch>
        </p:blipFill>
        <p:spPr>
          <a:xfrm>
            <a:off x="156175" y="1383425"/>
            <a:ext cx="5069049" cy="2533249"/>
          </a:xfrm>
          <a:prstGeom prst="rect">
            <a:avLst/>
          </a:prstGeom>
          <a:noFill/>
          <a:ln>
            <a:noFill/>
          </a:ln>
        </p:spPr>
      </p:pic>
      <p:sp>
        <p:nvSpPr>
          <p:cNvPr id="1177" name="Google Shape;1177;p98"/>
          <p:cNvSpPr txBox="1"/>
          <p:nvPr/>
        </p:nvSpPr>
        <p:spPr>
          <a:xfrm>
            <a:off x="156175" y="3916663"/>
            <a:ext cx="59115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chemeClr val="dk1"/>
                </a:solidFill>
                <a:latin typeface="Times"/>
                <a:ea typeface="Times"/>
                <a:cs typeface="Times"/>
                <a:sym typeface="Times"/>
              </a:rPr>
              <a:t>ESA/Gaia/DPAC/CU6, N. Leclerc, P. Sartoretti and the CU6 team</a:t>
            </a:r>
            <a:endParaRPr sz="600">
              <a:solidFill>
                <a:schemeClr val="dk1"/>
              </a:solidFill>
              <a:latin typeface="Times"/>
              <a:ea typeface="Times"/>
              <a:cs typeface="Times"/>
              <a:sym typeface="Times"/>
            </a:endParaRPr>
          </a:p>
        </p:txBody>
      </p:sp>
      <p:sp>
        <p:nvSpPr>
          <p:cNvPr id="1178" name="Google Shape;1178;p98"/>
          <p:cNvSpPr txBox="1"/>
          <p:nvPr>
            <p:ph type="title"/>
          </p:nvPr>
        </p:nvSpPr>
        <p:spPr>
          <a:xfrm>
            <a:off x="936900" y="219169"/>
            <a:ext cx="7270200" cy="761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000"/>
              <a:t>DUST: issues</a:t>
            </a:r>
            <a:endParaRPr sz="3000"/>
          </a:p>
        </p:txBody>
      </p:sp>
      <p:sp>
        <p:nvSpPr>
          <p:cNvPr id="1179" name="Google Shape;1179;p98"/>
          <p:cNvSpPr txBox="1"/>
          <p:nvPr>
            <p:ph idx="1" type="body"/>
          </p:nvPr>
        </p:nvSpPr>
        <p:spPr>
          <a:xfrm>
            <a:off x="5321063" y="1811588"/>
            <a:ext cx="3235800" cy="1677000"/>
          </a:xfrm>
          <a:prstGeom prst="rect">
            <a:avLst/>
          </a:prstGeom>
        </p:spPr>
        <p:txBody>
          <a:bodyPr anchorCtr="0" anchor="t" bIns="91425" lIns="91425" spcFirstLastPara="1" rIns="91425" wrap="square" tIns="91425">
            <a:normAutofit lnSpcReduction="20000"/>
          </a:bodyPr>
          <a:lstStyle/>
          <a:p>
            <a:pPr indent="0" lvl="0" marL="0" rtl="0" algn="l">
              <a:lnSpc>
                <a:spcPct val="100000"/>
              </a:lnSpc>
              <a:spcBef>
                <a:spcPts val="0"/>
              </a:spcBef>
              <a:spcAft>
                <a:spcPts val="0"/>
              </a:spcAft>
              <a:buClr>
                <a:schemeClr val="dk1"/>
              </a:buClr>
              <a:buSzPts val="800"/>
              <a:buFont typeface="Arial"/>
              <a:buNone/>
            </a:pPr>
            <a:r>
              <a:rPr lang="en" sz="1600">
                <a:solidFill>
                  <a:schemeClr val="dk1"/>
                </a:solidFill>
              </a:rPr>
              <a:t>Dust reddens our observations</a:t>
            </a:r>
            <a:endParaRPr sz="1600">
              <a:solidFill>
                <a:schemeClr val="dk1"/>
              </a:solidFill>
            </a:endParaRPr>
          </a:p>
          <a:p>
            <a:pPr indent="0" lvl="0" marL="0" rtl="0" algn="l">
              <a:lnSpc>
                <a:spcPct val="100000"/>
              </a:lnSpc>
              <a:spcBef>
                <a:spcPts val="0"/>
              </a:spcBef>
              <a:spcAft>
                <a:spcPts val="0"/>
              </a:spcAft>
              <a:buClr>
                <a:schemeClr val="dk1"/>
              </a:buClr>
              <a:buSzPts val="800"/>
              <a:buFont typeface="Arial"/>
              <a:buNone/>
            </a:pPr>
            <a:r>
              <a:t/>
            </a:r>
            <a:endParaRPr sz="1600">
              <a:solidFill>
                <a:schemeClr val="dk1"/>
              </a:solidFill>
            </a:endParaRPr>
          </a:p>
          <a:p>
            <a:pPr indent="0" lvl="0" marL="0" rtl="0" algn="l">
              <a:lnSpc>
                <a:spcPct val="100000"/>
              </a:lnSpc>
              <a:spcBef>
                <a:spcPts val="0"/>
              </a:spcBef>
              <a:spcAft>
                <a:spcPts val="0"/>
              </a:spcAft>
              <a:buClr>
                <a:schemeClr val="dk1"/>
              </a:buClr>
              <a:buSzPts val="800"/>
              <a:buFont typeface="Arial"/>
              <a:buNone/>
            </a:pPr>
            <a:r>
              <a:rPr lang="en" sz="1600">
                <a:solidFill>
                  <a:schemeClr val="dk1"/>
                </a:solidFill>
              </a:rPr>
              <a:t>Not uniform</a:t>
            </a:r>
            <a:endParaRPr sz="1600">
              <a:solidFill>
                <a:schemeClr val="dk1"/>
              </a:solidFill>
            </a:endParaRPr>
          </a:p>
          <a:p>
            <a:pPr indent="0" lvl="0" marL="0" rtl="0" algn="l">
              <a:lnSpc>
                <a:spcPct val="100000"/>
              </a:lnSpc>
              <a:spcBef>
                <a:spcPts val="0"/>
              </a:spcBef>
              <a:spcAft>
                <a:spcPts val="0"/>
              </a:spcAft>
              <a:buClr>
                <a:schemeClr val="dk1"/>
              </a:buClr>
              <a:buSzPts val="800"/>
              <a:buFont typeface="Arial"/>
              <a:buNone/>
            </a:pPr>
            <a:r>
              <a:t/>
            </a:r>
            <a:endParaRPr sz="1600">
              <a:solidFill>
                <a:schemeClr val="dk1"/>
              </a:solidFill>
            </a:endParaRPr>
          </a:p>
          <a:p>
            <a:pPr indent="0" lvl="0" marL="0" rtl="0" algn="l">
              <a:lnSpc>
                <a:spcPct val="100000"/>
              </a:lnSpc>
              <a:spcBef>
                <a:spcPts val="0"/>
              </a:spcBef>
              <a:spcAft>
                <a:spcPts val="0"/>
              </a:spcAft>
              <a:buClr>
                <a:schemeClr val="dk1"/>
              </a:buClr>
              <a:buSzPts val="800"/>
              <a:buFont typeface="Arial"/>
              <a:buNone/>
            </a:pPr>
            <a:r>
              <a:rPr lang="en" sz="1600">
                <a:solidFill>
                  <a:schemeClr val="dk1"/>
                </a:solidFill>
              </a:rPr>
              <a:t>Adds another step between observational magnitude and apparent magnitude</a:t>
            </a:r>
            <a:endParaRPr>
              <a:solidFill>
                <a:schemeClr val="dk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83" name="Shape 1183"/>
        <p:cNvGrpSpPr/>
        <p:nvPr/>
      </p:nvGrpSpPr>
      <p:grpSpPr>
        <a:xfrm>
          <a:off x="0" y="0"/>
          <a:ext cx="0" cy="0"/>
          <a:chOff x="0" y="0"/>
          <a:chExt cx="0" cy="0"/>
        </a:xfrm>
      </p:grpSpPr>
      <p:sp>
        <p:nvSpPr>
          <p:cNvPr id="1184" name="Google Shape;1184;p99"/>
          <p:cNvSpPr txBox="1"/>
          <p:nvPr>
            <p:ph type="title"/>
          </p:nvPr>
        </p:nvSpPr>
        <p:spPr>
          <a:xfrm>
            <a:off x="308456" y="228581"/>
            <a:ext cx="4624800" cy="634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000"/>
              <a:t>DUST: 3D galactic Maps</a:t>
            </a:r>
            <a:endParaRPr sz="3000"/>
          </a:p>
        </p:txBody>
      </p:sp>
      <p:sp>
        <p:nvSpPr>
          <p:cNvPr id="1185" name="Google Shape;1185;p99"/>
          <p:cNvSpPr txBox="1"/>
          <p:nvPr>
            <p:ph idx="12" type="sldNum"/>
          </p:nvPr>
        </p:nvSpPr>
        <p:spPr>
          <a:xfrm>
            <a:off x="6417588" y="35623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1186" name="Google Shape;1186;p99"/>
          <p:cNvSpPr txBox="1"/>
          <p:nvPr>
            <p:ph idx="1" type="subTitle"/>
          </p:nvPr>
        </p:nvSpPr>
        <p:spPr>
          <a:xfrm>
            <a:off x="308456" y="1311881"/>
            <a:ext cx="3714900" cy="27108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800"/>
              <a:buFont typeface="Arial"/>
              <a:buNone/>
            </a:pPr>
            <a:r>
              <a:rPr lang="en" sz="1600">
                <a:solidFill>
                  <a:schemeClr val="dk1"/>
                </a:solidFill>
              </a:rPr>
              <a:t>Utilize 3D models of the milky way which define how much extinction would occur between us and the object</a:t>
            </a:r>
            <a:endParaRPr sz="1600">
              <a:solidFill>
                <a:schemeClr val="dk1"/>
              </a:solidFill>
            </a:endParaRPr>
          </a:p>
          <a:p>
            <a:pPr indent="0" lvl="0" marL="0" rtl="0" algn="l">
              <a:lnSpc>
                <a:spcPct val="100000"/>
              </a:lnSpc>
              <a:spcBef>
                <a:spcPts val="0"/>
              </a:spcBef>
              <a:spcAft>
                <a:spcPts val="0"/>
              </a:spcAft>
              <a:buClr>
                <a:schemeClr val="dk1"/>
              </a:buClr>
              <a:buSzPts val="800"/>
              <a:buFont typeface="Arial"/>
              <a:buNone/>
            </a:pPr>
            <a:r>
              <a:t/>
            </a:r>
            <a:endParaRPr sz="1600">
              <a:solidFill>
                <a:schemeClr val="dk1"/>
              </a:solidFill>
            </a:endParaRPr>
          </a:p>
          <a:p>
            <a:pPr indent="0" lvl="0" marL="0" rtl="0" algn="l">
              <a:lnSpc>
                <a:spcPct val="100000"/>
              </a:lnSpc>
              <a:spcBef>
                <a:spcPts val="0"/>
              </a:spcBef>
              <a:spcAft>
                <a:spcPts val="0"/>
              </a:spcAft>
              <a:buClr>
                <a:schemeClr val="dk1"/>
              </a:buClr>
              <a:buSzPts val="800"/>
              <a:buFont typeface="Arial"/>
              <a:buNone/>
            </a:pPr>
            <a:r>
              <a:rPr lang="en" sz="1600">
                <a:solidFill>
                  <a:schemeClr val="dk1"/>
                </a:solidFill>
              </a:rPr>
              <a:t>Currently no 3D model covers all, so combination is needed</a:t>
            </a:r>
            <a:endParaRPr sz="1600">
              <a:solidFill>
                <a:schemeClr val="dk1"/>
              </a:solidFill>
            </a:endParaRPr>
          </a:p>
          <a:p>
            <a:pPr indent="0" lvl="0" marL="0" rtl="0" algn="l">
              <a:lnSpc>
                <a:spcPct val="100000"/>
              </a:lnSpc>
              <a:spcBef>
                <a:spcPts val="0"/>
              </a:spcBef>
              <a:spcAft>
                <a:spcPts val="0"/>
              </a:spcAft>
              <a:buClr>
                <a:schemeClr val="dk1"/>
              </a:buClr>
              <a:buSzPts val="800"/>
              <a:buFont typeface="Arial"/>
              <a:buNone/>
            </a:pPr>
            <a:r>
              <a:t/>
            </a:r>
            <a:endParaRPr sz="1600">
              <a:solidFill>
                <a:schemeClr val="dk1"/>
              </a:solidFill>
            </a:endParaRPr>
          </a:p>
          <a:p>
            <a:pPr indent="0" lvl="0" marL="0" rtl="0" algn="l">
              <a:lnSpc>
                <a:spcPct val="100000"/>
              </a:lnSpc>
              <a:spcBef>
                <a:spcPts val="0"/>
              </a:spcBef>
              <a:spcAft>
                <a:spcPts val="0"/>
              </a:spcAft>
              <a:buClr>
                <a:schemeClr val="dk1"/>
              </a:buClr>
              <a:buSzPts val="800"/>
              <a:buFont typeface="Arial"/>
              <a:buNone/>
            </a:pPr>
            <a:r>
              <a:rPr lang="en" sz="1600">
                <a:solidFill>
                  <a:schemeClr val="dk1"/>
                </a:solidFill>
              </a:rPr>
              <a:t>We do have to convert from the most commonly used v band extinction to our K</a:t>
            </a:r>
            <a:r>
              <a:rPr baseline="-25000" lang="en" sz="1600">
                <a:solidFill>
                  <a:schemeClr val="dk1"/>
                </a:solidFill>
              </a:rPr>
              <a:t>s</a:t>
            </a:r>
            <a:r>
              <a:rPr lang="en" sz="1600">
                <a:solidFill>
                  <a:schemeClr val="dk1"/>
                </a:solidFill>
              </a:rPr>
              <a:t>-band taken from 2mass</a:t>
            </a:r>
            <a:endParaRPr>
              <a:solidFill>
                <a:schemeClr val="dk1"/>
              </a:solidFill>
            </a:endParaRPr>
          </a:p>
        </p:txBody>
      </p:sp>
      <p:pic>
        <p:nvPicPr>
          <p:cNvPr id="1187" name="Google Shape;1187;p99"/>
          <p:cNvPicPr preferRelativeResize="0"/>
          <p:nvPr/>
        </p:nvPicPr>
        <p:blipFill>
          <a:blip r:embed="rId3">
            <a:alphaModFix/>
          </a:blip>
          <a:stretch>
            <a:fillRect/>
          </a:stretch>
        </p:blipFill>
        <p:spPr>
          <a:xfrm>
            <a:off x="4245236" y="1375188"/>
            <a:ext cx="4539769" cy="2647499"/>
          </a:xfrm>
          <a:prstGeom prst="rect">
            <a:avLst/>
          </a:prstGeom>
          <a:noFill/>
          <a:ln>
            <a:noFill/>
          </a:ln>
        </p:spPr>
      </p:pic>
      <p:sp>
        <p:nvSpPr>
          <p:cNvPr id="1188" name="Google Shape;1188;p99"/>
          <p:cNvSpPr txBox="1"/>
          <p:nvPr/>
        </p:nvSpPr>
        <p:spPr>
          <a:xfrm>
            <a:off x="4245250" y="4022688"/>
            <a:ext cx="48144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chemeClr val="dk1"/>
                </a:solidFill>
                <a:latin typeface="Inter"/>
                <a:ea typeface="Inter"/>
                <a:cs typeface="Inter"/>
                <a:sym typeface="Inter"/>
              </a:rPr>
              <a:t>Bovy, J., Rix, H.-W., Green, G. M., Schlafly, E. F., &amp; Finkbeiner, D. P. 2016, ApJ, 818, 130, doi: </a:t>
            </a:r>
            <a:r>
              <a:rPr lang="en" sz="600" u="sng">
                <a:solidFill>
                  <a:schemeClr val="dk1"/>
                </a:solidFill>
                <a:latin typeface="Inter"/>
                <a:ea typeface="Inter"/>
                <a:cs typeface="Inter"/>
                <a:sym typeface="Inter"/>
                <a:hlinkClick r:id="rId4">
                  <a:extLst>
                    <a:ext uri="{A12FA001-AC4F-418D-AE19-62706E023703}">
                      <ahyp:hlinkClr val="tx"/>
                    </a:ext>
                  </a:extLst>
                </a:hlinkClick>
              </a:rPr>
              <a:t>10.3847/0004-637X/818/2/130</a:t>
            </a:r>
            <a:endParaRPr sz="600">
              <a:solidFill>
                <a:schemeClr val="dk1"/>
              </a:solidFill>
              <a:latin typeface="Inter"/>
              <a:ea typeface="Inter"/>
              <a:cs typeface="Inter"/>
              <a:sym typeface="Inte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pic>
        <p:nvPicPr>
          <p:cNvPr id="1193" name="Google Shape;1193;p100"/>
          <p:cNvPicPr preferRelativeResize="0"/>
          <p:nvPr/>
        </p:nvPicPr>
        <p:blipFill rotWithShape="1">
          <a:blip r:embed="rId3">
            <a:alphaModFix amt="52999"/>
          </a:blip>
          <a:srcRect b="8500" l="0" r="0" t="1644"/>
          <a:stretch/>
        </p:blipFill>
        <p:spPr>
          <a:xfrm>
            <a:off x="0" y="0"/>
            <a:ext cx="9144000" cy="5143499"/>
          </a:xfrm>
          <a:prstGeom prst="rect">
            <a:avLst/>
          </a:prstGeom>
          <a:noFill/>
          <a:ln>
            <a:noFill/>
          </a:ln>
        </p:spPr>
      </p:pic>
      <p:sp>
        <p:nvSpPr>
          <p:cNvPr id="1194" name="Google Shape;1194;p100"/>
          <p:cNvSpPr txBox="1"/>
          <p:nvPr>
            <p:ph type="title"/>
          </p:nvPr>
        </p:nvSpPr>
        <p:spPr>
          <a:xfrm>
            <a:off x="1965600" y="303275"/>
            <a:ext cx="5212800" cy="40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rPr>
              <a:t>Spectra</a:t>
            </a:r>
            <a:endParaRPr sz="2400">
              <a:solidFill>
                <a:schemeClr val="lt1"/>
              </a:solidFill>
            </a:endParaRPr>
          </a:p>
        </p:txBody>
      </p:sp>
      <p:pic>
        <p:nvPicPr>
          <p:cNvPr id="1195" name="Google Shape;1195;p100"/>
          <p:cNvPicPr preferRelativeResize="0"/>
          <p:nvPr/>
        </p:nvPicPr>
        <p:blipFill>
          <a:blip r:embed="rId4">
            <a:alphaModFix/>
          </a:blip>
          <a:stretch>
            <a:fillRect/>
          </a:stretch>
        </p:blipFill>
        <p:spPr>
          <a:xfrm>
            <a:off x="197925" y="945000"/>
            <a:ext cx="4622249" cy="3824949"/>
          </a:xfrm>
          <a:prstGeom prst="rect">
            <a:avLst/>
          </a:prstGeom>
          <a:noFill/>
          <a:ln>
            <a:noFill/>
          </a:ln>
        </p:spPr>
      </p:pic>
      <p:sp>
        <p:nvSpPr>
          <p:cNvPr id="1196" name="Google Shape;1196;p100"/>
          <p:cNvSpPr txBox="1"/>
          <p:nvPr/>
        </p:nvSpPr>
        <p:spPr>
          <a:xfrm>
            <a:off x="5180850" y="1311575"/>
            <a:ext cx="35310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Inter"/>
                <a:ea typeface="Inter"/>
                <a:cs typeface="Inter"/>
                <a:sym typeface="Inter"/>
              </a:rPr>
              <a:t>Spectral Lines: </a:t>
            </a:r>
            <a:endParaRPr sz="1600">
              <a:solidFill>
                <a:schemeClr val="lt1"/>
              </a:solidFill>
              <a:latin typeface="Inter"/>
              <a:ea typeface="Inter"/>
              <a:cs typeface="Inter"/>
              <a:sym typeface="Inter"/>
            </a:endParaRPr>
          </a:p>
          <a:p>
            <a:pPr indent="-330200" lvl="0" marL="457200" rtl="0" algn="l">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Interactions between light and matter</a:t>
            </a:r>
            <a:endParaRPr sz="1600">
              <a:solidFill>
                <a:schemeClr val="lt1"/>
              </a:solidFill>
              <a:latin typeface="Inter"/>
              <a:ea typeface="Inter"/>
              <a:cs typeface="Inter"/>
              <a:sym typeface="Inter"/>
            </a:endParaRPr>
          </a:p>
          <a:p>
            <a:pPr indent="-330200" lvl="0" marL="457200" rtl="0" algn="l">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help classify stellar objects </a:t>
            </a:r>
            <a:endParaRPr sz="1600">
              <a:solidFill>
                <a:schemeClr val="lt1"/>
              </a:solidFill>
              <a:latin typeface="Inter"/>
              <a:ea typeface="Inter"/>
              <a:cs typeface="Inter"/>
              <a:sym typeface="Inter"/>
            </a:endParaRPr>
          </a:p>
          <a:p>
            <a:pPr indent="0" lvl="0" marL="0" rtl="0" algn="l">
              <a:spcBef>
                <a:spcPts val="0"/>
              </a:spcBef>
              <a:spcAft>
                <a:spcPts val="0"/>
              </a:spcAft>
              <a:buNone/>
            </a:pPr>
            <a:r>
              <a:t/>
            </a:r>
            <a:endParaRPr sz="1600">
              <a:solidFill>
                <a:schemeClr val="lt1"/>
              </a:solidFill>
              <a:latin typeface="Inter"/>
              <a:ea typeface="Inter"/>
              <a:cs typeface="Inter"/>
              <a:sym typeface="Inter"/>
            </a:endParaRPr>
          </a:p>
          <a:p>
            <a:pPr indent="0" lvl="0" marL="0" rtl="0" algn="l">
              <a:spcBef>
                <a:spcPts val="0"/>
              </a:spcBef>
              <a:spcAft>
                <a:spcPts val="0"/>
              </a:spcAft>
              <a:buNone/>
            </a:pPr>
            <a:r>
              <a:rPr lang="en" sz="1600">
                <a:solidFill>
                  <a:schemeClr val="lt1"/>
                </a:solidFill>
                <a:latin typeface="Inter"/>
                <a:ea typeface="Inter"/>
                <a:cs typeface="Inter"/>
                <a:sym typeface="Inter"/>
              </a:rPr>
              <a:t>Issues:</a:t>
            </a:r>
            <a:endParaRPr sz="1600">
              <a:solidFill>
                <a:schemeClr val="lt1"/>
              </a:solidFill>
              <a:latin typeface="Inter"/>
              <a:ea typeface="Inter"/>
              <a:cs typeface="Inter"/>
              <a:sym typeface="Inter"/>
            </a:endParaRPr>
          </a:p>
          <a:p>
            <a:pPr indent="-330200" lvl="0" marL="457200" rtl="0" algn="l">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K spectral type not well defined</a:t>
            </a:r>
            <a:endParaRPr sz="1600">
              <a:solidFill>
                <a:schemeClr val="lt1"/>
              </a:solidFill>
              <a:latin typeface="Inter"/>
              <a:ea typeface="Inter"/>
              <a:cs typeface="Inter"/>
              <a:sym typeface="Inter"/>
            </a:endParaRPr>
          </a:p>
          <a:p>
            <a:pPr indent="-330200" lvl="0" marL="457200" rtl="0" algn="l">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Expensive </a:t>
            </a:r>
            <a:endParaRPr sz="1600">
              <a:solidFill>
                <a:schemeClr val="lt1"/>
              </a:solidFill>
              <a:latin typeface="Inter"/>
              <a:ea typeface="Inter"/>
              <a:cs typeface="Inter"/>
              <a:sym typeface="Inter"/>
            </a:endParaRPr>
          </a:p>
          <a:p>
            <a:pPr indent="-330200" lvl="0" marL="457200" rtl="0" algn="l">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Variability of RSGs complicates </a:t>
            </a:r>
            <a:endParaRPr sz="1600">
              <a:solidFill>
                <a:schemeClr val="lt1"/>
              </a:solidFill>
              <a:latin typeface="Inter"/>
              <a:ea typeface="Inter"/>
              <a:cs typeface="Inter"/>
              <a:sym typeface="Inter"/>
            </a:endParaRPr>
          </a:p>
        </p:txBody>
      </p:sp>
      <p:sp>
        <p:nvSpPr>
          <p:cNvPr id="1197" name="Google Shape;1197;p100"/>
          <p:cNvSpPr txBox="1"/>
          <p:nvPr/>
        </p:nvSpPr>
        <p:spPr>
          <a:xfrm>
            <a:off x="325475" y="4769950"/>
            <a:ext cx="22083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chemeClr val="lt1"/>
                </a:solidFill>
                <a:latin typeface="Inter"/>
                <a:ea typeface="Inter"/>
                <a:cs typeface="Inter"/>
                <a:sym typeface="Inter"/>
              </a:rPr>
              <a:t>Levesque, E. M., 2017</a:t>
            </a:r>
            <a:endParaRPr sz="600">
              <a:solidFill>
                <a:schemeClr val="lt1"/>
              </a:solidFill>
              <a:latin typeface="Inter"/>
              <a:ea typeface="Inter"/>
              <a:cs typeface="Inter"/>
              <a:sym typeface="Inte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pic>
        <p:nvPicPr>
          <p:cNvPr id="1202" name="Google Shape;1202;p101"/>
          <p:cNvPicPr preferRelativeResize="0"/>
          <p:nvPr/>
        </p:nvPicPr>
        <p:blipFill rotWithShape="1">
          <a:blip r:embed="rId3">
            <a:alphaModFix amt="52999"/>
          </a:blip>
          <a:srcRect b="8500" l="0" r="0" t="1644"/>
          <a:stretch/>
        </p:blipFill>
        <p:spPr>
          <a:xfrm>
            <a:off x="0" y="0"/>
            <a:ext cx="9144000" cy="5143499"/>
          </a:xfrm>
          <a:prstGeom prst="rect">
            <a:avLst/>
          </a:prstGeom>
          <a:noFill/>
          <a:ln>
            <a:noFill/>
          </a:ln>
        </p:spPr>
      </p:pic>
      <p:sp>
        <p:nvSpPr>
          <p:cNvPr id="1203" name="Google Shape;1203;p101"/>
          <p:cNvSpPr txBox="1"/>
          <p:nvPr>
            <p:ph type="title"/>
          </p:nvPr>
        </p:nvSpPr>
        <p:spPr>
          <a:xfrm>
            <a:off x="352775" y="335900"/>
            <a:ext cx="8335800" cy="40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lt1"/>
                </a:solidFill>
              </a:rPr>
              <a:t>Distances + Gaia DR2</a:t>
            </a:r>
            <a:endParaRPr b="1" sz="2500">
              <a:solidFill>
                <a:schemeClr val="lt1"/>
              </a:solidFill>
            </a:endParaRPr>
          </a:p>
        </p:txBody>
      </p:sp>
      <p:sp>
        <p:nvSpPr>
          <p:cNvPr id="1204" name="Google Shape;1204;p101"/>
          <p:cNvSpPr txBox="1"/>
          <p:nvPr/>
        </p:nvSpPr>
        <p:spPr>
          <a:xfrm>
            <a:off x="352775" y="1118575"/>
            <a:ext cx="40179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Inter"/>
                <a:ea typeface="Inter"/>
                <a:cs typeface="Inter"/>
                <a:sym typeface="Inter"/>
              </a:rPr>
              <a:t>Requirement for most (if not all) experimental astronomy </a:t>
            </a:r>
            <a:endParaRPr sz="1600">
              <a:solidFill>
                <a:schemeClr val="lt1"/>
              </a:solidFill>
              <a:latin typeface="Inter"/>
              <a:ea typeface="Inter"/>
              <a:cs typeface="Inter"/>
              <a:sym typeface="Inter"/>
            </a:endParaRPr>
          </a:p>
          <a:p>
            <a:pPr indent="0" lvl="0" marL="0" rtl="0" algn="l">
              <a:spcBef>
                <a:spcPts val="0"/>
              </a:spcBef>
              <a:spcAft>
                <a:spcPts val="0"/>
              </a:spcAft>
              <a:buNone/>
            </a:pPr>
            <a:r>
              <a:t/>
            </a:r>
            <a:endParaRPr sz="1600">
              <a:solidFill>
                <a:schemeClr val="lt1"/>
              </a:solidFill>
              <a:latin typeface="Inter"/>
              <a:ea typeface="Inter"/>
              <a:cs typeface="Inter"/>
              <a:sym typeface="Inter"/>
            </a:endParaRPr>
          </a:p>
          <a:p>
            <a:pPr indent="0" lvl="0" marL="0" rtl="0" algn="l">
              <a:spcBef>
                <a:spcPts val="0"/>
              </a:spcBef>
              <a:spcAft>
                <a:spcPts val="0"/>
              </a:spcAft>
              <a:buNone/>
            </a:pPr>
            <a:r>
              <a:rPr lang="en" sz="1600">
                <a:solidFill>
                  <a:schemeClr val="lt1"/>
                </a:solidFill>
                <a:latin typeface="Inter"/>
                <a:ea typeface="Inter"/>
                <a:cs typeface="Inter"/>
                <a:sym typeface="Inter"/>
              </a:rPr>
              <a:t>Distance is challenging to get with high certainty</a:t>
            </a:r>
            <a:endParaRPr sz="1600">
              <a:solidFill>
                <a:schemeClr val="lt1"/>
              </a:solidFill>
              <a:latin typeface="Inter"/>
              <a:ea typeface="Inter"/>
              <a:cs typeface="Inter"/>
              <a:sym typeface="Inter"/>
            </a:endParaRPr>
          </a:p>
          <a:p>
            <a:pPr indent="0" lvl="0" marL="0" rtl="0" algn="l">
              <a:spcBef>
                <a:spcPts val="0"/>
              </a:spcBef>
              <a:spcAft>
                <a:spcPts val="0"/>
              </a:spcAft>
              <a:buNone/>
            </a:pPr>
            <a:r>
              <a:t/>
            </a:r>
            <a:endParaRPr sz="1600">
              <a:solidFill>
                <a:schemeClr val="lt1"/>
              </a:solidFill>
              <a:latin typeface="Inter"/>
              <a:ea typeface="Inter"/>
              <a:cs typeface="Inter"/>
              <a:sym typeface="Inter"/>
            </a:endParaRPr>
          </a:p>
          <a:p>
            <a:pPr indent="0" lvl="0" marL="0" rtl="0" algn="l">
              <a:spcBef>
                <a:spcPts val="0"/>
              </a:spcBef>
              <a:spcAft>
                <a:spcPts val="0"/>
              </a:spcAft>
              <a:buNone/>
            </a:pPr>
            <a:r>
              <a:rPr lang="en" sz="1600">
                <a:solidFill>
                  <a:schemeClr val="lt1"/>
                </a:solidFill>
                <a:latin typeface="Inter"/>
                <a:ea typeface="Inter"/>
                <a:cs typeface="Inter"/>
                <a:sym typeface="Inter"/>
              </a:rPr>
              <a:t>Global Astrometric Interferometer for Astrophysics (Gaia)</a:t>
            </a:r>
            <a:endParaRPr sz="1600">
              <a:solidFill>
                <a:schemeClr val="lt1"/>
              </a:solidFill>
              <a:latin typeface="Inter"/>
              <a:ea typeface="Inter"/>
              <a:cs typeface="Inter"/>
              <a:sym typeface="Inter"/>
            </a:endParaRPr>
          </a:p>
          <a:p>
            <a:pPr indent="-330200" lvl="0" marL="457200" rtl="0" algn="l">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largest, most precise  three-dimensional map of the Milky Way</a:t>
            </a:r>
            <a:endParaRPr sz="1600">
              <a:solidFill>
                <a:schemeClr val="lt1"/>
              </a:solidFill>
              <a:latin typeface="Inter"/>
              <a:ea typeface="Inter"/>
              <a:cs typeface="Inter"/>
              <a:sym typeface="Inter"/>
            </a:endParaRPr>
          </a:p>
          <a:p>
            <a:pPr indent="-330200" lvl="0" marL="457200" rtl="0" algn="l">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Total number of sources: 1,692,919,135</a:t>
            </a:r>
            <a:endParaRPr sz="1600">
              <a:solidFill>
                <a:schemeClr val="lt1"/>
              </a:solidFill>
              <a:latin typeface="Inter"/>
              <a:ea typeface="Inter"/>
              <a:cs typeface="Inter"/>
              <a:sym typeface="Inter"/>
            </a:endParaRPr>
          </a:p>
          <a:p>
            <a:pPr indent="-330200" lvl="2" marL="1371600" rtl="0" algn="l">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(includes only ~1 % of galactic stars)</a:t>
            </a:r>
            <a:endParaRPr sz="1600">
              <a:solidFill>
                <a:schemeClr val="lt1"/>
              </a:solidFill>
              <a:latin typeface="Inter"/>
              <a:ea typeface="Inter"/>
              <a:cs typeface="Inter"/>
              <a:sym typeface="Inter"/>
            </a:endParaRPr>
          </a:p>
        </p:txBody>
      </p:sp>
      <p:pic>
        <p:nvPicPr>
          <p:cNvPr id="1205" name="Google Shape;1205;p101"/>
          <p:cNvPicPr preferRelativeResize="0"/>
          <p:nvPr/>
        </p:nvPicPr>
        <p:blipFill>
          <a:blip r:embed="rId4">
            <a:alphaModFix/>
          </a:blip>
          <a:stretch>
            <a:fillRect/>
          </a:stretch>
        </p:blipFill>
        <p:spPr>
          <a:xfrm>
            <a:off x="4460122" y="1257922"/>
            <a:ext cx="4358100" cy="3354025"/>
          </a:xfrm>
          <a:prstGeom prst="rect">
            <a:avLst/>
          </a:prstGeom>
          <a:noFill/>
          <a:ln>
            <a:noFill/>
          </a:ln>
        </p:spPr>
      </p:pic>
      <p:sp>
        <p:nvSpPr>
          <p:cNvPr id="1206" name="Google Shape;1206;p101"/>
          <p:cNvSpPr txBox="1"/>
          <p:nvPr/>
        </p:nvSpPr>
        <p:spPr>
          <a:xfrm>
            <a:off x="7043725" y="4611950"/>
            <a:ext cx="5116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Inter"/>
                <a:ea typeface="Inter"/>
                <a:cs typeface="Inter"/>
                <a:sym typeface="Inter"/>
              </a:rPr>
              <a:t>Moitinho, A. et al. 2017</a:t>
            </a:r>
            <a:endParaRPr sz="1100">
              <a:solidFill>
                <a:schemeClr val="lt1"/>
              </a:solidFill>
              <a:latin typeface="Inter"/>
              <a:ea typeface="Inter"/>
              <a:cs typeface="Inter"/>
              <a:sym typeface="Inte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pic>
        <p:nvPicPr>
          <p:cNvPr id="1211" name="Google Shape;1211;p102"/>
          <p:cNvPicPr preferRelativeResize="0"/>
          <p:nvPr/>
        </p:nvPicPr>
        <p:blipFill rotWithShape="1">
          <a:blip r:embed="rId3">
            <a:alphaModFix amt="52999"/>
          </a:blip>
          <a:srcRect b="8500" l="0" r="0" t="1644"/>
          <a:stretch/>
        </p:blipFill>
        <p:spPr>
          <a:xfrm>
            <a:off x="0" y="0"/>
            <a:ext cx="9144000" cy="5143499"/>
          </a:xfrm>
          <a:prstGeom prst="rect">
            <a:avLst/>
          </a:prstGeom>
          <a:noFill/>
          <a:ln>
            <a:noFill/>
          </a:ln>
        </p:spPr>
      </p:pic>
      <p:sp>
        <p:nvSpPr>
          <p:cNvPr id="1212" name="Google Shape;1212;p102"/>
          <p:cNvSpPr txBox="1"/>
          <p:nvPr>
            <p:ph type="title"/>
          </p:nvPr>
        </p:nvSpPr>
        <p:spPr>
          <a:xfrm>
            <a:off x="1223850" y="252275"/>
            <a:ext cx="6696300" cy="40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300">
                <a:solidFill>
                  <a:schemeClr val="lt1"/>
                </a:solidFill>
              </a:rPr>
              <a:t>Magnitude + 2MASS</a:t>
            </a:r>
            <a:endParaRPr sz="2300">
              <a:solidFill>
                <a:schemeClr val="lt1"/>
              </a:solidFill>
            </a:endParaRPr>
          </a:p>
        </p:txBody>
      </p:sp>
      <p:sp>
        <p:nvSpPr>
          <p:cNvPr id="1213" name="Google Shape;1213;p102"/>
          <p:cNvSpPr txBox="1"/>
          <p:nvPr/>
        </p:nvSpPr>
        <p:spPr>
          <a:xfrm>
            <a:off x="1064025" y="1698450"/>
            <a:ext cx="316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400">
              <a:solidFill>
                <a:schemeClr val="lt1"/>
              </a:solidFill>
              <a:latin typeface="Inter"/>
              <a:ea typeface="Inter"/>
              <a:cs typeface="Inter"/>
              <a:sym typeface="Inter"/>
            </a:endParaRPr>
          </a:p>
        </p:txBody>
      </p:sp>
      <p:sp>
        <p:nvSpPr>
          <p:cNvPr id="1214" name="Google Shape;1214;p102"/>
          <p:cNvSpPr txBox="1"/>
          <p:nvPr/>
        </p:nvSpPr>
        <p:spPr>
          <a:xfrm>
            <a:off x="549375" y="1466975"/>
            <a:ext cx="4582200" cy="289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Inter"/>
                <a:ea typeface="Inter"/>
                <a:cs typeface="Inter"/>
                <a:sym typeface="Inter"/>
              </a:rPr>
              <a:t>Use near-infrared photometry as not variable for RSGs </a:t>
            </a:r>
            <a:endParaRPr sz="1600">
              <a:solidFill>
                <a:schemeClr val="lt1"/>
              </a:solidFill>
              <a:latin typeface="Inter"/>
              <a:ea typeface="Inter"/>
              <a:cs typeface="Inter"/>
              <a:sym typeface="Inter"/>
            </a:endParaRPr>
          </a:p>
          <a:p>
            <a:pPr indent="-330200" lvl="0" marL="457200" rtl="0" algn="l">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J-band (1.235 µm)</a:t>
            </a:r>
            <a:endParaRPr sz="1600">
              <a:solidFill>
                <a:schemeClr val="lt1"/>
              </a:solidFill>
              <a:latin typeface="Inter"/>
              <a:ea typeface="Inter"/>
              <a:cs typeface="Inter"/>
              <a:sym typeface="Inter"/>
            </a:endParaRPr>
          </a:p>
          <a:p>
            <a:pPr indent="-330200" lvl="0" marL="457200" rtl="0" algn="l">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H-band (1.662 µm)</a:t>
            </a:r>
            <a:endParaRPr sz="1600">
              <a:solidFill>
                <a:schemeClr val="lt1"/>
              </a:solidFill>
              <a:latin typeface="Inter"/>
              <a:ea typeface="Inter"/>
              <a:cs typeface="Inter"/>
              <a:sym typeface="Inter"/>
            </a:endParaRPr>
          </a:p>
          <a:p>
            <a:pPr indent="-330200" lvl="0" marL="457200" rtl="0" algn="l">
              <a:spcBef>
                <a:spcPts val="0"/>
              </a:spcBef>
              <a:spcAft>
                <a:spcPts val="0"/>
              </a:spcAft>
              <a:buClr>
                <a:schemeClr val="lt1"/>
              </a:buClr>
              <a:buSzPts val="1600"/>
              <a:buFont typeface="Inter"/>
              <a:buChar char="●"/>
            </a:pPr>
            <a:r>
              <a:rPr lang="en" sz="1600">
                <a:solidFill>
                  <a:schemeClr val="lt1"/>
                </a:solidFill>
                <a:latin typeface="Inter"/>
                <a:ea typeface="Inter"/>
                <a:cs typeface="Inter"/>
                <a:sym typeface="Inter"/>
              </a:rPr>
              <a:t>Ks-band (2.159 µm)</a:t>
            </a:r>
            <a:endParaRPr sz="1600">
              <a:solidFill>
                <a:schemeClr val="lt1"/>
              </a:solidFill>
              <a:latin typeface="Inter"/>
              <a:ea typeface="Inter"/>
              <a:cs typeface="Inter"/>
              <a:sym typeface="Inter"/>
            </a:endParaRPr>
          </a:p>
          <a:p>
            <a:pPr indent="0" lvl="0" marL="0" rtl="0" algn="l">
              <a:spcBef>
                <a:spcPts val="0"/>
              </a:spcBef>
              <a:spcAft>
                <a:spcPts val="0"/>
              </a:spcAft>
              <a:buNone/>
            </a:pPr>
            <a:r>
              <a:t/>
            </a:r>
            <a:endParaRPr sz="1600">
              <a:solidFill>
                <a:schemeClr val="lt1"/>
              </a:solidFill>
              <a:latin typeface="Inter"/>
              <a:ea typeface="Inter"/>
              <a:cs typeface="Inter"/>
              <a:sym typeface="Inter"/>
            </a:endParaRPr>
          </a:p>
          <a:p>
            <a:pPr indent="0" lvl="0" marL="0" rtl="0" algn="l">
              <a:spcBef>
                <a:spcPts val="0"/>
              </a:spcBef>
              <a:spcAft>
                <a:spcPts val="0"/>
              </a:spcAft>
              <a:buNone/>
            </a:pPr>
            <a:r>
              <a:rPr lang="en" sz="1600">
                <a:solidFill>
                  <a:schemeClr val="lt1"/>
                </a:solidFill>
                <a:latin typeface="Inter"/>
                <a:ea typeface="Inter"/>
                <a:cs typeface="Inter"/>
                <a:sym typeface="Inter"/>
              </a:rPr>
              <a:t>Two Micron All Sky Survey (2MASS)</a:t>
            </a:r>
            <a:endParaRPr sz="1600">
              <a:solidFill>
                <a:schemeClr val="lt1"/>
              </a:solidFill>
              <a:latin typeface="Inter"/>
              <a:ea typeface="Inter"/>
              <a:cs typeface="Inter"/>
              <a:sym typeface="Inter"/>
            </a:endParaRPr>
          </a:p>
          <a:p>
            <a:pPr indent="0" lvl="0" marL="0" rtl="0" algn="l">
              <a:spcBef>
                <a:spcPts val="0"/>
              </a:spcBef>
              <a:spcAft>
                <a:spcPts val="0"/>
              </a:spcAft>
              <a:buNone/>
            </a:pPr>
            <a:r>
              <a:rPr lang="en" sz="1600">
                <a:solidFill>
                  <a:schemeClr val="lt1"/>
                </a:solidFill>
                <a:latin typeface="Inter"/>
                <a:ea typeface="Inter"/>
                <a:cs typeface="Inter"/>
                <a:sym typeface="Inter"/>
              </a:rPr>
              <a:t>	1.3-m telescopes at Mt. Hopkins and CTIO, Chile</a:t>
            </a:r>
            <a:endParaRPr sz="1600">
              <a:solidFill>
                <a:schemeClr val="lt1"/>
              </a:solidFill>
              <a:latin typeface="Inter"/>
              <a:ea typeface="Inter"/>
              <a:cs typeface="Inter"/>
              <a:sym typeface="Inter"/>
            </a:endParaRPr>
          </a:p>
          <a:p>
            <a:pPr indent="0" lvl="0" marL="0" rtl="0" algn="l">
              <a:spcBef>
                <a:spcPts val="0"/>
              </a:spcBef>
              <a:spcAft>
                <a:spcPts val="0"/>
              </a:spcAft>
              <a:buNone/>
            </a:pPr>
            <a:r>
              <a:t/>
            </a:r>
            <a:endParaRPr sz="1600">
              <a:solidFill>
                <a:schemeClr val="lt1"/>
              </a:solidFill>
              <a:latin typeface="Inter"/>
              <a:ea typeface="Inter"/>
              <a:cs typeface="Inter"/>
              <a:sym typeface="Inter"/>
            </a:endParaRPr>
          </a:p>
          <a:p>
            <a:pPr indent="0" lvl="0" marL="0" rtl="0" algn="l">
              <a:spcBef>
                <a:spcPts val="0"/>
              </a:spcBef>
              <a:spcAft>
                <a:spcPts val="0"/>
              </a:spcAft>
              <a:buNone/>
            </a:pPr>
            <a:r>
              <a:t/>
            </a:r>
            <a:endParaRPr sz="1600">
              <a:solidFill>
                <a:schemeClr val="lt1"/>
              </a:solidFill>
              <a:latin typeface="Inter"/>
              <a:ea typeface="Inter"/>
              <a:cs typeface="Inter"/>
              <a:sym typeface="Inter"/>
            </a:endParaRPr>
          </a:p>
        </p:txBody>
      </p:sp>
      <p:pic>
        <p:nvPicPr>
          <p:cNvPr id="1215" name="Google Shape;1215;p102"/>
          <p:cNvPicPr preferRelativeResize="0"/>
          <p:nvPr/>
        </p:nvPicPr>
        <p:blipFill rotWithShape="1">
          <a:blip r:embed="rId4">
            <a:alphaModFix/>
          </a:blip>
          <a:srcRect b="2496" l="4141" r="0" t="2922"/>
          <a:stretch/>
        </p:blipFill>
        <p:spPr>
          <a:xfrm>
            <a:off x="5581600" y="1324850"/>
            <a:ext cx="3168000" cy="3035925"/>
          </a:xfrm>
          <a:prstGeom prst="rect">
            <a:avLst/>
          </a:prstGeom>
          <a:noFill/>
          <a:ln>
            <a:noFill/>
          </a:ln>
        </p:spPr>
      </p:pic>
      <p:sp>
        <p:nvSpPr>
          <p:cNvPr id="1216" name="Google Shape;1216;p102"/>
          <p:cNvSpPr txBox="1"/>
          <p:nvPr/>
        </p:nvSpPr>
        <p:spPr>
          <a:xfrm>
            <a:off x="5533450" y="4360775"/>
            <a:ext cx="3264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u="sng">
                <a:solidFill>
                  <a:schemeClr val="hlink"/>
                </a:solidFill>
                <a:latin typeface="Inter"/>
                <a:ea typeface="Inter"/>
                <a:cs typeface="Inter"/>
                <a:sym typeface="Inter"/>
                <a:hlinkClick r:id="rId5"/>
              </a:rPr>
              <a:t>https://www.photonics.com/Articles/2MASS_Telescope_Online_Archive_Completed/a15774</a:t>
            </a:r>
            <a:endParaRPr sz="600">
              <a:solidFill>
                <a:schemeClr val="lt1"/>
              </a:solidFill>
              <a:latin typeface="Inter"/>
              <a:ea typeface="Inter"/>
              <a:cs typeface="Inter"/>
              <a:sym typeface="Inte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20" name="Shape 1220"/>
        <p:cNvGrpSpPr/>
        <p:nvPr/>
      </p:nvGrpSpPr>
      <p:grpSpPr>
        <a:xfrm>
          <a:off x="0" y="0"/>
          <a:ext cx="0" cy="0"/>
          <a:chOff x="0" y="0"/>
          <a:chExt cx="0" cy="0"/>
        </a:xfrm>
      </p:grpSpPr>
      <p:pic>
        <p:nvPicPr>
          <p:cNvPr id="1221" name="Google Shape;1221;p103"/>
          <p:cNvPicPr preferRelativeResize="0"/>
          <p:nvPr/>
        </p:nvPicPr>
        <p:blipFill>
          <a:blip r:embed="rId3">
            <a:alphaModFix amt="85000"/>
          </a:blip>
          <a:stretch>
            <a:fillRect/>
          </a:stretch>
        </p:blipFill>
        <p:spPr>
          <a:xfrm rot="5400000">
            <a:off x="2011363" y="-1993038"/>
            <a:ext cx="5135724" cy="9129574"/>
          </a:xfrm>
          <a:prstGeom prst="rect">
            <a:avLst/>
          </a:prstGeom>
          <a:noFill/>
          <a:ln>
            <a:noFill/>
          </a:ln>
        </p:spPr>
      </p:pic>
      <p:sp>
        <p:nvSpPr>
          <p:cNvPr id="1222" name="Google Shape;1222;p103"/>
          <p:cNvSpPr txBox="1"/>
          <p:nvPr>
            <p:ph type="title"/>
          </p:nvPr>
        </p:nvSpPr>
        <p:spPr>
          <a:xfrm>
            <a:off x="311700" y="39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1000"/>
              <a:buNone/>
            </a:pPr>
            <a:r>
              <a:rPr b="1" lang="en" sz="2700">
                <a:solidFill>
                  <a:schemeClr val="lt1"/>
                </a:solidFill>
              </a:rPr>
              <a:t>Red Supergiant Selection</a:t>
            </a:r>
            <a:endParaRPr b="1" sz="2700">
              <a:solidFill>
                <a:schemeClr val="lt1"/>
              </a:solidFill>
            </a:endParaRPr>
          </a:p>
        </p:txBody>
      </p:sp>
      <p:pic>
        <p:nvPicPr>
          <p:cNvPr id="1223" name="Google Shape;1223;p103"/>
          <p:cNvPicPr preferRelativeResize="0"/>
          <p:nvPr/>
        </p:nvPicPr>
        <p:blipFill>
          <a:blip r:embed="rId4">
            <a:alphaModFix/>
          </a:blip>
          <a:stretch>
            <a:fillRect/>
          </a:stretch>
        </p:blipFill>
        <p:spPr>
          <a:xfrm>
            <a:off x="4508850" y="1220675"/>
            <a:ext cx="4642373" cy="1718824"/>
          </a:xfrm>
          <a:prstGeom prst="rect">
            <a:avLst/>
          </a:prstGeom>
          <a:noFill/>
          <a:ln>
            <a:noFill/>
          </a:ln>
        </p:spPr>
      </p:pic>
      <p:pic>
        <p:nvPicPr>
          <p:cNvPr id="1224" name="Google Shape;1224;p103"/>
          <p:cNvPicPr preferRelativeResize="0"/>
          <p:nvPr/>
        </p:nvPicPr>
        <p:blipFill>
          <a:blip r:embed="rId5">
            <a:alphaModFix/>
          </a:blip>
          <a:stretch>
            <a:fillRect/>
          </a:stretch>
        </p:blipFill>
        <p:spPr>
          <a:xfrm>
            <a:off x="4715150" y="3090388"/>
            <a:ext cx="1528075" cy="1430976"/>
          </a:xfrm>
          <a:prstGeom prst="rect">
            <a:avLst/>
          </a:prstGeom>
          <a:noFill/>
          <a:ln>
            <a:noFill/>
          </a:ln>
        </p:spPr>
      </p:pic>
      <p:pic>
        <p:nvPicPr>
          <p:cNvPr id="1225" name="Google Shape;1225;p103"/>
          <p:cNvPicPr preferRelativeResize="0"/>
          <p:nvPr/>
        </p:nvPicPr>
        <p:blipFill>
          <a:blip r:embed="rId6">
            <a:alphaModFix/>
          </a:blip>
          <a:stretch>
            <a:fillRect/>
          </a:stretch>
        </p:blipFill>
        <p:spPr>
          <a:xfrm>
            <a:off x="6962325" y="3207300"/>
            <a:ext cx="1570351" cy="1430976"/>
          </a:xfrm>
          <a:prstGeom prst="rect">
            <a:avLst/>
          </a:prstGeom>
          <a:noFill/>
          <a:ln>
            <a:noFill/>
          </a:ln>
        </p:spPr>
      </p:pic>
      <p:pic>
        <p:nvPicPr>
          <p:cNvPr id="1226" name="Google Shape;1226;p103"/>
          <p:cNvPicPr preferRelativeResize="0"/>
          <p:nvPr/>
        </p:nvPicPr>
        <p:blipFill rotWithShape="1">
          <a:blip r:embed="rId7">
            <a:alphaModFix/>
          </a:blip>
          <a:srcRect b="50468" l="0" r="0" t="0"/>
          <a:stretch/>
        </p:blipFill>
        <p:spPr>
          <a:xfrm>
            <a:off x="2517925" y="3207300"/>
            <a:ext cx="1478125" cy="1338301"/>
          </a:xfrm>
          <a:prstGeom prst="rect">
            <a:avLst/>
          </a:prstGeom>
          <a:noFill/>
          <a:ln>
            <a:noFill/>
          </a:ln>
        </p:spPr>
      </p:pic>
      <p:grpSp>
        <p:nvGrpSpPr>
          <p:cNvPr id="1227" name="Google Shape;1227;p103"/>
          <p:cNvGrpSpPr/>
          <p:nvPr/>
        </p:nvGrpSpPr>
        <p:grpSpPr>
          <a:xfrm>
            <a:off x="14450" y="576703"/>
            <a:ext cx="4494393" cy="2412564"/>
            <a:chOff x="7225" y="2731175"/>
            <a:chExt cx="3372650" cy="2408950"/>
          </a:xfrm>
        </p:grpSpPr>
        <p:pic>
          <p:nvPicPr>
            <p:cNvPr id="1228" name="Google Shape;1228;p103"/>
            <p:cNvPicPr preferRelativeResize="0"/>
            <p:nvPr/>
          </p:nvPicPr>
          <p:blipFill rotWithShape="1">
            <a:blip r:embed="rId8">
              <a:alphaModFix/>
            </a:blip>
            <a:srcRect b="0" l="0" r="93225" t="0"/>
            <a:stretch/>
          </p:blipFill>
          <p:spPr>
            <a:xfrm>
              <a:off x="7225" y="2731175"/>
              <a:ext cx="304475" cy="2408950"/>
            </a:xfrm>
            <a:prstGeom prst="rect">
              <a:avLst/>
            </a:prstGeom>
            <a:noFill/>
            <a:ln>
              <a:noFill/>
            </a:ln>
          </p:spPr>
        </p:pic>
        <p:pic>
          <p:nvPicPr>
            <p:cNvPr id="1229" name="Google Shape;1229;p103"/>
            <p:cNvPicPr preferRelativeResize="0"/>
            <p:nvPr/>
          </p:nvPicPr>
          <p:blipFill rotWithShape="1">
            <a:blip r:embed="rId8">
              <a:alphaModFix/>
            </a:blip>
            <a:srcRect b="0" l="13807" r="56493" t="0"/>
            <a:stretch/>
          </p:blipFill>
          <p:spPr>
            <a:xfrm>
              <a:off x="260775" y="2731700"/>
              <a:ext cx="1308350" cy="2407900"/>
            </a:xfrm>
            <a:prstGeom prst="rect">
              <a:avLst/>
            </a:prstGeom>
            <a:noFill/>
            <a:ln>
              <a:noFill/>
            </a:ln>
          </p:spPr>
        </p:pic>
        <p:pic>
          <p:nvPicPr>
            <p:cNvPr id="1230" name="Google Shape;1230;p103"/>
            <p:cNvPicPr preferRelativeResize="0"/>
            <p:nvPr/>
          </p:nvPicPr>
          <p:blipFill rotWithShape="1">
            <a:blip r:embed="rId8">
              <a:alphaModFix/>
            </a:blip>
            <a:srcRect b="0" l="50937" r="46450" t="0"/>
            <a:stretch/>
          </p:blipFill>
          <p:spPr>
            <a:xfrm>
              <a:off x="1569125" y="2731700"/>
              <a:ext cx="119850" cy="2407900"/>
            </a:xfrm>
            <a:prstGeom prst="rect">
              <a:avLst/>
            </a:prstGeom>
            <a:noFill/>
            <a:ln>
              <a:noFill/>
            </a:ln>
          </p:spPr>
        </p:pic>
        <p:pic>
          <p:nvPicPr>
            <p:cNvPr id="1231" name="Google Shape;1231;p103"/>
            <p:cNvPicPr preferRelativeResize="0"/>
            <p:nvPr/>
          </p:nvPicPr>
          <p:blipFill rotWithShape="1">
            <a:blip r:embed="rId8">
              <a:alphaModFix/>
            </a:blip>
            <a:srcRect b="0" l="62360" r="0" t="0"/>
            <a:stretch/>
          </p:blipFill>
          <p:spPr>
            <a:xfrm>
              <a:off x="1688975" y="2731700"/>
              <a:ext cx="1690900" cy="2407900"/>
            </a:xfrm>
            <a:prstGeom prst="rect">
              <a:avLst/>
            </a:prstGeom>
            <a:noFill/>
            <a:ln>
              <a:noFill/>
            </a:ln>
          </p:spPr>
        </p:pic>
      </p:grpSp>
      <p:pic>
        <p:nvPicPr>
          <p:cNvPr id="1232" name="Google Shape;1232;p103"/>
          <p:cNvPicPr preferRelativeResize="0"/>
          <p:nvPr/>
        </p:nvPicPr>
        <p:blipFill rotWithShape="1">
          <a:blip r:embed="rId9">
            <a:alphaModFix/>
          </a:blip>
          <a:srcRect b="49471" l="0" r="0" t="0"/>
          <a:stretch/>
        </p:blipFill>
        <p:spPr>
          <a:xfrm>
            <a:off x="420575" y="3299975"/>
            <a:ext cx="1378249" cy="133830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104"/>
          <p:cNvSpPr txBox="1"/>
          <p:nvPr>
            <p:ph type="title"/>
          </p:nvPr>
        </p:nvSpPr>
        <p:spPr>
          <a:xfrm>
            <a:off x="145325" y="130200"/>
            <a:ext cx="8719500" cy="1381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400">
                <a:solidFill>
                  <a:srgbClr val="F8F9FA"/>
                </a:solidFill>
              </a:rPr>
              <a:t>Luminosity class determination </a:t>
            </a:r>
            <a:endParaRPr sz="3400">
              <a:solidFill>
                <a:srgbClr val="F8F9FA"/>
              </a:solidFill>
            </a:endParaRPr>
          </a:p>
        </p:txBody>
      </p:sp>
      <p:pic>
        <p:nvPicPr>
          <p:cNvPr id="1238" name="Google Shape;1238;p104"/>
          <p:cNvPicPr preferRelativeResize="0"/>
          <p:nvPr/>
        </p:nvPicPr>
        <p:blipFill>
          <a:blip r:embed="rId3">
            <a:alphaModFix/>
          </a:blip>
          <a:stretch>
            <a:fillRect/>
          </a:stretch>
        </p:blipFill>
        <p:spPr>
          <a:xfrm>
            <a:off x="462000" y="933350"/>
            <a:ext cx="4408926" cy="3567676"/>
          </a:xfrm>
          <a:prstGeom prst="rect">
            <a:avLst/>
          </a:prstGeom>
          <a:noFill/>
          <a:ln>
            <a:noFill/>
          </a:ln>
        </p:spPr>
      </p:pic>
      <p:sp>
        <p:nvSpPr>
          <p:cNvPr id="1239" name="Google Shape;1239;p104"/>
          <p:cNvSpPr txBox="1"/>
          <p:nvPr/>
        </p:nvSpPr>
        <p:spPr>
          <a:xfrm>
            <a:off x="3144500" y="4835700"/>
            <a:ext cx="633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u="sng">
                <a:solidFill>
                  <a:schemeClr val="hlink"/>
                </a:solidFill>
                <a:latin typeface="Inter"/>
                <a:ea typeface="Inter"/>
                <a:cs typeface="Inter"/>
                <a:sym typeface="Inter"/>
                <a:hlinkClick r:id="rId4"/>
              </a:rPr>
              <a:t>http://spiff.rit.edu/classes/phys440/lectures/lumclass/lumclass.html</a:t>
            </a:r>
            <a:endParaRPr sz="800">
              <a:solidFill>
                <a:schemeClr val="lt1"/>
              </a:solidFill>
              <a:latin typeface="Inter"/>
              <a:ea typeface="Inter"/>
              <a:cs typeface="Inter"/>
              <a:sym typeface="Inter"/>
            </a:endParaRPr>
          </a:p>
        </p:txBody>
      </p:sp>
      <p:sp>
        <p:nvSpPr>
          <p:cNvPr id="1240" name="Google Shape;1240;p104"/>
          <p:cNvSpPr txBox="1"/>
          <p:nvPr/>
        </p:nvSpPr>
        <p:spPr>
          <a:xfrm>
            <a:off x="5073125" y="1835400"/>
            <a:ext cx="379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00">
                <a:solidFill>
                  <a:schemeClr val="lt1"/>
                </a:solidFill>
                <a:latin typeface="Inter"/>
                <a:ea typeface="Inter"/>
                <a:cs typeface="Inter"/>
                <a:sym typeface="Inter"/>
              </a:rPr>
              <a:t>Using the with of of absorption lines </a:t>
            </a:r>
            <a:endParaRPr sz="1400">
              <a:solidFill>
                <a:schemeClr val="lt1"/>
              </a:solidFill>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3"/>
          <p:cNvSpPr txBox="1"/>
          <p:nvPr>
            <p:ph idx="12" type="sldNum"/>
          </p:nvPr>
        </p:nvSpPr>
        <p:spPr>
          <a:xfrm>
            <a:off x="6417588" y="35623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226" name="Google Shape;226;p33"/>
          <p:cNvSpPr txBox="1"/>
          <p:nvPr/>
        </p:nvSpPr>
        <p:spPr>
          <a:xfrm>
            <a:off x="821775" y="135800"/>
            <a:ext cx="3160500" cy="6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lt1"/>
                </a:solidFill>
                <a:latin typeface="Times"/>
                <a:ea typeface="Times"/>
                <a:cs typeface="Times"/>
                <a:sym typeface="Times"/>
              </a:rPr>
              <a:t>Supernova 1987A</a:t>
            </a:r>
            <a:endParaRPr b="1" sz="3000">
              <a:solidFill>
                <a:schemeClr val="lt1"/>
              </a:solidFill>
              <a:latin typeface="Times"/>
              <a:ea typeface="Times"/>
              <a:cs typeface="Times"/>
              <a:sym typeface="Times"/>
            </a:endParaRPr>
          </a:p>
        </p:txBody>
      </p:sp>
      <p:sp>
        <p:nvSpPr>
          <p:cNvPr id="227" name="Google Shape;227;p33"/>
          <p:cNvSpPr/>
          <p:nvPr/>
        </p:nvSpPr>
        <p:spPr>
          <a:xfrm>
            <a:off x="6161725" y="1521355"/>
            <a:ext cx="738900" cy="692700"/>
          </a:xfrm>
          <a:prstGeom prst="ellipse">
            <a:avLst/>
          </a:prstGeom>
          <a:no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Abel"/>
              <a:ea typeface="Abel"/>
              <a:cs typeface="Abel"/>
              <a:sym typeface="Abel"/>
            </a:endParaRPr>
          </a:p>
        </p:txBody>
      </p:sp>
      <p:sp>
        <p:nvSpPr>
          <p:cNvPr id="228" name="Google Shape;228;p33"/>
          <p:cNvSpPr txBox="1"/>
          <p:nvPr/>
        </p:nvSpPr>
        <p:spPr>
          <a:xfrm>
            <a:off x="530125" y="927100"/>
            <a:ext cx="3160500" cy="103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Times"/>
                <a:ea typeface="Times"/>
                <a:cs typeface="Times"/>
                <a:sym typeface="Times"/>
              </a:rPr>
              <a:t>Exploded in LMC</a:t>
            </a:r>
            <a:endParaRPr sz="1600">
              <a:solidFill>
                <a:schemeClr val="lt1"/>
              </a:solidFill>
              <a:latin typeface="Times"/>
              <a:ea typeface="Times"/>
              <a:cs typeface="Times"/>
              <a:sym typeface="Times"/>
            </a:endParaRPr>
          </a:p>
          <a:p>
            <a:pPr indent="0" lvl="0" marL="0" rtl="0" algn="l">
              <a:spcBef>
                <a:spcPts val="0"/>
              </a:spcBef>
              <a:spcAft>
                <a:spcPts val="0"/>
              </a:spcAft>
              <a:buNone/>
            </a:pPr>
            <a:r>
              <a:t/>
            </a:r>
            <a:endParaRPr sz="1600">
              <a:solidFill>
                <a:schemeClr val="lt1"/>
              </a:solidFill>
              <a:latin typeface="Times"/>
              <a:ea typeface="Times"/>
              <a:cs typeface="Times"/>
              <a:sym typeface="Times"/>
            </a:endParaRPr>
          </a:p>
          <a:p>
            <a:pPr indent="0" lvl="0" marL="0" rtl="0" algn="l">
              <a:spcBef>
                <a:spcPts val="0"/>
              </a:spcBef>
              <a:spcAft>
                <a:spcPts val="0"/>
              </a:spcAft>
              <a:buNone/>
            </a:pPr>
            <a:r>
              <a:rPr lang="en" sz="1600">
                <a:solidFill>
                  <a:schemeClr val="lt1"/>
                </a:solidFill>
                <a:latin typeface="Times"/>
                <a:ea typeface="Times"/>
                <a:cs typeface="Times"/>
                <a:sym typeface="Times"/>
              </a:rPr>
              <a:t>Blue supergiant progenitor</a:t>
            </a:r>
            <a:endParaRPr sz="1600">
              <a:solidFill>
                <a:schemeClr val="lt1"/>
              </a:solidFill>
              <a:latin typeface="Times"/>
              <a:ea typeface="Times"/>
              <a:cs typeface="Times"/>
              <a:sym typeface="Times"/>
            </a:endParaRPr>
          </a:p>
        </p:txBody>
      </p:sp>
      <p:pic>
        <p:nvPicPr>
          <p:cNvPr id="229" name="Google Shape;229;p33"/>
          <p:cNvPicPr preferRelativeResize="0"/>
          <p:nvPr/>
        </p:nvPicPr>
        <p:blipFill>
          <a:blip r:embed="rId3">
            <a:alphaModFix/>
          </a:blip>
          <a:stretch>
            <a:fillRect/>
          </a:stretch>
        </p:blipFill>
        <p:spPr>
          <a:xfrm>
            <a:off x="179000" y="2070500"/>
            <a:ext cx="3803274" cy="2906500"/>
          </a:xfrm>
          <a:prstGeom prst="rect">
            <a:avLst/>
          </a:prstGeom>
          <a:noFill/>
          <a:ln>
            <a:noFill/>
          </a:ln>
        </p:spPr>
      </p:pic>
      <p:sp>
        <p:nvSpPr>
          <p:cNvPr id="230" name="Google Shape;230;p33"/>
          <p:cNvSpPr txBox="1"/>
          <p:nvPr/>
        </p:nvSpPr>
        <p:spPr>
          <a:xfrm>
            <a:off x="3982275" y="4813104"/>
            <a:ext cx="1248900" cy="24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Times"/>
                <a:ea typeface="Times"/>
                <a:cs typeface="Times"/>
                <a:sym typeface="Times"/>
              </a:rPr>
              <a:t>CERN courier</a:t>
            </a:r>
            <a:endParaRPr b="1" sz="1100">
              <a:solidFill>
                <a:schemeClr val="dk1"/>
              </a:solidFill>
              <a:latin typeface="Times"/>
              <a:ea typeface="Times"/>
              <a:cs typeface="Times"/>
              <a:sym typeface="Times"/>
            </a:endParaRPr>
          </a:p>
        </p:txBody>
      </p:sp>
      <p:sp>
        <p:nvSpPr>
          <p:cNvPr id="231" name="Google Shape;231;p33"/>
          <p:cNvSpPr txBox="1"/>
          <p:nvPr/>
        </p:nvSpPr>
        <p:spPr>
          <a:xfrm>
            <a:off x="4221588" y="4069231"/>
            <a:ext cx="47334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lt1"/>
                </a:solidFill>
                <a:latin typeface="Times"/>
                <a:ea typeface="Times"/>
                <a:cs typeface="Times"/>
                <a:sym typeface="Times"/>
              </a:rPr>
              <a:t>Detections in EM waves including X-rays, 𝛾-rays, and neutrinos </a:t>
            </a:r>
            <a:endParaRPr b="1" sz="1500">
              <a:solidFill>
                <a:schemeClr val="lt1"/>
              </a:solidFill>
              <a:latin typeface="Times"/>
              <a:ea typeface="Times"/>
              <a:cs typeface="Times"/>
              <a:sym typeface="Times"/>
            </a:endParaRPr>
          </a:p>
        </p:txBody>
      </p:sp>
      <p:pic>
        <p:nvPicPr>
          <p:cNvPr id="232" name="Google Shape;232;p33"/>
          <p:cNvPicPr preferRelativeResize="0"/>
          <p:nvPr/>
        </p:nvPicPr>
        <p:blipFill rotWithShape="1">
          <a:blip r:embed="rId4">
            <a:alphaModFix/>
          </a:blip>
          <a:srcRect b="36570" l="27679" r="25610" t="34139"/>
          <a:stretch/>
        </p:blipFill>
        <p:spPr>
          <a:xfrm>
            <a:off x="4413331" y="120556"/>
            <a:ext cx="4533500" cy="3118700"/>
          </a:xfrm>
          <a:prstGeom prst="rect">
            <a:avLst/>
          </a:prstGeom>
          <a:noFill/>
          <a:ln>
            <a:noFill/>
          </a:ln>
        </p:spPr>
      </p:pic>
      <p:sp>
        <p:nvSpPr>
          <p:cNvPr id="233" name="Google Shape;233;p33"/>
          <p:cNvSpPr txBox="1"/>
          <p:nvPr/>
        </p:nvSpPr>
        <p:spPr>
          <a:xfrm>
            <a:off x="7848231" y="3239256"/>
            <a:ext cx="1098600" cy="4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Abel"/>
                <a:ea typeface="Abel"/>
                <a:cs typeface="Abel"/>
                <a:sym typeface="Abel"/>
              </a:rPr>
              <a:t>HST, NASA, ESA</a:t>
            </a:r>
            <a:endParaRPr b="1" sz="1200">
              <a:solidFill>
                <a:schemeClr val="dk1"/>
              </a:solidFill>
              <a:latin typeface="Abel"/>
              <a:ea typeface="Abel"/>
              <a:cs typeface="Abel"/>
              <a:sym typeface="Abel"/>
            </a:endParaRPr>
          </a:p>
        </p:txBody>
      </p:sp>
      <p:sp>
        <p:nvSpPr>
          <p:cNvPr id="234" name="Google Shape;234;p33"/>
          <p:cNvSpPr txBox="1"/>
          <p:nvPr/>
        </p:nvSpPr>
        <p:spPr>
          <a:xfrm>
            <a:off x="7616963" y="3761436"/>
            <a:ext cx="1439700" cy="2445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000">
                <a:solidFill>
                  <a:schemeClr val="lt1"/>
                </a:solidFill>
                <a:latin typeface="Times"/>
                <a:ea typeface="Times"/>
                <a:cs typeface="Times"/>
                <a:sym typeface="Times"/>
              </a:rPr>
              <a:t>Nakamura et al. 2016</a:t>
            </a:r>
            <a:endParaRPr b="1" sz="1000">
              <a:solidFill>
                <a:schemeClr val="lt1"/>
              </a:solidFill>
              <a:latin typeface="Times"/>
              <a:ea typeface="Times"/>
              <a:cs typeface="Times"/>
              <a:sym typeface="Times"/>
            </a:endParaRPr>
          </a:p>
        </p:txBody>
      </p:sp>
      <p:pic>
        <p:nvPicPr>
          <p:cNvPr id="235" name="Google Shape;235;p33"/>
          <p:cNvPicPr preferRelativeResize="0"/>
          <p:nvPr/>
        </p:nvPicPr>
        <p:blipFill>
          <a:blip r:embed="rId5">
            <a:alphaModFix/>
          </a:blip>
          <a:stretch>
            <a:fillRect/>
          </a:stretch>
        </p:blipFill>
        <p:spPr>
          <a:xfrm>
            <a:off x="4119831" y="67306"/>
            <a:ext cx="4936826" cy="3694124"/>
          </a:xfrm>
          <a:prstGeom prst="rect">
            <a:avLst/>
          </a:prstGeom>
          <a:noFill/>
          <a:ln>
            <a:noFill/>
          </a:ln>
        </p:spPr>
      </p:pic>
      <p:sp>
        <p:nvSpPr>
          <p:cNvPr id="236" name="Google Shape;236;p33"/>
          <p:cNvSpPr/>
          <p:nvPr/>
        </p:nvSpPr>
        <p:spPr>
          <a:xfrm>
            <a:off x="0" y="3707156"/>
            <a:ext cx="98700" cy="870000"/>
          </a:xfrm>
          <a:prstGeom prst="rect">
            <a:avLst/>
          </a:prstGeom>
          <a:solidFill>
            <a:srgbClr val="E8EAED"/>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Times"/>
              <a:ea typeface="Times"/>
              <a:cs typeface="Times"/>
              <a:sym typeface="Times"/>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pic>
        <p:nvPicPr>
          <p:cNvPr id="1245" name="Google Shape;1245;p105"/>
          <p:cNvPicPr preferRelativeResize="0"/>
          <p:nvPr/>
        </p:nvPicPr>
        <p:blipFill rotWithShape="1">
          <a:blip r:embed="rId3">
            <a:alphaModFix amt="52999"/>
          </a:blip>
          <a:srcRect b="8500" l="0" r="0" t="1644"/>
          <a:stretch/>
        </p:blipFill>
        <p:spPr>
          <a:xfrm>
            <a:off x="0" y="0"/>
            <a:ext cx="9144000" cy="5143499"/>
          </a:xfrm>
          <a:prstGeom prst="rect">
            <a:avLst/>
          </a:prstGeom>
          <a:noFill/>
          <a:ln>
            <a:noFill/>
          </a:ln>
        </p:spPr>
      </p:pic>
      <p:sp>
        <p:nvSpPr>
          <p:cNvPr id="1246" name="Google Shape;1246;p105"/>
          <p:cNvSpPr txBox="1"/>
          <p:nvPr>
            <p:ph type="title"/>
          </p:nvPr>
        </p:nvSpPr>
        <p:spPr>
          <a:xfrm>
            <a:off x="1742250" y="-83325"/>
            <a:ext cx="7512900" cy="406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800"/>
              <a:t>More on spectra </a:t>
            </a:r>
            <a:endParaRPr sz="2800"/>
          </a:p>
        </p:txBody>
      </p:sp>
      <p:pic>
        <p:nvPicPr>
          <p:cNvPr id="1247" name="Google Shape;1247;p105"/>
          <p:cNvPicPr preferRelativeResize="0"/>
          <p:nvPr/>
        </p:nvPicPr>
        <p:blipFill>
          <a:blip r:embed="rId4">
            <a:alphaModFix/>
          </a:blip>
          <a:stretch>
            <a:fillRect/>
          </a:stretch>
        </p:blipFill>
        <p:spPr>
          <a:xfrm>
            <a:off x="0" y="507150"/>
            <a:ext cx="4994675" cy="2505123"/>
          </a:xfrm>
          <a:prstGeom prst="rect">
            <a:avLst/>
          </a:prstGeom>
          <a:noFill/>
          <a:ln>
            <a:noFill/>
          </a:ln>
        </p:spPr>
      </p:pic>
      <p:sp>
        <p:nvSpPr>
          <p:cNvPr id="1248" name="Google Shape;1248;p105"/>
          <p:cNvSpPr txBox="1"/>
          <p:nvPr/>
        </p:nvSpPr>
        <p:spPr>
          <a:xfrm>
            <a:off x="75175" y="199350"/>
            <a:ext cx="202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u="sng">
                <a:solidFill>
                  <a:schemeClr val="lt1"/>
                </a:solidFill>
                <a:latin typeface="Impact"/>
                <a:ea typeface="Impact"/>
                <a:cs typeface="Impact"/>
                <a:sym typeface="Impact"/>
                <a:hlinkClick r:id="rId5">
                  <a:extLst>
                    <a:ext uri="{A12FA001-AC4F-418D-AE19-62706E023703}">
                      <ahyp:hlinkClr val="tx"/>
                    </a:ext>
                  </a:extLst>
                </a:hlinkClick>
              </a:rPr>
              <a:t>ILLUSTRATION: NASA, ESA, Leah Hustak (STScI)</a:t>
            </a:r>
            <a:endParaRPr sz="800">
              <a:solidFill>
                <a:schemeClr val="lt1"/>
              </a:solidFill>
              <a:latin typeface="Inter"/>
              <a:ea typeface="Inter"/>
              <a:cs typeface="Inter"/>
              <a:sym typeface="Inter"/>
            </a:endParaRPr>
          </a:p>
        </p:txBody>
      </p:sp>
      <p:pic>
        <p:nvPicPr>
          <p:cNvPr id="1249" name="Google Shape;1249;p105"/>
          <p:cNvPicPr preferRelativeResize="0"/>
          <p:nvPr/>
        </p:nvPicPr>
        <p:blipFill>
          <a:blip r:embed="rId6">
            <a:alphaModFix/>
          </a:blip>
          <a:stretch>
            <a:fillRect/>
          </a:stretch>
        </p:blipFill>
        <p:spPr>
          <a:xfrm>
            <a:off x="4994675" y="2345525"/>
            <a:ext cx="4149325" cy="2797975"/>
          </a:xfrm>
          <a:prstGeom prst="rect">
            <a:avLst/>
          </a:prstGeom>
          <a:noFill/>
          <a:ln>
            <a:noFill/>
          </a:ln>
        </p:spPr>
      </p:pic>
      <p:sp>
        <p:nvSpPr>
          <p:cNvPr id="1250" name="Google Shape;1250;p105"/>
          <p:cNvSpPr txBox="1"/>
          <p:nvPr/>
        </p:nvSpPr>
        <p:spPr>
          <a:xfrm>
            <a:off x="5643575" y="2053025"/>
            <a:ext cx="32592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u="sng">
                <a:solidFill>
                  <a:schemeClr val="hlink"/>
                </a:solidFill>
                <a:latin typeface="Inter"/>
                <a:ea typeface="Inter"/>
                <a:cs typeface="Inter"/>
                <a:sym typeface="Inter"/>
                <a:hlinkClick r:id="rId7"/>
              </a:rPr>
              <a:t>https://scienceatyourdoorstep.com/2017/10/21/the-atomic-spectrum/</a:t>
            </a:r>
            <a:endParaRPr sz="700">
              <a:solidFill>
                <a:schemeClr val="lt1"/>
              </a:solidFill>
              <a:latin typeface="Inter"/>
              <a:ea typeface="Inter"/>
              <a:cs typeface="Inter"/>
              <a:sym typeface="Inte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06"/>
          <p:cNvSpPr txBox="1"/>
          <p:nvPr>
            <p:ph type="title"/>
          </p:nvPr>
        </p:nvSpPr>
        <p:spPr>
          <a:xfrm>
            <a:off x="587550" y="233175"/>
            <a:ext cx="7968900" cy="1381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800">
                <a:solidFill>
                  <a:srgbClr val="F8F9FA"/>
                </a:solidFill>
              </a:rPr>
              <a:t>Red supergiant problem </a:t>
            </a:r>
            <a:endParaRPr sz="1800">
              <a:solidFill>
                <a:srgbClr val="F8F9FA"/>
              </a:solidFill>
            </a:endParaRPr>
          </a:p>
        </p:txBody>
      </p:sp>
      <p:sp>
        <p:nvSpPr>
          <p:cNvPr id="1256" name="Google Shape;1256;p106"/>
          <p:cNvSpPr txBox="1"/>
          <p:nvPr/>
        </p:nvSpPr>
        <p:spPr>
          <a:xfrm>
            <a:off x="233175" y="956688"/>
            <a:ext cx="46524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Inter"/>
                <a:ea typeface="Inter"/>
                <a:cs typeface="Inter"/>
                <a:sym typeface="Inter"/>
              </a:rPr>
              <a:t>Use of archival images shows a clear lack of high mass (&gt; 17 solar masses) red supergiants (enough to make the large error bars seem like an unlikely solution)</a:t>
            </a:r>
            <a:endParaRPr sz="1300">
              <a:solidFill>
                <a:schemeClr val="lt1"/>
              </a:solidFill>
              <a:latin typeface="Inter"/>
              <a:ea typeface="Inter"/>
              <a:cs typeface="Inter"/>
              <a:sym typeface="Inter"/>
            </a:endParaRPr>
          </a:p>
          <a:p>
            <a:pPr indent="0" lvl="0" marL="0" rtl="0" algn="l">
              <a:spcBef>
                <a:spcPts val="0"/>
              </a:spcBef>
              <a:spcAft>
                <a:spcPts val="0"/>
              </a:spcAft>
              <a:buNone/>
            </a:pPr>
            <a:r>
              <a:t/>
            </a:r>
            <a:endParaRPr sz="1300">
              <a:solidFill>
                <a:schemeClr val="lt1"/>
              </a:solidFill>
              <a:latin typeface="Inter"/>
              <a:ea typeface="Inter"/>
              <a:cs typeface="Inter"/>
              <a:sym typeface="Inter"/>
            </a:endParaRPr>
          </a:p>
          <a:p>
            <a:pPr indent="0" lvl="0" marL="0" rtl="0" algn="l">
              <a:spcBef>
                <a:spcPts val="0"/>
              </a:spcBef>
              <a:spcAft>
                <a:spcPts val="0"/>
              </a:spcAft>
              <a:buNone/>
            </a:pPr>
            <a:r>
              <a:t/>
            </a:r>
            <a:endParaRPr sz="1300">
              <a:solidFill>
                <a:schemeClr val="lt1"/>
              </a:solidFill>
              <a:latin typeface="Inter"/>
              <a:ea typeface="Inter"/>
              <a:cs typeface="Inter"/>
              <a:sym typeface="Inter"/>
            </a:endParaRPr>
          </a:p>
          <a:p>
            <a:pPr indent="0" lvl="0" marL="0" rtl="0" algn="l">
              <a:spcBef>
                <a:spcPts val="0"/>
              </a:spcBef>
              <a:spcAft>
                <a:spcPts val="0"/>
              </a:spcAft>
              <a:buNone/>
            </a:pPr>
            <a:r>
              <a:rPr lang="en" sz="1300">
                <a:solidFill>
                  <a:schemeClr val="lt1"/>
                </a:solidFill>
                <a:latin typeface="Inter"/>
                <a:ea typeface="Inter"/>
                <a:cs typeface="Inter"/>
                <a:sym typeface="Inter"/>
              </a:rPr>
              <a:t>Odd as the most massive and luminous progenitors should be the easiest to find in images not directed at them </a:t>
            </a:r>
            <a:endParaRPr sz="1300">
              <a:solidFill>
                <a:schemeClr val="lt1"/>
              </a:solidFill>
              <a:latin typeface="Inter"/>
              <a:ea typeface="Inter"/>
              <a:cs typeface="Inter"/>
              <a:sym typeface="Inter"/>
            </a:endParaRPr>
          </a:p>
          <a:p>
            <a:pPr indent="0" lvl="0" marL="0" rtl="0" algn="l">
              <a:spcBef>
                <a:spcPts val="0"/>
              </a:spcBef>
              <a:spcAft>
                <a:spcPts val="0"/>
              </a:spcAft>
              <a:buNone/>
            </a:pPr>
            <a:r>
              <a:t/>
            </a:r>
            <a:endParaRPr sz="1300">
              <a:solidFill>
                <a:schemeClr val="lt1"/>
              </a:solidFill>
              <a:latin typeface="Inter"/>
              <a:ea typeface="Inter"/>
              <a:cs typeface="Inter"/>
              <a:sym typeface="Inter"/>
            </a:endParaRPr>
          </a:p>
          <a:p>
            <a:pPr indent="0" lvl="0" marL="0" rtl="0" algn="l">
              <a:spcBef>
                <a:spcPts val="0"/>
              </a:spcBef>
              <a:spcAft>
                <a:spcPts val="0"/>
              </a:spcAft>
              <a:buNone/>
            </a:pPr>
            <a:r>
              <a:rPr lang="en" sz="1300">
                <a:solidFill>
                  <a:schemeClr val="lt1"/>
                </a:solidFill>
                <a:latin typeface="Inter"/>
                <a:ea typeface="Inter"/>
                <a:cs typeface="Inter"/>
                <a:sym typeface="Inter"/>
              </a:rPr>
              <a:t>Possible solutions</a:t>
            </a:r>
            <a:endParaRPr sz="1300">
              <a:solidFill>
                <a:schemeClr val="lt1"/>
              </a:solidFill>
              <a:latin typeface="Inter"/>
              <a:ea typeface="Inter"/>
              <a:cs typeface="Inter"/>
              <a:sym typeface="Inter"/>
            </a:endParaRPr>
          </a:p>
          <a:p>
            <a:pPr indent="-311150" lvl="0" marL="457200" rtl="0" algn="l">
              <a:spcBef>
                <a:spcPts val="0"/>
              </a:spcBef>
              <a:spcAft>
                <a:spcPts val="0"/>
              </a:spcAft>
              <a:buClr>
                <a:schemeClr val="lt1"/>
              </a:buClr>
              <a:buSzPts val="1300"/>
              <a:buFont typeface="Inter"/>
              <a:buAutoNum type="arabicPeriod"/>
            </a:pPr>
            <a:r>
              <a:rPr lang="en" sz="1300">
                <a:solidFill>
                  <a:schemeClr val="lt1"/>
                </a:solidFill>
                <a:latin typeface="Inter"/>
                <a:ea typeface="Inter"/>
                <a:cs typeface="Inter"/>
                <a:sym typeface="Inter"/>
              </a:rPr>
              <a:t>RSG wind producing excess dust </a:t>
            </a:r>
            <a:endParaRPr sz="1300">
              <a:solidFill>
                <a:schemeClr val="lt1"/>
              </a:solidFill>
              <a:latin typeface="Inter"/>
              <a:ea typeface="Inter"/>
              <a:cs typeface="Inter"/>
              <a:sym typeface="Inter"/>
            </a:endParaRPr>
          </a:p>
          <a:p>
            <a:pPr indent="-311150" lvl="1" marL="1371600" rtl="0" algn="l">
              <a:spcBef>
                <a:spcPts val="0"/>
              </a:spcBef>
              <a:spcAft>
                <a:spcPts val="0"/>
              </a:spcAft>
              <a:buClr>
                <a:schemeClr val="lt1"/>
              </a:buClr>
              <a:buSzPts val="1300"/>
              <a:buFont typeface="Inter"/>
              <a:buAutoNum type="alphaLcPeriod"/>
            </a:pPr>
            <a:r>
              <a:rPr lang="en" sz="1300">
                <a:solidFill>
                  <a:schemeClr val="lt1"/>
                </a:solidFill>
                <a:latin typeface="Inter"/>
                <a:ea typeface="Inter"/>
                <a:cs typeface="Inter"/>
                <a:sym typeface="Inter"/>
              </a:rPr>
              <a:t>When not accounted for in extinction measurements</a:t>
            </a:r>
            <a:endParaRPr sz="1300">
              <a:solidFill>
                <a:schemeClr val="lt1"/>
              </a:solidFill>
              <a:latin typeface="Inter"/>
              <a:ea typeface="Inter"/>
              <a:cs typeface="Inter"/>
              <a:sym typeface="Inter"/>
            </a:endParaRPr>
          </a:p>
          <a:p>
            <a:pPr indent="-311150" lvl="1" marL="1371600" rtl="0" algn="l">
              <a:spcBef>
                <a:spcPts val="0"/>
              </a:spcBef>
              <a:spcAft>
                <a:spcPts val="0"/>
              </a:spcAft>
              <a:buClr>
                <a:schemeClr val="lt1"/>
              </a:buClr>
              <a:buSzPts val="1300"/>
              <a:buFont typeface="Inter"/>
              <a:buAutoNum type="alphaLcPeriod"/>
            </a:pPr>
            <a:r>
              <a:rPr lang="en" sz="1300">
                <a:solidFill>
                  <a:schemeClr val="lt1"/>
                </a:solidFill>
                <a:latin typeface="Inter"/>
                <a:ea typeface="Inter"/>
                <a:cs typeface="Inter"/>
                <a:sym typeface="Inter"/>
              </a:rPr>
              <a:t>Causes progenitors to be to heavily reddened to be detected </a:t>
            </a:r>
            <a:endParaRPr sz="1300">
              <a:solidFill>
                <a:schemeClr val="lt1"/>
              </a:solidFill>
              <a:latin typeface="Inter"/>
              <a:ea typeface="Inter"/>
              <a:cs typeface="Inter"/>
              <a:sym typeface="Inter"/>
            </a:endParaRPr>
          </a:p>
          <a:p>
            <a:pPr indent="-311150" lvl="0" marL="457200" rtl="0" algn="l">
              <a:spcBef>
                <a:spcPts val="0"/>
              </a:spcBef>
              <a:spcAft>
                <a:spcPts val="0"/>
              </a:spcAft>
              <a:buClr>
                <a:schemeClr val="lt1"/>
              </a:buClr>
              <a:buSzPts val="1300"/>
              <a:buFont typeface="Inter"/>
              <a:buAutoNum type="arabicPeriod"/>
            </a:pPr>
            <a:r>
              <a:rPr lang="en" sz="1300">
                <a:solidFill>
                  <a:schemeClr val="lt1"/>
                </a:solidFill>
                <a:latin typeface="Inter"/>
                <a:ea typeface="Inter"/>
                <a:cs typeface="Inter"/>
                <a:sym typeface="Inter"/>
              </a:rPr>
              <a:t>Massive RSGs not being the direct progenitors </a:t>
            </a:r>
            <a:endParaRPr sz="1300">
              <a:solidFill>
                <a:schemeClr val="lt1"/>
              </a:solidFill>
              <a:latin typeface="Inter"/>
              <a:ea typeface="Inter"/>
              <a:cs typeface="Inter"/>
              <a:sym typeface="Inter"/>
            </a:endParaRPr>
          </a:p>
          <a:p>
            <a:pPr indent="-311150" lvl="0" marL="457200" rtl="0" algn="l">
              <a:spcBef>
                <a:spcPts val="0"/>
              </a:spcBef>
              <a:spcAft>
                <a:spcPts val="0"/>
              </a:spcAft>
              <a:buClr>
                <a:schemeClr val="lt1"/>
              </a:buClr>
              <a:buSzPts val="1300"/>
              <a:buFont typeface="Inter"/>
              <a:buAutoNum type="arabicPeriod"/>
            </a:pPr>
            <a:r>
              <a:rPr lang="en" sz="1300">
                <a:solidFill>
                  <a:schemeClr val="lt1"/>
                </a:solidFill>
                <a:latin typeface="Inter"/>
                <a:ea typeface="Inter"/>
                <a:cs typeface="Inter"/>
                <a:sym typeface="Inter"/>
              </a:rPr>
              <a:t>Possible progenitors for different types of supernovae </a:t>
            </a:r>
            <a:endParaRPr sz="1300">
              <a:solidFill>
                <a:schemeClr val="lt1"/>
              </a:solidFill>
              <a:latin typeface="Inter"/>
              <a:ea typeface="Inter"/>
              <a:cs typeface="Inter"/>
              <a:sym typeface="Inter"/>
            </a:endParaRPr>
          </a:p>
          <a:p>
            <a:pPr indent="-311150" lvl="0" marL="457200" rtl="0" algn="l">
              <a:spcBef>
                <a:spcPts val="0"/>
              </a:spcBef>
              <a:spcAft>
                <a:spcPts val="0"/>
              </a:spcAft>
              <a:buClr>
                <a:schemeClr val="lt1"/>
              </a:buClr>
              <a:buSzPts val="1300"/>
              <a:buFont typeface="Inter"/>
              <a:buAutoNum type="arabicPeriod"/>
            </a:pPr>
            <a:r>
              <a:rPr lang="en" sz="1300">
                <a:solidFill>
                  <a:schemeClr val="lt1"/>
                </a:solidFill>
                <a:latin typeface="Inter"/>
                <a:ea typeface="Inter"/>
                <a:cs typeface="Inter"/>
                <a:sym typeface="Inter"/>
              </a:rPr>
              <a:t>Explosion collapse into black hole</a:t>
            </a:r>
            <a:endParaRPr sz="1300">
              <a:solidFill>
                <a:schemeClr val="lt1"/>
              </a:solidFill>
              <a:latin typeface="Inter"/>
              <a:ea typeface="Inter"/>
              <a:cs typeface="Inter"/>
              <a:sym typeface="Inter"/>
            </a:endParaRPr>
          </a:p>
          <a:p>
            <a:pPr indent="0" lvl="0" marL="0" rtl="0" algn="l">
              <a:spcBef>
                <a:spcPts val="0"/>
              </a:spcBef>
              <a:spcAft>
                <a:spcPts val="0"/>
              </a:spcAft>
              <a:buNone/>
            </a:pPr>
            <a:r>
              <a:t/>
            </a:r>
            <a:endParaRPr sz="1300">
              <a:solidFill>
                <a:schemeClr val="lt1"/>
              </a:solidFill>
              <a:latin typeface="Inter"/>
              <a:ea typeface="Inter"/>
              <a:cs typeface="Inter"/>
              <a:sym typeface="Inter"/>
            </a:endParaRPr>
          </a:p>
        </p:txBody>
      </p:sp>
      <p:pic>
        <p:nvPicPr>
          <p:cNvPr id="1257" name="Google Shape;1257;p106"/>
          <p:cNvPicPr preferRelativeResize="0"/>
          <p:nvPr/>
        </p:nvPicPr>
        <p:blipFill>
          <a:blip r:embed="rId3">
            <a:alphaModFix/>
          </a:blip>
          <a:stretch>
            <a:fillRect/>
          </a:stretch>
        </p:blipFill>
        <p:spPr>
          <a:xfrm>
            <a:off x="4885576" y="1690750"/>
            <a:ext cx="4140201" cy="2509625"/>
          </a:xfrm>
          <a:prstGeom prst="rect">
            <a:avLst/>
          </a:prstGeom>
          <a:noFill/>
          <a:ln>
            <a:noFill/>
          </a:ln>
        </p:spPr>
      </p:pic>
      <p:sp>
        <p:nvSpPr>
          <p:cNvPr id="1258" name="Google Shape;1258;p106"/>
          <p:cNvSpPr txBox="1"/>
          <p:nvPr/>
        </p:nvSpPr>
        <p:spPr>
          <a:xfrm>
            <a:off x="7587700" y="4200375"/>
            <a:ext cx="2214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Inter"/>
                <a:ea typeface="Inter"/>
                <a:cs typeface="Inter"/>
                <a:sym typeface="Inter"/>
              </a:rPr>
              <a:t>Davies B., 2017</a:t>
            </a:r>
            <a:endParaRPr sz="1200">
              <a:solidFill>
                <a:schemeClr val="lt1"/>
              </a:solidFill>
              <a:latin typeface="Inter"/>
              <a:ea typeface="Inter"/>
              <a:cs typeface="Inter"/>
              <a:sym typeface="Inte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107"/>
          <p:cNvSpPr txBox="1"/>
          <p:nvPr/>
        </p:nvSpPr>
        <p:spPr>
          <a:xfrm>
            <a:off x="647375" y="337425"/>
            <a:ext cx="57333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700">
                <a:solidFill>
                  <a:srgbClr val="F8F9FA"/>
                </a:solidFill>
                <a:latin typeface="Cinzel"/>
                <a:ea typeface="Cinzel"/>
                <a:cs typeface="Cinzel"/>
                <a:sym typeface="Cinzel"/>
              </a:rPr>
              <a:t>Supernova 1987a</a:t>
            </a:r>
            <a:endParaRPr sz="1400">
              <a:solidFill>
                <a:srgbClr val="F8F9FA"/>
              </a:solidFill>
              <a:latin typeface="Inter"/>
              <a:ea typeface="Inter"/>
              <a:cs typeface="Inter"/>
              <a:sym typeface="Inter"/>
            </a:endParaRPr>
          </a:p>
        </p:txBody>
      </p:sp>
      <p:sp>
        <p:nvSpPr>
          <p:cNvPr id="1264" name="Google Shape;1264;p107"/>
          <p:cNvSpPr txBox="1"/>
          <p:nvPr/>
        </p:nvSpPr>
        <p:spPr>
          <a:xfrm>
            <a:off x="454925" y="1228675"/>
            <a:ext cx="47016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00">
                <a:solidFill>
                  <a:schemeClr val="lt1"/>
                </a:solidFill>
                <a:latin typeface="Inter"/>
                <a:ea typeface="Inter"/>
                <a:cs typeface="Inter"/>
                <a:sym typeface="Inter"/>
              </a:rPr>
              <a:t>Example of great multi-messenger astronomy </a:t>
            </a:r>
            <a:endParaRPr sz="1400">
              <a:solidFill>
                <a:schemeClr val="lt1"/>
              </a:solidFill>
              <a:latin typeface="Inter"/>
              <a:ea typeface="Inter"/>
              <a:cs typeface="Inter"/>
              <a:sym typeface="Inter"/>
            </a:endParaRPr>
          </a:p>
          <a:p>
            <a:pPr indent="0" lvl="0" marL="0" rtl="0" algn="l">
              <a:spcBef>
                <a:spcPts val="0"/>
              </a:spcBef>
              <a:spcAft>
                <a:spcPts val="0"/>
              </a:spcAft>
              <a:buNone/>
            </a:pPr>
            <a:r>
              <a:t/>
            </a:r>
            <a:endParaRPr sz="1400">
              <a:solidFill>
                <a:schemeClr val="lt1"/>
              </a:solidFill>
              <a:latin typeface="Inter"/>
              <a:ea typeface="Inter"/>
              <a:cs typeface="Inter"/>
              <a:sym typeface="Inter"/>
            </a:endParaRPr>
          </a:p>
          <a:p>
            <a:pPr indent="0" lvl="0" marL="0" rtl="0" algn="l">
              <a:spcBef>
                <a:spcPts val="0"/>
              </a:spcBef>
              <a:spcAft>
                <a:spcPts val="0"/>
              </a:spcAft>
              <a:buNone/>
            </a:pPr>
            <a:r>
              <a:rPr lang="en" sz="1400">
                <a:solidFill>
                  <a:schemeClr val="lt1"/>
                </a:solidFill>
                <a:latin typeface="Inter"/>
                <a:ea typeface="Inter"/>
                <a:cs typeface="Inter"/>
                <a:sym typeface="Inter"/>
              </a:rPr>
              <a:t>Electromagnetic radiation </a:t>
            </a:r>
            <a:endParaRPr sz="1400">
              <a:solidFill>
                <a:schemeClr val="lt1"/>
              </a:solidFill>
              <a:latin typeface="Inter"/>
              <a:ea typeface="Inter"/>
              <a:cs typeface="Inter"/>
              <a:sym typeface="Inter"/>
            </a:endParaRPr>
          </a:p>
          <a:p>
            <a:pPr indent="0" lvl="0" marL="0" rtl="0" algn="l">
              <a:spcBef>
                <a:spcPts val="0"/>
              </a:spcBef>
              <a:spcAft>
                <a:spcPts val="0"/>
              </a:spcAft>
              <a:buNone/>
            </a:pPr>
            <a:r>
              <a:rPr lang="en" sz="1400">
                <a:solidFill>
                  <a:schemeClr val="lt1"/>
                </a:solidFill>
                <a:latin typeface="Inter"/>
                <a:ea typeface="Inter"/>
                <a:cs typeface="Inter"/>
                <a:sym typeface="Inter"/>
              </a:rPr>
              <a:t>	Before and after, including ultraviolet and visual bands</a:t>
            </a:r>
            <a:endParaRPr sz="1400">
              <a:solidFill>
                <a:schemeClr val="lt1"/>
              </a:solidFill>
              <a:latin typeface="Inter"/>
              <a:ea typeface="Inter"/>
              <a:cs typeface="Inter"/>
              <a:sym typeface="Inter"/>
            </a:endParaRPr>
          </a:p>
          <a:p>
            <a:pPr indent="0" lvl="0" marL="0" rtl="0" algn="l">
              <a:spcBef>
                <a:spcPts val="0"/>
              </a:spcBef>
              <a:spcAft>
                <a:spcPts val="0"/>
              </a:spcAft>
              <a:buNone/>
            </a:pPr>
            <a:r>
              <a:t/>
            </a:r>
            <a:endParaRPr sz="1400">
              <a:solidFill>
                <a:schemeClr val="lt1"/>
              </a:solidFill>
              <a:latin typeface="Inter"/>
              <a:ea typeface="Inter"/>
              <a:cs typeface="Inter"/>
              <a:sym typeface="Inter"/>
            </a:endParaRPr>
          </a:p>
          <a:p>
            <a:pPr indent="0" lvl="0" marL="0" rtl="0" algn="l">
              <a:spcBef>
                <a:spcPts val="0"/>
              </a:spcBef>
              <a:spcAft>
                <a:spcPts val="0"/>
              </a:spcAft>
              <a:buNone/>
            </a:pPr>
            <a:r>
              <a:rPr lang="en" sz="1400">
                <a:solidFill>
                  <a:schemeClr val="lt1"/>
                </a:solidFill>
                <a:latin typeface="Inter"/>
                <a:ea typeface="Inter"/>
                <a:cs typeface="Inter"/>
                <a:sym typeface="Inter"/>
              </a:rPr>
              <a:t>Neutrinos</a:t>
            </a:r>
            <a:endParaRPr sz="1400">
              <a:solidFill>
                <a:schemeClr val="lt1"/>
              </a:solidFill>
              <a:latin typeface="Inter"/>
              <a:ea typeface="Inter"/>
              <a:cs typeface="Inter"/>
              <a:sym typeface="Inter"/>
            </a:endParaRPr>
          </a:p>
          <a:p>
            <a:pPr indent="-317500" lvl="0" marL="457200" rtl="0" algn="l">
              <a:spcBef>
                <a:spcPts val="0"/>
              </a:spcBef>
              <a:spcAft>
                <a:spcPts val="0"/>
              </a:spcAft>
              <a:buClr>
                <a:schemeClr val="lt1"/>
              </a:buClr>
              <a:buSzPts val="1400"/>
              <a:buFont typeface="Inter"/>
              <a:buChar char="●"/>
            </a:pPr>
            <a:r>
              <a:rPr lang="en" sz="1400">
                <a:solidFill>
                  <a:schemeClr val="lt1"/>
                </a:solidFill>
                <a:latin typeface="Inter"/>
                <a:ea typeface="Inter"/>
                <a:cs typeface="Inter"/>
                <a:sym typeface="Inter"/>
              </a:rPr>
              <a:t>24 events seen from three detectors</a:t>
            </a:r>
            <a:endParaRPr sz="1400">
              <a:solidFill>
                <a:schemeClr val="lt1"/>
              </a:solidFill>
              <a:latin typeface="Inter"/>
              <a:ea typeface="Inter"/>
              <a:cs typeface="Inter"/>
              <a:sym typeface="Inter"/>
            </a:endParaRPr>
          </a:p>
          <a:p>
            <a:pPr indent="-317500" lvl="0" marL="457200" rtl="0" algn="l">
              <a:spcBef>
                <a:spcPts val="0"/>
              </a:spcBef>
              <a:spcAft>
                <a:spcPts val="0"/>
              </a:spcAft>
              <a:buClr>
                <a:schemeClr val="lt1"/>
              </a:buClr>
              <a:buSzPts val="1400"/>
              <a:buFont typeface="Inter"/>
              <a:buChar char="●"/>
            </a:pPr>
            <a:r>
              <a:rPr lang="en" sz="1400">
                <a:solidFill>
                  <a:schemeClr val="lt1"/>
                </a:solidFill>
                <a:latin typeface="Inter"/>
                <a:ea typeface="Inter"/>
                <a:cs typeface="Inter"/>
                <a:sym typeface="Inter"/>
              </a:rPr>
              <a:t>Kamiokande in Japan, Irvine-Michigan-Brookhaven in the US, and Baksan in the then USSR</a:t>
            </a:r>
            <a:endParaRPr sz="1400">
              <a:solidFill>
                <a:schemeClr val="lt1"/>
              </a:solidFill>
              <a:latin typeface="Inter"/>
              <a:ea typeface="Inter"/>
              <a:cs typeface="Inter"/>
              <a:sym typeface="Inter"/>
            </a:endParaRPr>
          </a:p>
          <a:p>
            <a:pPr indent="0" lvl="0" marL="0" rtl="0" algn="l">
              <a:spcBef>
                <a:spcPts val="0"/>
              </a:spcBef>
              <a:spcAft>
                <a:spcPts val="0"/>
              </a:spcAft>
              <a:buNone/>
            </a:pPr>
            <a:r>
              <a:t/>
            </a:r>
            <a:endParaRPr sz="1400">
              <a:solidFill>
                <a:schemeClr val="lt1"/>
              </a:solidFill>
              <a:latin typeface="Inter"/>
              <a:ea typeface="Inter"/>
              <a:cs typeface="Inter"/>
              <a:sym typeface="Inter"/>
            </a:endParaRPr>
          </a:p>
          <a:p>
            <a:pPr indent="0" lvl="0" marL="0" rtl="0" algn="l">
              <a:spcBef>
                <a:spcPts val="0"/>
              </a:spcBef>
              <a:spcAft>
                <a:spcPts val="0"/>
              </a:spcAft>
              <a:buNone/>
            </a:pPr>
            <a:r>
              <a:t/>
            </a:r>
            <a:endParaRPr sz="1400">
              <a:solidFill>
                <a:schemeClr val="lt1"/>
              </a:solidFill>
              <a:latin typeface="Inter"/>
              <a:ea typeface="Inter"/>
              <a:cs typeface="Inter"/>
              <a:sym typeface="Inter"/>
            </a:endParaRPr>
          </a:p>
          <a:p>
            <a:pPr indent="0" lvl="0" marL="0" rtl="0" algn="l">
              <a:spcBef>
                <a:spcPts val="0"/>
              </a:spcBef>
              <a:spcAft>
                <a:spcPts val="0"/>
              </a:spcAft>
              <a:buNone/>
            </a:pPr>
            <a:r>
              <a:rPr lang="en" sz="1400">
                <a:solidFill>
                  <a:schemeClr val="lt1"/>
                </a:solidFill>
                <a:latin typeface="Inter"/>
                <a:ea typeface="Inter"/>
                <a:cs typeface="Inter"/>
                <a:sym typeface="Inter"/>
              </a:rPr>
              <a:t>Sanduleak −69 202 (Sk -69 202):  a blue supergiant</a:t>
            </a:r>
            <a:endParaRPr sz="1400">
              <a:solidFill>
                <a:schemeClr val="lt1"/>
              </a:solidFill>
              <a:latin typeface="Inter"/>
              <a:ea typeface="Inter"/>
              <a:cs typeface="Inter"/>
              <a:sym typeface="Inter"/>
            </a:endParaRPr>
          </a:p>
          <a:p>
            <a:pPr indent="0" lvl="0" marL="0" rtl="0" algn="l">
              <a:spcBef>
                <a:spcPts val="0"/>
              </a:spcBef>
              <a:spcAft>
                <a:spcPts val="0"/>
              </a:spcAft>
              <a:buNone/>
            </a:pPr>
            <a:r>
              <a:t/>
            </a:r>
            <a:endParaRPr sz="1400">
              <a:solidFill>
                <a:schemeClr val="lt1"/>
              </a:solidFill>
              <a:latin typeface="Inter"/>
              <a:ea typeface="Inter"/>
              <a:cs typeface="Inter"/>
              <a:sym typeface="Inter"/>
            </a:endParaRPr>
          </a:p>
          <a:p>
            <a:pPr indent="0" lvl="0" marL="0" rtl="0" algn="l">
              <a:spcBef>
                <a:spcPts val="0"/>
              </a:spcBef>
              <a:spcAft>
                <a:spcPts val="0"/>
              </a:spcAft>
              <a:buNone/>
            </a:pPr>
            <a:r>
              <a:t/>
            </a:r>
            <a:endParaRPr sz="1400">
              <a:solidFill>
                <a:schemeClr val="lt1"/>
              </a:solidFill>
              <a:latin typeface="Inter"/>
              <a:ea typeface="Inter"/>
              <a:cs typeface="Inter"/>
              <a:sym typeface="Inter"/>
            </a:endParaRPr>
          </a:p>
        </p:txBody>
      </p:sp>
      <p:pic>
        <p:nvPicPr>
          <p:cNvPr id="1265" name="Google Shape;1265;p107"/>
          <p:cNvPicPr preferRelativeResize="0"/>
          <p:nvPr/>
        </p:nvPicPr>
        <p:blipFill>
          <a:blip r:embed="rId3">
            <a:alphaModFix/>
          </a:blip>
          <a:stretch>
            <a:fillRect/>
          </a:stretch>
        </p:blipFill>
        <p:spPr>
          <a:xfrm>
            <a:off x="5506050" y="1091626"/>
            <a:ext cx="3330975" cy="2779275"/>
          </a:xfrm>
          <a:prstGeom prst="rect">
            <a:avLst/>
          </a:prstGeom>
          <a:noFill/>
          <a:ln>
            <a:noFill/>
          </a:ln>
        </p:spPr>
      </p:pic>
      <p:sp>
        <p:nvSpPr>
          <p:cNvPr id="1266" name="Google Shape;1266;p107"/>
          <p:cNvSpPr txBox="1"/>
          <p:nvPr/>
        </p:nvSpPr>
        <p:spPr>
          <a:xfrm>
            <a:off x="5538788" y="3970625"/>
            <a:ext cx="32655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
                <a:solidFill>
                  <a:schemeClr val="lt1"/>
                </a:solidFill>
                <a:latin typeface="Inter"/>
                <a:ea typeface="Inter"/>
                <a:cs typeface="Inter"/>
                <a:sym typeface="Inter"/>
              </a:rPr>
              <a:t>Credits: NASA, ESA, and A. Angelich (NRAO/AUI/NSF); Hubble credit: NASA, ESA, and R. Kirshner (Harvard-Smithsonian Center for Astrophysics and Gordon and Betty Moore Foundation) Chandra credit: NASA/CXC/Penn State/K. Frank et al.; ALMA credit: ALMA (ESO/NAOJ/NRAO) and R. Indebetouw (NRAO/AUI/NSF</a:t>
            </a:r>
            <a:endParaRPr sz="300">
              <a:solidFill>
                <a:schemeClr val="lt1"/>
              </a:solidFill>
              <a:latin typeface="Inter"/>
              <a:ea typeface="Inter"/>
              <a:cs typeface="Inter"/>
              <a:sym typeface="Inte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0" name="Shape 1270"/>
        <p:cNvGrpSpPr/>
        <p:nvPr/>
      </p:nvGrpSpPr>
      <p:grpSpPr>
        <a:xfrm>
          <a:off x="0" y="0"/>
          <a:ext cx="0" cy="0"/>
          <a:chOff x="0" y="0"/>
          <a:chExt cx="0" cy="0"/>
        </a:xfrm>
      </p:grpSpPr>
      <p:pic>
        <p:nvPicPr>
          <p:cNvPr id="1271" name="Google Shape;1271;p108"/>
          <p:cNvPicPr preferRelativeResize="0"/>
          <p:nvPr/>
        </p:nvPicPr>
        <p:blipFill>
          <a:blip r:embed="rId3">
            <a:alphaModFix amt="26000"/>
          </a:blip>
          <a:stretch>
            <a:fillRect/>
          </a:stretch>
        </p:blipFill>
        <p:spPr>
          <a:xfrm>
            <a:off x="0" y="0"/>
            <a:ext cx="9144000" cy="5143500"/>
          </a:xfrm>
          <a:prstGeom prst="rect">
            <a:avLst/>
          </a:prstGeom>
          <a:noFill/>
          <a:ln>
            <a:noFill/>
          </a:ln>
        </p:spPr>
      </p:pic>
      <p:grpSp>
        <p:nvGrpSpPr>
          <p:cNvPr id="1272" name="Google Shape;1272;p108"/>
          <p:cNvGrpSpPr/>
          <p:nvPr/>
        </p:nvGrpSpPr>
        <p:grpSpPr>
          <a:xfrm>
            <a:off x="54" y="4343400"/>
            <a:ext cx="9143900" cy="800098"/>
            <a:chOff x="54" y="4343400"/>
            <a:chExt cx="9143900" cy="800098"/>
          </a:xfrm>
        </p:grpSpPr>
        <p:pic>
          <p:nvPicPr>
            <p:cNvPr id="1273" name="Google Shape;1273;p108"/>
            <p:cNvPicPr preferRelativeResize="0"/>
            <p:nvPr/>
          </p:nvPicPr>
          <p:blipFill rotWithShape="1">
            <a:blip r:embed="rId4">
              <a:alphaModFix/>
            </a:blip>
            <a:srcRect b="0" l="5419" r="0" t="84444"/>
            <a:stretch/>
          </p:blipFill>
          <p:spPr>
            <a:xfrm>
              <a:off x="54" y="4343400"/>
              <a:ext cx="9143900" cy="800098"/>
            </a:xfrm>
            <a:prstGeom prst="rect">
              <a:avLst/>
            </a:prstGeom>
            <a:noFill/>
            <a:ln>
              <a:noFill/>
            </a:ln>
          </p:spPr>
        </p:pic>
        <p:sp>
          <p:nvSpPr>
            <p:cNvPr id="1274" name="Google Shape;1274;p108"/>
            <p:cNvSpPr txBox="1"/>
            <p:nvPr/>
          </p:nvSpPr>
          <p:spPr>
            <a:xfrm>
              <a:off x="866775" y="4495800"/>
              <a:ext cx="7867800" cy="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lt1"/>
                  </a:solidFill>
                </a:rPr>
                <a:t>     O                               B                                </a:t>
              </a:r>
              <a:r>
                <a:rPr lang="en" sz="1600">
                  <a:solidFill>
                    <a:schemeClr val="dk1"/>
                  </a:solidFill>
                </a:rPr>
                <a:t>A          F      G         K           </a:t>
              </a:r>
              <a:r>
                <a:rPr lang="en" sz="1600">
                  <a:solidFill>
                    <a:schemeClr val="lt1"/>
                  </a:solidFill>
                </a:rPr>
                <a:t>M   </a:t>
              </a:r>
              <a:endParaRPr sz="1600">
                <a:solidFill>
                  <a:schemeClr val="lt1"/>
                </a:solidFill>
              </a:endParaRPr>
            </a:p>
          </p:txBody>
        </p:sp>
      </p:grpSp>
      <p:sp>
        <p:nvSpPr>
          <p:cNvPr id="1275" name="Google Shape;1275;p108"/>
          <p:cNvSpPr txBox="1"/>
          <p:nvPr/>
        </p:nvSpPr>
        <p:spPr>
          <a:xfrm>
            <a:off x="1504950" y="380025"/>
            <a:ext cx="7077000" cy="4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CBBFCF"/>
                </a:solidFill>
              </a:rPr>
              <a:t>AGBs: Asymptotic giant branch stars</a:t>
            </a:r>
            <a:endParaRPr b="1" sz="2100">
              <a:solidFill>
                <a:srgbClr val="CBBFCF"/>
              </a:solidFill>
            </a:endParaRPr>
          </a:p>
        </p:txBody>
      </p:sp>
      <p:pic>
        <p:nvPicPr>
          <p:cNvPr id="1276" name="Google Shape;1276;p108"/>
          <p:cNvPicPr preferRelativeResize="0"/>
          <p:nvPr/>
        </p:nvPicPr>
        <p:blipFill rotWithShape="1">
          <a:blip r:embed="rId5">
            <a:alphaModFix/>
          </a:blip>
          <a:srcRect b="4570" l="21451" r="19551" t="6855"/>
          <a:stretch/>
        </p:blipFill>
        <p:spPr>
          <a:xfrm>
            <a:off x="419100" y="2428875"/>
            <a:ext cx="1145700" cy="1076400"/>
          </a:xfrm>
          <a:prstGeom prst="ellipse">
            <a:avLst/>
          </a:prstGeom>
          <a:noFill/>
          <a:ln>
            <a:noFill/>
          </a:ln>
        </p:spPr>
      </p:pic>
      <p:cxnSp>
        <p:nvCxnSpPr>
          <p:cNvPr id="1277" name="Google Shape;1277;p108"/>
          <p:cNvCxnSpPr/>
          <p:nvPr/>
        </p:nvCxnSpPr>
        <p:spPr>
          <a:xfrm flipH="1" rot="10800000">
            <a:off x="6643125" y="4096425"/>
            <a:ext cx="2030100" cy="13800"/>
          </a:xfrm>
          <a:prstGeom prst="straightConnector1">
            <a:avLst/>
          </a:prstGeom>
          <a:noFill/>
          <a:ln cap="flat" cmpd="sng" w="38100">
            <a:solidFill>
              <a:srgbClr val="FF00FF"/>
            </a:solidFill>
            <a:prstDash val="solid"/>
            <a:round/>
            <a:headEnd len="med" w="med" type="diamond"/>
            <a:tailEnd len="med" w="med" type="diamond"/>
          </a:ln>
        </p:spPr>
      </p:cxn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109"/>
          <p:cNvSpPr txBox="1"/>
          <p:nvPr>
            <p:ph type="title"/>
          </p:nvPr>
        </p:nvSpPr>
        <p:spPr>
          <a:xfrm>
            <a:off x="4554544" y="1187981"/>
            <a:ext cx="3991800" cy="9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t/>
            </a:r>
            <a:endParaRPr/>
          </a:p>
        </p:txBody>
      </p:sp>
      <p:sp>
        <p:nvSpPr>
          <p:cNvPr id="1283" name="Google Shape;1283;p109"/>
          <p:cNvSpPr txBox="1"/>
          <p:nvPr>
            <p:ph idx="1" type="body"/>
          </p:nvPr>
        </p:nvSpPr>
        <p:spPr>
          <a:xfrm>
            <a:off x="553200" y="653800"/>
            <a:ext cx="7993200" cy="4101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solidFill>
                  <a:schemeClr val="lt1"/>
                </a:solidFill>
                <a:latin typeface="Times"/>
                <a:ea typeface="Times"/>
                <a:cs typeface="Times"/>
                <a:sym typeface="Times"/>
              </a:rPr>
              <a:t>Problems: Stellar Evolution for Massive stars needs to be better Constrained - especially towards end of life</a:t>
            </a:r>
            <a:endParaRPr>
              <a:solidFill>
                <a:schemeClr val="lt1"/>
              </a:solidFill>
              <a:latin typeface="Times"/>
              <a:ea typeface="Times"/>
              <a:cs typeface="Times"/>
              <a:sym typeface="Times"/>
            </a:endParaRPr>
          </a:p>
          <a:p>
            <a:pPr indent="-342900" lvl="0" marL="457200" rtl="0" algn="l">
              <a:spcBef>
                <a:spcPts val="1200"/>
              </a:spcBef>
              <a:spcAft>
                <a:spcPts val="0"/>
              </a:spcAft>
              <a:buClr>
                <a:schemeClr val="lt1"/>
              </a:buClr>
              <a:buSzPts val="1800"/>
              <a:buFont typeface="Times"/>
              <a:buAutoNum type="arabicPeriod"/>
            </a:pPr>
            <a:r>
              <a:rPr lang="en">
                <a:solidFill>
                  <a:schemeClr val="lt1"/>
                </a:solidFill>
                <a:latin typeface="Times"/>
                <a:ea typeface="Times"/>
                <a:cs typeface="Times"/>
                <a:sym typeface="Times"/>
              </a:rPr>
              <a:t>Mapping massive stars - SNe type (RSGs + Galactic Progenitors)</a:t>
            </a:r>
            <a:endParaRPr>
              <a:solidFill>
                <a:schemeClr val="lt1"/>
              </a:solidFill>
              <a:latin typeface="Times"/>
              <a:ea typeface="Times"/>
              <a:cs typeface="Times"/>
              <a:sym typeface="Times"/>
            </a:endParaRPr>
          </a:p>
          <a:p>
            <a:pPr indent="-342900" lvl="0" marL="457200" rtl="0" algn="l">
              <a:spcBef>
                <a:spcPts val="0"/>
              </a:spcBef>
              <a:spcAft>
                <a:spcPts val="0"/>
              </a:spcAft>
              <a:buClr>
                <a:schemeClr val="lt1"/>
              </a:buClr>
              <a:buSzPts val="1800"/>
              <a:buFont typeface="Times"/>
              <a:buAutoNum type="arabicPeriod"/>
            </a:pPr>
            <a:r>
              <a:rPr lang="en">
                <a:solidFill>
                  <a:schemeClr val="lt1"/>
                </a:solidFill>
                <a:latin typeface="Times"/>
                <a:ea typeface="Times"/>
                <a:cs typeface="Times"/>
                <a:sym typeface="Times"/>
              </a:rPr>
              <a:t>Uncertain Luminosity (RSG Problem - stage RSG explode and Luminosity Function comparison)</a:t>
            </a:r>
            <a:endParaRPr>
              <a:solidFill>
                <a:schemeClr val="lt1"/>
              </a:solidFill>
              <a:latin typeface="Times"/>
              <a:ea typeface="Times"/>
              <a:cs typeface="Times"/>
              <a:sym typeface="Times"/>
            </a:endParaRPr>
          </a:p>
          <a:p>
            <a:pPr indent="-342900" lvl="0" marL="457200" rtl="0" algn="l">
              <a:spcBef>
                <a:spcPts val="0"/>
              </a:spcBef>
              <a:spcAft>
                <a:spcPts val="0"/>
              </a:spcAft>
              <a:buClr>
                <a:schemeClr val="lt1"/>
              </a:buClr>
              <a:buSzPts val="1800"/>
              <a:buFont typeface="Times"/>
              <a:buAutoNum type="arabicPeriod"/>
            </a:pPr>
            <a:r>
              <a:rPr lang="en">
                <a:solidFill>
                  <a:schemeClr val="lt1"/>
                </a:solidFill>
                <a:latin typeface="Times"/>
                <a:ea typeface="Times"/>
                <a:cs typeface="Times"/>
                <a:sym typeface="Times"/>
              </a:rPr>
              <a:t>Mechanism of Core-collapse (MMA)</a:t>
            </a:r>
            <a:endParaRPr>
              <a:solidFill>
                <a:schemeClr val="lt1"/>
              </a:solidFill>
              <a:latin typeface="Times"/>
              <a:ea typeface="Times"/>
              <a:cs typeface="Times"/>
              <a:sym typeface="Times"/>
            </a:endParaRPr>
          </a:p>
          <a:p>
            <a:pPr indent="0" lvl="0" marL="0" rtl="0" algn="l">
              <a:spcBef>
                <a:spcPts val="1200"/>
              </a:spcBef>
              <a:spcAft>
                <a:spcPts val="0"/>
              </a:spcAft>
              <a:buNone/>
            </a:pPr>
            <a:r>
              <a:t/>
            </a:r>
            <a:endParaRPr>
              <a:solidFill>
                <a:schemeClr val="lt1"/>
              </a:solidFill>
              <a:latin typeface="Times"/>
              <a:ea typeface="Times"/>
              <a:cs typeface="Times"/>
              <a:sym typeface="Times"/>
            </a:endParaRPr>
          </a:p>
          <a:p>
            <a:pPr indent="0" lvl="0" marL="0" rtl="0" algn="l">
              <a:spcBef>
                <a:spcPts val="1200"/>
              </a:spcBef>
              <a:spcAft>
                <a:spcPts val="0"/>
              </a:spcAft>
              <a:buNone/>
            </a:pPr>
            <a:r>
              <a:rPr lang="en">
                <a:solidFill>
                  <a:schemeClr val="lt1"/>
                </a:solidFill>
                <a:latin typeface="Times"/>
                <a:ea typeface="Times"/>
                <a:cs typeface="Times"/>
                <a:sym typeface="Times"/>
              </a:rPr>
              <a:t>Next Steps:</a:t>
            </a:r>
            <a:endParaRPr>
              <a:solidFill>
                <a:schemeClr val="lt1"/>
              </a:solidFill>
              <a:latin typeface="Times"/>
              <a:ea typeface="Times"/>
              <a:cs typeface="Times"/>
              <a:sym typeface="Times"/>
            </a:endParaRPr>
          </a:p>
          <a:p>
            <a:pPr indent="-342900" lvl="0" marL="457200" rtl="0" algn="l">
              <a:spcBef>
                <a:spcPts val="1200"/>
              </a:spcBef>
              <a:spcAft>
                <a:spcPts val="0"/>
              </a:spcAft>
              <a:buClr>
                <a:schemeClr val="lt1"/>
              </a:buClr>
              <a:buSzPts val="1800"/>
              <a:buFont typeface="Times"/>
              <a:buAutoNum type="arabicPeriod"/>
            </a:pPr>
            <a:r>
              <a:rPr lang="en">
                <a:solidFill>
                  <a:schemeClr val="lt1"/>
                </a:solidFill>
                <a:latin typeface="Times"/>
                <a:ea typeface="Times"/>
                <a:cs typeface="Times"/>
                <a:sym typeface="Times"/>
              </a:rPr>
              <a:t>JWST Proposals: Next Galactic SNe and Complete SEDs for better Lum estimates</a:t>
            </a:r>
            <a:endParaRPr>
              <a:solidFill>
                <a:schemeClr val="lt1"/>
              </a:solidFill>
              <a:latin typeface="Times"/>
              <a:ea typeface="Times"/>
              <a:cs typeface="Times"/>
              <a:sym typeface="Times"/>
            </a:endParaRPr>
          </a:p>
          <a:p>
            <a:pPr indent="-342900" lvl="0" marL="457200" rtl="0" algn="l">
              <a:spcBef>
                <a:spcPts val="0"/>
              </a:spcBef>
              <a:spcAft>
                <a:spcPts val="0"/>
              </a:spcAft>
              <a:buClr>
                <a:schemeClr val="lt1"/>
              </a:buClr>
              <a:buSzPts val="1800"/>
              <a:buFont typeface="Times"/>
              <a:buAutoNum type="arabicPeriod"/>
            </a:pPr>
            <a:r>
              <a:rPr lang="en">
                <a:solidFill>
                  <a:schemeClr val="lt1"/>
                </a:solidFill>
                <a:latin typeface="Times"/>
                <a:ea typeface="Times"/>
                <a:cs typeface="Times"/>
                <a:sym typeface="Times"/>
              </a:rPr>
              <a:t>Machine learning and All-sky Spectra</a:t>
            </a:r>
            <a:endParaRPr>
              <a:solidFill>
                <a:schemeClr val="lt1"/>
              </a:solidFill>
              <a:latin typeface="Times"/>
              <a:ea typeface="Times"/>
              <a:cs typeface="Times"/>
              <a:sym typeface="Times"/>
            </a:endParaRPr>
          </a:p>
          <a:p>
            <a:pPr indent="0" lvl="0" marL="0" rtl="0" algn="l">
              <a:spcBef>
                <a:spcPts val="1200"/>
              </a:spcBef>
              <a:spcAft>
                <a:spcPts val="1200"/>
              </a:spcAft>
              <a:buNone/>
            </a:pPr>
            <a:r>
              <a:t/>
            </a:r>
            <a:endParaRPr>
              <a:solidFill>
                <a:schemeClr val="lt1"/>
              </a:solidFill>
              <a:latin typeface="Times"/>
              <a:ea typeface="Times"/>
              <a:cs typeface="Times"/>
              <a:sym typeface="Times"/>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7" name="Shape 1287"/>
        <p:cNvGrpSpPr/>
        <p:nvPr/>
      </p:nvGrpSpPr>
      <p:grpSpPr>
        <a:xfrm>
          <a:off x="0" y="0"/>
          <a:ext cx="0" cy="0"/>
          <a:chOff x="0" y="0"/>
          <a:chExt cx="0" cy="0"/>
        </a:xfrm>
      </p:grpSpPr>
      <p:graphicFrame>
        <p:nvGraphicFramePr>
          <p:cNvPr id="1288" name="Google Shape;1288;p110"/>
          <p:cNvGraphicFramePr/>
          <p:nvPr/>
        </p:nvGraphicFramePr>
        <p:xfrm>
          <a:off x="133350" y="204725"/>
          <a:ext cx="3000000" cy="3000000"/>
        </p:xfrm>
        <a:graphic>
          <a:graphicData uri="http://schemas.openxmlformats.org/drawingml/2006/table">
            <a:tbl>
              <a:tblPr>
                <a:noFill/>
                <a:tableStyleId>{D6842054-35F0-4C2E-818A-434E85E17F51}</a:tableStyleId>
              </a:tblPr>
              <a:tblGrid>
                <a:gridCol w="1086375"/>
                <a:gridCol w="1230575"/>
                <a:gridCol w="1912800"/>
                <a:gridCol w="1177300"/>
                <a:gridCol w="1328000"/>
                <a:gridCol w="2125525"/>
              </a:tblGrid>
              <a:tr h="300950">
                <a:tc>
                  <a:txBody>
                    <a:bodyPr/>
                    <a:lstStyle/>
                    <a:p>
                      <a:pPr indent="0" lvl="0" marL="0" rtl="0" algn="ctr">
                        <a:spcBef>
                          <a:spcPts val="0"/>
                        </a:spcBef>
                        <a:spcAft>
                          <a:spcPts val="0"/>
                        </a:spcAft>
                        <a:buNone/>
                      </a:pPr>
                      <a:r>
                        <a:rPr b="1" lang="en" sz="900"/>
                        <a:t>Blue SG</a:t>
                      </a:r>
                      <a:endParaRPr b="1" sz="900"/>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c>
                  <a:txBody>
                    <a:bodyPr/>
                    <a:lstStyle/>
                    <a:p>
                      <a:pPr indent="0" lvl="0" marL="0" rtl="0" algn="ctr">
                        <a:spcBef>
                          <a:spcPts val="0"/>
                        </a:spcBef>
                        <a:spcAft>
                          <a:spcPts val="0"/>
                        </a:spcAft>
                        <a:buNone/>
                      </a:pPr>
                      <a:r>
                        <a:rPr b="1" lang="en" sz="900"/>
                        <a:t>LBV</a:t>
                      </a:r>
                      <a:endParaRPr b="1" sz="900"/>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c>
                  <a:txBody>
                    <a:bodyPr/>
                    <a:lstStyle/>
                    <a:p>
                      <a:pPr indent="0" lvl="0" marL="0" rtl="0" algn="ctr">
                        <a:spcBef>
                          <a:spcPts val="0"/>
                        </a:spcBef>
                        <a:spcAft>
                          <a:spcPts val="0"/>
                        </a:spcAft>
                        <a:buNone/>
                      </a:pPr>
                      <a:r>
                        <a:rPr b="1" lang="en" sz="900"/>
                        <a:t>Wolf Rayet (WR)</a:t>
                      </a:r>
                      <a:endParaRPr b="1" sz="900"/>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c>
                  <a:txBody>
                    <a:bodyPr/>
                    <a:lstStyle/>
                    <a:p>
                      <a:pPr indent="0" lvl="0" marL="0" rtl="0" algn="ctr">
                        <a:spcBef>
                          <a:spcPts val="0"/>
                        </a:spcBef>
                        <a:spcAft>
                          <a:spcPts val="0"/>
                        </a:spcAft>
                        <a:buNone/>
                      </a:pPr>
                      <a:r>
                        <a:rPr b="1" lang="en" sz="900"/>
                        <a:t>Yellow SG</a:t>
                      </a:r>
                      <a:endParaRPr b="1" sz="900"/>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c>
                  <a:txBody>
                    <a:bodyPr/>
                    <a:lstStyle/>
                    <a:p>
                      <a:pPr indent="0" lvl="0" marL="0" rtl="0" algn="ctr">
                        <a:spcBef>
                          <a:spcPts val="0"/>
                        </a:spcBef>
                        <a:spcAft>
                          <a:spcPts val="0"/>
                        </a:spcAft>
                        <a:buNone/>
                      </a:pPr>
                      <a:r>
                        <a:rPr b="1" lang="en" sz="900"/>
                        <a:t>Red SG</a:t>
                      </a:r>
                      <a:endParaRPr b="1" sz="900"/>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c>
                  <a:txBody>
                    <a:bodyPr/>
                    <a:lstStyle/>
                    <a:p>
                      <a:pPr indent="0" lvl="0" marL="0" rtl="0" algn="ctr">
                        <a:spcBef>
                          <a:spcPts val="0"/>
                        </a:spcBef>
                        <a:spcAft>
                          <a:spcPts val="0"/>
                        </a:spcAft>
                        <a:buNone/>
                      </a:pPr>
                      <a:r>
                        <a:rPr b="1" lang="en" sz="900"/>
                        <a:t>Asymptotic Giant Branch (AGB)</a:t>
                      </a:r>
                      <a:endParaRPr b="1" sz="900"/>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r>
              <a:tr h="578275">
                <a:tc>
                  <a:txBody>
                    <a:bodyPr/>
                    <a:lstStyle/>
                    <a:p>
                      <a:pPr indent="0" lvl="0" marL="0" rtl="0" algn="ctr">
                        <a:spcBef>
                          <a:spcPts val="0"/>
                        </a:spcBef>
                        <a:spcAft>
                          <a:spcPts val="0"/>
                        </a:spcAft>
                        <a:buNone/>
                      </a:pPr>
                      <a:r>
                        <a:t/>
                      </a:r>
                      <a:endParaRPr/>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c>
                  <a:txBody>
                    <a:bodyPr/>
                    <a:lstStyle/>
                    <a:p>
                      <a:pPr indent="0" lvl="0" marL="0" rtl="0" algn="ctr">
                        <a:spcBef>
                          <a:spcPts val="0"/>
                        </a:spcBef>
                        <a:spcAft>
                          <a:spcPts val="0"/>
                        </a:spcAft>
                        <a:buNone/>
                      </a:pPr>
                      <a:r>
                        <a:t/>
                      </a:r>
                      <a:endParaRPr/>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c>
                  <a:txBody>
                    <a:bodyPr/>
                    <a:lstStyle/>
                    <a:p>
                      <a:pPr indent="0" lvl="0" marL="0" rtl="0" algn="ctr">
                        <a:spcBef>
                          <a:spcPts val="0"/>
                        </a:spcBef>
                        <a:spcAft>
                          <a:spcPts val="0"/>
                        </a:spcAft>
                        <a:buNone/>
                      </a:pPr>
                      <a:r>
                        <a:t/>
                      </a:r>
                      <a:endParaRPr/>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c>
                  <a:txBody>
                    <a:bodyPr/>
                    <a:lstStyle/>
                    <a:p>
                      <a:pPr indent="0" lvl="0" marL="0" rtl="0" algn="ctr">
                        <a:spcBef>
                          <a:spcPts val="0"/>
                        </a:spcBef>
                        <a:spcAft>
                          <a:spcPts val="0"/>
                        </a:spcAft>
                        <a:buNone/>
                      </a:pPr>
                      <a:r>
                        <a:t/>
                      </a:r>
                      <a:endParaRPr/>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c>
                  <a:txBody>
                    <a:bodyPr/>
                    <a:lstStyle/>
                    <a:p>
                      <a:pPr indent="0" lvl="0" marL="0" rtl="0" algn="ctr">
                        <a:spcBef>
                          <a:spcPts val="0"/>
                        </a:spcBef>
                        <a:spcAft>
                          <a:spcPts val="0"/>
                        </a:spcAft>
                        <a:buNone/>
                      </a:pPr>
                      <a:r>
                        <a:t/>
                      </a:r>
                      <a:endParaRPr/>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c>
                  <a:txBody>
                    <a:bodyPr/>
                    <a:lstStyle/>
                    <a:p>
                      <a:pPr indent="0" lvl="0" marL="0" rtl="0" algn="ctr">
                        <a:spcBef>
                          <a:spcPts val="0"/>
                        </a:spcBef>
                        <a:spcAft>
                          <a:spcPts val="0"/>
                        </a:spcAft>
                        <a:buNone/>
                      </a:pPr>
                      <a:r>
                        <a:t/>
                      </a:r>
                      <a:endParaRPr/>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r>
              <a:tr h="297150">
                <a:tc>
                  <a:txBody>
                    <a:bodyPr/>
                    <a:lstStyle/>
                    <a:p>
                      <a:pPr indent="0" lvl="0" marL="0" rtl="0" algn="ctr">
                        <a:spcBef>
                          <a:spcPts val="0"/>
                        </a:spcBef>
                        <a:spcAft>
                          <a:spcPts val="0"/>
                        </a:spcAft>
                        <a:buNone/>
                      </a:pPr>
                      <a:r>
                        <a:rPr lang="en" sz="1100"/>
                        <a:t>Hot</a:t>
                      </a:r>
                      <a:endParaRPr sz="1100"/>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c>
                  <a:txBody>
                    <a:bodyPr/>
                    <a:lstStyle/>
                    <a:p>
                      <a:pPr indent="0" lvl="0" marL="0" rtl="0" algn="ctr">
                        <a:spcBef>
                          <a:spcPts val="0"/>
                        </a:spcBef>
                        <a:spcAft>
                          <a:spcPts val="0"/>
                        </a:spcAft>
                        <a:buNone/>
                      </a:pPr>
                      <a:r>
                        <a:rPr lang="en" sz="1100"/>
                        <a:t>Hot and </a:t>
                      </a:r>
                      <a:r>
                        <a:rPr lang="en" sz="1100"/>
                        <a:t>Variable</a:t>
                      </a:r>
                      <a:endParaRPr sz="1100"/>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c>
                  <a:txBody>
                    <a:bodyPr/>
                    <a:lstStyle/>
                    <a:p>
                      <a:pPr indent="0" lvl="0" marL="0" rtl="0" algn="ctr">
                        <a:spcBef>
                          <a:spcPts val="0"/>
                        </a:spcBef>
                        <a:spcAft>
                          <a:spcPts val="0"/>
                        </a:spcAft>
                        <a:buNone/>
                      </a:pPr>
                      <a:r>
                        <a:rPr lang="en" sz="1100"/>
                        <a:t>Hot with e</a:t>
                      </a:r>
                      <a:r>
                        <a:rPr lang="en" sz="1100"/>
                        <a:t>xtended envelope</a:t>
                      </a:r>
                      <a:endParaRPr sz="1100"/>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c>
                  <a:txBody>
                    <a:bodyPr/>
                    <a:lstStyle/>
                    <a:p>
                      <a:pPr indent="0" lvl="0" marL="0" rtl="0" algn="ctr">
                        <a:spcBef>
                          <a:spcPts val="0"/>
                        </a:spcBef>
                        <a:spcAft>
                          <a:spcPts val="0"/>
                        </a:spcAft>
                        <a:buNone/>
                      </a:pPr>
                      <a:r>
                        <a:rPr lang="en" sz="1100"/>
                        <a:t>Short lifetime</a:t>
                      </a:r>
                      <a:endParaRPr sz="1100"/>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c>
                  <a:txBody>
                    <a:bodyPr/>
                    <a:lstStyle/>
                    <a:p>
                      <a:pPr indent="0" lvl="0" marL="0" rtl="0" algn="ctr">
                        <a:spcBef>
                          <a:spcPts val="0"/>
                        </a:spcBef>
                        <a:spcAft>
                          <a:spcPts val="0"/>
                        </a:spcAft>
                        <a:buNone/>
                      </a:pPr>
                      <a:r>
                        <a:rPr lang="en" sz="1100"/>
                        <a:t>Cool and evolved</a:t>
                      </a:r>
                      <a:endParaRPr sz="1100"/>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c>
                  <a:txBody>
                    <a:bodyPr/>
                    <a:lstStyle/>
                    <a:p>
                      <a:pPr indent="0" lvl="0" marL="0" rtl="0" algn="ctr">
                        <a:spcBef>
                          <a:spcPts val="0"/>
                        </a:spcBef>
                        <a:spcAft>
                          <a:spcPts val="0"/>
                        </a:spcAft>
                        <a:buNone/>
                      </a:pPr>
                      <a:r>
                        <a:rPr lang="en" sz="1100"/>
                        <a:t>Contaminant</a:t>
                      </a:r>
                      <a:endParaRPr sz="1100"/>
                    </a:p>
                  </a:txBody>
                  <a:tcPr marT="91425" marB="91425" marR="91425" marL="91425" anchor="ctr">
                    <a:lnL cap="flat" cmpd="sng" w="28575">
                      <a:solidFill>
                        <a:srgbClr val="CBBFCF"/>
                      </a:solidFill>
                      <a:prstDash val="solid"/>
                      <a:round/>
                      <a:headEnd len="sm" w="sm" type="none"/>
                      <a:tailEnd len="sm" w="sm" type="none"/>
                    </a:lnL>
                    <a:lnR cap="flat" cmpd="sng" w="28575">
                      <a:solidFill>
                        <a:srgbClr val="CBBFCF"/>
                      </a:solidFill>
                      <a:prstDash val="solid"/>
                      <a:round/>
                      <a:headEnd len="sm" w="sm" type="none"/>
                      <a:tailEnd len="sm" w="sm" type="none"/>
                    </a:lnR>
                    <a:lnT cap="flat" cmpd="sng" w="28575">
                      <a:solidFill>
                        <a:srgbClr val="CBBFCF"/>
                      </a:solidFill>
                      <a:prstDash val="solid"/>
                      <a:round/>
                      <a:headEnd len="sm" w="sm" type="none"/>
                      <a:tailEnd len="sm" w="sm" type="none"/>
                    </a:lnT>
                    <a:lnB cap="flat" cmpd="sng" w="28575">
                      <a:solidFill>
                        <a:srgbClr val="CBBFCF"/>
                      </a:solidFill>
                      <a:prstDash val="solid"/>
                      <a:round/>
                      <a:headEnd len="sm" w="sm" type="none"/>
                      <a:tailEnd len="sm" w="sm" type="none"/>
                    </a:lnB>
                  </a:tcPr>
                </a:tc>
              </a:tr>
            </a:tbl>
          </a:graphicData>
        </a:graphic>
      </p:graphicFrame>
      <p:pic>
        <p:nvPicPr>
          <p:cNvPr id="1289" name="Google Shape;1289;p110"/>
          <p:cNvPicPr preferRelativeResize="0"/>
          <p:nvPr/>
        </p:nvPicPr>
        <p:blipFill>
          <a:blip r:embed="rId3">
            <a:alphaModFix/>
          </a:blip>
          <a:stretch>
            <a:fillRect/>
          </a:stretch>
        </p:blipFill>
        <p:spPr>
          <a:xfrm>
            <a:off x="3244024" y="524725"/>
            <a:ext cx="567300" cy="558600"/>
          </a:xfrm>
          <a:prstGeom prst="ellipse">
            <a:avLst/>
          </a:prstGeom>
          <a:noFill/>
          <a:ln>
            <a:noFill/>
          </a:ln>
        </p:spPr>
      </p:pic>
      <p:pic>
        <p:nvPicPr>
          <p:cNvPr id="1290" name="Google Shape;1290;p110"/>
          <p:cNvPicPr preferRelativeResize="0"/>
          <p:nvPr/>
        </p:nvPicPr>
        <p:blipFill rotWithShape="1">
          <a:blip r:embed="rId4">
            <a:alphaModFix/>
          </a:blip>
          <a:srcRect b="14574" l="65718" r="18043" t="75911"/>
          <a:stretch/>
        </p:blipFill>
        <p:spPr>
          <a:xfrm>
            <a:off x="580925" y="657225"/>
            <a:ext cx="448500" cy="404700"/>
          </a:xfrm>
          <a:prstGeom prst="ellipse">
            <a:avLst/>
          </a:prstGeom>
          <a:noFill/>
          <a:ln>
            <a:noFill/>
          </a:ln>
          <a:effectLst>
            <a:outerShdw blurRad="57150" rotWithShape="0" algn="bl" dist="38100">
              <a:srgbClr val="CBBFCF">
                <a:alpha val="50000"/>
              </a:srgbClr>
            </a:outerShdw>
          </a:effectLst>
        </p:spPr>
      </p:pic>
      <p:pic>
        <p:nvPicPr>
          <p:cNvPr id="1291" name="Google Shape;1291;p110"/>
          <p:cNvPicPr preferRelativeResize="0"/>
          <p:nvPr/>
        </p:nvPicPr>
        <p:blipFill rotWithShape="1">
          <a:blip r:embed="rId5">
            <a:alphaModFix/>
          </a:blip>
          <a:srcRect b="3886" l="2174" r="3289" t="4445"/>
          <a:stretch/>
        </p:blipFill>
        <p:spPr>
          <a:xfrm>
            <a:off x="1647550" y="579500"/>
            <a:ext cx="516300" cy="499200"/>
          </a:xfrm>
          <a:prstGeom prst="ellipse">
            <a:avLst/>
          </a:prstGeom>
          <a:noFill/>
          <a:ln>
            <a:noFill/>
          </a:ln>
        </p:spPr>
      </p:pic>
      <p:pic>
        <p:nvPicPr>
          <p:cNvPr id="1292" name="Google Shape;1292;p110"/>
          <p:cNvPicPr preferRelativeResize="0"/>
          <p:nvPr/>
        </p:nvPicPr>
        <p:blipFill rotWithShape="1">
          <a:blip r:embed="rId4">
            <a:alphaModFix/>
          </a:blip>
          <a:srcRect b="75533" l="6028" r="79237" t="15787"/>
          <a:stretch/>
        </p:blipFill>
        <p:spPr>
          <a:xfrm>
            <a:off x="5915064" y="600487"/>
            <a:ext cx="448500" cy="407100"/>
          </a:xfrm>
          <a:prstGeom prst="ellipse">
            <a:avLst/>
          </a:prstGeom>
          <a:noFill/>
          <a:ln>
            <a:noFill/>
          </a:ln>
        </p:spPr>
      </p:pic>
      <p:pic>
        <p:nvPicPr>
          <p:cNvPr id="1293" name="Google Shape;1293;p110"/>
          <p:cNvPicPr preferRelativeResize="0"/>
          <p:nvPr/>
        </p:nvPicPr>
        <p:blipFill rotWithShape="1">
          <a:blip r:embed="rId6">
            <a:alphaModFix/>
          </a:blip>
          <a:srcRect b="5570" l="6196" r="4133" t="8066"/>
          <a:stretch/>
        </p:blipFill>
        <p:spPr>
          <a:xfrm>
            <a:off x="5038722" y="648050"/>
            <a:ext cx="376200" cy="362100"/>
          </a:xfrm>
          <a:prstGeom prst="ellipse">
            <a:avLst/>
          </a:prstGeom>
          <a:noFill/>
          <a:ln>
            <a:noFill/>
          </a:ln>
          <a:effectLst>
            <a:outerShdw blurRad="57150" rotWithShape="0" algn="bl" dir="120000" dist="38100">
              <a:srgbClr val="CBBFCF">
                <a:alpha val="55000"/>
              </a:srgbClr>
            </a:outerShdw>
          </a:effectLst>
        </p:spPr>
      </p:pic>
      <p:pic>
        <p:nvPicPr>
          <p:cNvPr id="1294" name="Google Shape;1294;p110"/>
          <p:cNvPicPr preferRelativeResize="0"/>
          <p:nvPr/>
        </p:nvPicPr>
        <p:blipFill rotWithShape="1">
          <a:blip r:embed="rId7">
            <a:alphaModFix/>
          </a:blip>
          <a:srcRect b="4570" l="21451" r="19551" t="6855"/>
          <a:stretch/>
        </p:blipFill>
        <p:spPr>
          <a:xfrm>
            <a:off x="7962900" y="742475"/>
            <a:ext cx="257100" cy="241500"/>
          </a:xfrm>
          <a:prstGeom prst="ellipse">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sp>
        <p:nvSpPr>
          <p:cNvPr id="1299" name="Google Shape;1299;p111"/>
          <p:cNvSpPr txBox="1"/>
          <p:nvPr>
            <p:ph idx="12" type="sldNum"/>
          </p:nvPr>
        </p:nvSpPr>
        <p:spPr>
          <a:xfrm>
            <a:off x="6417588" y="3562388"/>
            <a:ext cx="411600" cy="2952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1300" name="Google Shape;1300;p111"/>
          <p:cNvSpPr/>
          <p:nvPr/>
        </p:nvSpPr>
        <p:spPr>
          <a:xfrm>
            <a:off x="927179" y="1494227"/>
            <a:ext cx="408000" cy="2352600"/>
          </a:xfrm>
          <a:prstGeom prst="rect">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Albert Sans"/>
              <a:ea typeface="Albert Sans"/>
              <a:cs typeface="Albert Sans"/>
              <a:sym typeface="Albert Sans"/>
            </a:endParaRPr>
          </a:p>
        </p:txBody>
      </p:sp>
      <p:sp>
        <p:nvSpPr>
          <p:cNvPr id="1301" name="Google Shape;1301;p111"/>
          <p:cNvSpPr txBox="1"/>
          <p:nvPr/>
        </p:nvSpPr>
        <p:spPr>
          <a:xfrm>
            <a:off x="1335073" y="3467769"/>
            <a:ext cx="1320000" cy="3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6AA84F"/>
                </a:solidFill>
                <a:latin typeface="Albert Sans"/>
                <a:ea typeface="Albert Sans"/>
                <a:cs typeface="Albert Sans"/>
                <a:sym typeface="Albert Sans"/>
              </a:rPr>
              <a:t>~6-8 M</a:t>
            </a:r>
            <a:r>
              <a:rPr b="1" baseline="-25000" lang="en" sz="1800">
                <a:solidFill>
                  <a:srgbClr val="6AA84F"/>
                </a:solidFill>
                <a:latin typeface="Albert Sans"/>
                <a:ea typeface="Albert Sans"/>
                <a:cs typeface="Albert Sans"/>
                <a:sym typeface="Albert Sans"/>
              </a:rPr>
              <a:t>☉</a:t>
            </a:r>
            <a:endParaRPr b="1" baseline="-25000" sz="1800">
              <a:solidFill>
                <a:srgbClr val="6AA84F"/>
              </a:solidFill>
              <a:latin typeface="Albert Sans"/>
              <a:ea typeface="Albert Sans"/>
              <a:cs typeface="Albert Sans"/>
              <a:sym typeface="Albert Sans"/>
            </a:endParaRPr>
          </a:p>
        </p:txBody>
      </p:sp>
      <p:sp>
        <p:nvSpPr>
          <p:cNvPr id="1302" name="Google Shape;1302;p111"/>
          <p:cNvSpPr txBox="1"/>
          <p:nvPr/>
        </p:nvSpPr>
        <p:spPr>
          <a:xfrm>
            <a:off x="197532" y="4249152"/>
            <a:ext cx="2832900" cy="3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Albert Sans"/>
                <a:ea typeface="Albert Sans"/>
                <a:cs typeface="Albert Sans"/>
                <a:sym typeface="Albert Sans"/>
              </a:rPr>
              <a:t>Strotjohann et al. 2024</a:t>
            </a:r>
            <a:endParaRPr sz="1200">
              <a:solidFill>
                <a:schemeClr val="dk1"/>
              </a:solidFill>
              <a:latin typeface="Albert Sans"/>
              <a:ea typeface="Albert Sans"/>
              <a:cs typeface="Albert Sans"/>
              <a:sym typeface="Albert Sans"/>
            </a:endParaRPr>
          </a:p>
          <a:p>
            <a:pPr indent="0" lvl="0" marL="0" rtl="0" algn="l">
              <a:spcBef>
                <a:spcPts val="0"/>
              </a:spcBef>
              <a:spcAft>
                <a:spcPts val="0"/>
              </a:spcAft>
              <a:buNone/>
            </a:pPr>
            <a:r>
              <a:t/>
            </a:r>
            <a:endParaRPr sz="1200">
              <a:solidFill>
                <a:schemeClr val="dk1"/>
              </a:solidFill>
              <a:latin typeface="Albert Sans"/>
              <a:ea typeface="Albert Sans"/>
              <a:cs typeface="Albert Sans"/>
              <a:sym typeface="Albert Sans"/>
            </a:endParaRPr>
          </a:p>
        </p:txBody>
      </p:sp>
      <p:sp>
        <p:nvSpPr>
          <p:cNvPr id="1303" name="Google Shape;1303;p111"/>
          <p:cNvSpPr txBox="1"/>
          <p:nvPr/>
        </p:nvSpPr>
        <p:spPr>
          <a:xfrm>
            <a:off x="778300" y="136825"/>
            <a:ext cx="5214300" cy="7794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t/>
            </a:r>
            <a:endParaRPr b="1" sz="3000">
              <a:solidFill>
                <a:schemeClr val="lt1"/>
              </a:solidFill>
              <a:latin typeface="Times"/>
              <a:ea typeface="Times"/>
              <a:cs typeface="Times"/>
              <a:sym typeface="Times"/>
            </a:endParaRPr>
          </a:p>
        </p:txBody>
      </p:sp>
      <p:sp>
        <p:nvSpPr>
          <p:cNvPr id="1304" name="Google Shape;1304;p111"/>
          <p:cNvSpPr txBox="1"/>
          <p:nvPr/>
        </p:nvSpPr>
        <p:spPr>
          <a:xfrm>
            <a:off x="1964850" y="136825"/>
            <a:ext cx="5214300" cy="6855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b="1" lang="en" sz="3000">
                <a:solidFill>
                  <a:schemeClr val="lt1"/>
                </a:solidFill>
                <a:latin typeface="Times"/>
                <a:ea typeface="Times"/>
                <a:cs typeface="Times"/>
                <a:sym typeface="Times"/>
              </a:rPr>
              <a:t>Why Add On?</a:t>
            </a:r>
            <a:endParaRPr b="1" sz="3000">
              <a:solidFill>
                <a:schemeClr val="lt1"/>
              </a:solidFill>
              <a:latin typeface="Times"/>
              <a:ea typeface="Times"/>
              <a:cs typeface="Times"/>
              <a:sym typeface="Times"/>
            </a:endParaRPr>
          </a:p>
        </p:txBody>
      </p:sp>
      <p:sp>
        <p:nvSpPr>
          <p:cNvPr id="1305" name="Google Shape;1305;p111"/>
          <p:cNvSpPr txBox="1"/>
          <p:nvPr/>
        </p:nvSpPr>
        <p:spPr>
          <a:xfrm>
            <a:off x="4725638" y="1223999"/>
            <a:ext cx="3935400" cy="269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800"/>
              <a:buFont typeface="Arial"/>
              <a:buNone/>
            </a:pPr>
            <a:r>
              <a:rPr lang="en" sz="1400">
                <a:solidFill>
                  <a:schemeClr val="lt1"/>
                </a:solidFill>
                <a:latin typeface="Times"/>
                <a:ea typeface="Times"/>
                <a:cs typeface="Times"/>
                <a:sym typeface="Times"/>
              </a:rPr>
              <a:t>Comparison </a:t>
            </a:r>
            <a:endParaRPr sz="1400">
              <a:solidFill>
                <a:schemeClr val="lt1"/>
              </a:solidFill>
              <a:latin typeface="Times"/>
              <a:ea typeface="Times"/>
              <a:cs typeface="Times"/>
              <a:sym typeface="Times"/>
            </a:endParaRPr>
          </a:p>
          <a:p>
            <a:pPr indent="-254000" lvl="0" marL="342900" rtl="0" algn="l">
              <a:spcBef>
                <a:spcPts val="0"/>
              </a:spcBef>
              <a:spcAft>
                <a:spcPts val="0"/>
              </a:spcAft>
              <a:buClr>
                <a:schemeClr val="lt1"/>
              </a:buClr>
              <a:buSzPts val="1400"/>
              <a:buFont typeface="Times"/>
              <a:buChar char="●"/>
            </a:pPr>
            <a:r>
              <a:rPr lang="en" sz="1400">
                <a:solidFill>
                  <a:schemeClr val="lt1"/>
                </a:solidFill>
                <a:latin typeface="Times"/>
                <a:ea typeface="Times"/>
                <a:cs typeface="Times"/>
                <a:sym typeface="Times"/>
              </a:rPr>
              <a:t>~220 RSGs M0+ spectral type</a:t>
            </a:r>
            <a:endParaRPr sz="1400">
              <a:solidFill>
                <a:schemeClr val="lt1"/>
              </a:solidFill>
              <a:latin typeface="Times"/>
              <a:ea typeface="Times"/>
              <a:cs typeface="Times"/>
              <a:sym typeface="Times"/>
            </a:endParaRPr>
          </a:p>
          <a:p>
            <a:pPr indent="-254000" lvl="0" marL="342900" rtl="0" algn="l">
              <a:spcBef>
                <a:spcPts val="0"/>
              </a:spcBef>
              <a:spcAft>
                <a:spcPts val="0"/>
              </a:spcAft>
              <a:buClr>
                <a:schemeClr val="lt1"/>
              </a:buClr>
              <a:buSzPts val="1400"/>
              <a:buFont typeface="Times"/>
              <a:buChar char="●"/>
            </a:pPr>
            <a:r>
              <a:rPr lang="en" sz="1400">
                <a:solidFill>
                  <a:schemeClr val="lt1"/>
                </a:solidFill>
                <a:latin typeface="Times"/>
                <a:ea typeface="Times"/>
                <a:cs typeface="Times"/>
                <a:sym typeface="Times"/>
              </a:rPr>
              <a:t>Covers ~50% of CLD</a:t>
            </a:r>
            <a:endParaRPr sz="1400">
              <a:solidFill>
                <a:schemeClr val="lt1"/>
              </a:solidFill>
              <a:latin typeface="Times"/>
              <a:ea typeface="Times"/>
              <a:cs typeface="Times"/>
              <a:sym typeface="Times"/>
            </a:endParaRPr>
          </a:p>
          <a:p>
            <a:pPr indent="-254000" lvl="0" marL="342900" rtl="0" algn="l">
              <a:spcBef>
                <a:spcPts val="0"/>
              </a:spcBef>
              <a:spcAft>
                <a:spcPts val="0"/>
              </a:spcAft>
              <a:buClr>
                <a:schemeClr val="lt1"/>
              </a:buClr>
              <a:buSzPts val="1400"/>
              <a:buFont typeface="Times"/>
              <a:buChar char="●"/>
            </a:pPr>
            <a:r>
              <a:rPr lang="en" sz="1400">
                <a:solidFill>
                  <a:schemeClr val="lt1"/>
                </a:solidFill>
                <a:latin typeface="Times"/>
                <a:ea typeface="Times"/>
                <a:cs typeface="Times"/>
                <a:sym typeface="Times"/>
              </a:rPr>
              <a:t>incomplete in low lum problem area</a:t>
            </a:r>
            <a:endParaRPr sz="1400">
              <a:solidFill>
                <a:schemeClr val="lt1"/>
              </a:solidFill>
              <a:latin typeface="Times"/>
              <a:ea typeface="Times"/>
              <a:cs typeface="Times"/>
              <a:sym typeface="Times"/>
            </a:endParaRPr>
          </a:p>
          <a:p>
            <a:pPr indent="0" lvl="0" marL="0" rtl="0" algn="l">
              <a:spcBef>
                <a:spcPts val="0"/>
              </a:spcBef>
              <a:spcAft>
                <a:spcPts val="0"/>
              </a:spcAft>
              <a:buNone/>
            </a:pPr>
            <a:r>
              <a:t/>
            </a:r>
            <a:endParaRPr sz="1400">
              <a:solidFill>
                <a:schemeClr val="lt1"/>
              </a:solidFill>
              <a:latin typeface="Times"/>
              <a:ea typeface="Times"/>
              <a:cs typeface="Times"/>
              <a:sym typeface="Times"/>
            </a:endParaRPr>
          </a:p>
        </p:txBody>
      </p:sp>
      <p:pic>
        <p:nvPicPr>
          <p:cNvPr id="1306" name="Google Shape;1306;p111"/>
          <p:cNvPicPr preferRelativeResize="0"/>
          <p:nvPr/>
        </p:nvPicPr>
        <p:blipFill>
          <a:blip r:embed="rId3">
            <a:alphaModFix/>
          </a:blip>
          <a:stretch>
            <a:fillRect/>
          </a:stretch>
        </p:blipFill>
        <p:spPr>
          <a:xfrm>
            <a:off x="6781925" y="4043925"/>
            <a:ext cx="2262424" cy="940901"/>
          </a:xfrm>
          <a:prstGeom prst="rect">
            <a:avLst/>
          </a:prstGeom>
          <a:noFill/>
          <a:ln>
            <a:noFill/>
          </a:ln>
        </p:spPr>
      </p:pic>
      <p:pic>
        <p:nvPicPr>
          <p:cNvPr id="1307" name="Google Shape;1307;p111"/>
          <p:cNvPicPr preferRelativeResize="0"/>
          <p:nvPr/>
        </p:nvPicPr>
        <p:blipFill rotWithShape="1">
          <a:blip r:embed="rId4">
            <a:alphaModFix/>
          </a:blip>
          <a:srcRect b="37402" l="6173" r="0" t="0"/>
          <a:stretch/>
        </p:blipFill>
        <p:spPr>
          <a:xfrm>
            <a:off x="197531" y="962606"/>
            <a:ext cx="4335319" cy="334779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112"/>
          <p:cNvSpPr txBox="1"/>
          <p:nvPr>
            <p:ph type="title"/>
          </p:nvPr>
        </p:nvSpPr>
        <p:spPr>
          <a:xfrm>
            <a:off x="540300" y="502181"/>
            <a:ext cx="8292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13" name="Google Shape;1313;p112"/>
          <p:cNvSpPr txBox="1"/>
          <p:nvPr>
            <p:ph idx="1" type="body"/>
          </p:nvPr>
        </p:nvSpPr>
        <p:spPr>
          <a:xfrm>
            <a:off x="540300" y="1500469"/>
            <a:ext cx="7412100" cy="30273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2600">
                <a:solidFill>
                  <a:srgbClr val="CBBFCF"/>
                </a:solidFill>
              </a:rPr>
              <a:t>Extra Slides</a:t>
            </a:r>
            <a:endParaRPr b="1" sz="2600">
              <a:solidFill>
                <a:srgbClr val="CBBFCF"/>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pic>
        <p:nvPicPr>
          <p:cNvPr id="1318" name="Google Shape;1318;p113"/>
          <p:cNvPicPr preferRelativeResize="0"/>
          <p:nvPr/>
        </p:nvPicPr>
        <p:blipFill>
          <a:blip r:embed="rId3">
            <a:alphaModFix amt="26000"/>
          </a:blip>
          <a:stretch>
            <a:fillRect/>
          </a:stretch>
        </p:blipFill>
        <p:spPr>
          <a:xfrm>
            <a:off x="0" y="0"/>
            <a:ext cx="9144000" cy="5143500"/>
          </a:xfrm>
          <a:prstGeom prst="rect">
            <a:avLst/>
          </a:prstGeom>
          <a:noFill/>
          <a:ln>
            <a:noFill/>
          </a:ln>
        </p:spPr>
      </p:pic>
      <p:pic>
        <p:nvPicPr>
          <p:cNvPr id="1319" name="Google Shape;1319;p113"/>
          <p:cNvPicPr preferRelativeResize="0"/>
          <p:nvPr/>
        </p:nvPicPr>
        <p:blipFill>
          <a:blip r:embed="rId4">
            <a:alphaModFix/>
          </a:blip>
          <a:stretch>
            <a:fillRect/>
          </a:stretch>
        </p:blipFill>
        <p:spPr>
          <a:xfrm>
            <a:off x="1313021" y="0"/>
            <a:ext cx="4860608" cy="5143500"/>
          </a:xfrm>
          <a:prstGeom prst="rect">
            <a:avLst/>
          </a:prstGeom>
          <a:noFill/>
          <a:ln>
            <a:noFill/>
          </a:ln>
        </p:spPr>
      </p:pic>
      <p:sp>
        <p:nvSpPr>
          <p:cNvPr id="1320" name="Google Shape;1320;p113"/>
          <p:cNvSpPr txBox="1"/>
          <p:nvPr/>
        </p:nvSpPr>
        <p:spPr>
          <a:xfrm>
            <a:off x="542925" y="571500"/>
            <a:ext cx="1438200" cy="22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CBBFCF"/>
                </a:solidFill>
              </a:rPr>
              <a:t>Hertzsprung-Russell Diagram. Credit: ESO.</a:t>
            </a:r>
            <a:endParaRPr sz="1800">
              <a:solidFill>
                <a:srgbClr val="CBBFCF"/>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pic>
        <p:nvPicPr>
          <p:cNvPr id="1325" name="Google Shape;1325;p114"/>
          <p:cNvPicPr preferRelativeResize="0"/>
          <p:nvPr/>
        </p:nvPicPr>
        <p:blipFill>
          <a:blip r:embed="rId3">
            <a:alphaModFix amt="26000"/>
          </a:blip>
          <a:stretch>
            <a:fillRect/>
          </a:stretch>
        </p:blipFill>
        <p:spPr>
          <a:xfrm>
            <a:off x="0" y="0"/>
            <a:ext cx="9144000" cy="5143500"/>
          </a:xfrm>
          <a:prstGeom prst="rect">
            <a:avLst/>
          </a:prstGeom>
          <a:noFill/>
          <a:ln>
            <a:noFill/>
          </a:ln>
        </p:spPr>
      </p:pic>
      <p:pic>
        <p:nvPicPr>
          <p:cNvPr id="1326" name="Google Shape;1326;p114"/>
          <p:cNvPicPr preferRelativeResize="0"/>
          <p:nvPr/>
        </p:nvPicPr>
        <p:blipFill>
          <a:blip r:embed="rId4">
            <a:alphaModFix/>
          </a:blip>
          <a:stretch>
            <a:fillRect/>
          </a:stretch>
        </p:blipFill>
        <p:spPr>
          <a:xfrm>
            <a:off x="1990165" y="0"/>
            <a:ext cx="5163668" cy="51434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4"/>
          <p:cNvPicPr preferRelativeResize="0"/>
          <p:nvPr/>
        </p:nvPicPr>
        <p:blipFill>
          <a:blip r:embed="rId3">
            <a:alphaModFix amt="26000"/>
          </a:blip>
          <a:stretch>
            <a:fillRect/>
          </a:stretch>
        </p:blipFill>
        <p:spPr>
          <a:xfrm>
            <a:off x="0" y="0"/>
            <a:ext cx="9144000" cy="5143500"/>
          </a:xfrm>
          <a:prstGeom prst="rect">
            <a:avLst/>
          </a:prstGeom>
          <a:noFill/>
          <a:ln>
            <a:noFill/>
          </a:ln>
          <a:effectLst>
            <a:outerShdw blurRad="57150" rotWithShape="0" algn="bl" dir="5400000" dist="19050">
              <a:srgbClr val="000000"/>
            </a:outerShdw>
          </a:effectLst>
        </p:spPr>
      </p:pic>
      <p:sp>
        <p:nvSpPr>
          <p:cNvPr id="242" name="Google Shape;242;p34"/>
          <p:cNvSpPr txBox="1"/>
          <p:nvPr>
            <p:ph idx="12" type="sldNum"/>
          </p:nvPr>
        </p:nvSpPr>
        <p:spPr>
          <a:xfrm>
            <a:off x="8624763" y="4749238"/>
            <a:ext cx="411600" cy="295200"/>
          </a:xfrm>
          <a:prstGeom prst="rect">
            <a:avLst/>
          </a:prstGeom>
          <a:effectLst>
            <a:outerShdw blurRad="57150" rotWithShape="0" algn="bl" dir="5400000" dist="19050">
              <a:srgbClr val="000000"/>
            </a:outerShdw>
          </a:effectLst>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243" name="Google Shape;243;p34"/>
          <p:cNvSpPr txBox="1"/>
          <p:nvPr/>
        </p:nvSpPr>
        <p:spPr>
          <a:xfrm>
            <a:off x="311700" y="95250"/>
            <a:ext cx="8520600" cy="7197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rmAutofit fontScale="85000"/>
          </a:bodyPr>
          <a:lstStyle/>
          <a:p>
            <a:pPr indent="0" lvl="0" marL="0" rtl="0" algn="ctr">
              <a:lnSpc>
                <a:spcPct val="130000"/>
              </a:lnSpc>
              <a:spcBef>
                <a:spcPts val="0"/>
              </a:spcBef>
              <a:spcAft>
                <a:spcPts val="0"/>
              </a:spcAft>
              <a:buNone/>
            </a:pPr>
            <a:r>
              <a:rPr b="1" lang="en" sz="4000">
                <a:solidFill>
                  <a:schemeClr val="lt1"/>
                </a:solidFill>
                <a:latin typeface="Times"/>
                <a:ea typeface="Times"/>
                <a:cs typeface="Times"/>
                <a:sym typeface="Times"/>
              </a:rPr>
              <a:t> Multi-messenger Astronomy</a:t>
            </a:r>
            <a:r>
              <a:rPr b="1" lang="en" sz="1800">
                <a:solidFill>
                  <a:schemeClr val="lt1"/>
                </a:solidFill>
                <a:latin typeface="Times"/>
                <a:ea typeface="Times"/>
                <a:cs typeface="Times"/>
                <a:sym typeface="Times"/>
              </a:rPr>
              <a:t> </a:t>
            </a:r>
            <a:endParaRPr b="1" sz="1800">
              <a:solidFill>
                <a:schemeClr val="lt1"/>
              </a:solidFill>
              <a:latin typeface="Times"/>
              <a:ea typeface="Times"/>
              <a:cs typeface="Times"/>
              <a:sym typeface="Times"/>
            </a:endParaRPr>
          </a:p>
        </p:txBody>
      </p:sp>
      <p:sp>
        <p:nvSpPr>
          <p:cNvPr id="244" name="Google Shape;244;p34"/>
          <p:cNvSpPr txBox="1"/>
          <p:nvPr/>
        </p:nvSpPr>
        <p:spPr>
          <a:xfrm>
            <a:off x="479950" y="878225"/>
            <a:ext cx="5185800" cy="18000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Times"/>
                <a:ea typeface="Times"/>
                <a:cs typeface="Times"/>
                <a:sym typeface="Times"/>
              </a:rPr>
              <a:t>Interpretation of joint observation of multiple messengers to optimize science</a:t>
            </a:r>
            <a:endParaRPr sz="2000">
              <a:solidFill>
                <a:schemeClr val="lt1"/>
              </a:solidFill>
              <a:latin typeface="Times"/>
              <a:ea typeface="Times"/>
              <a:cs typeface="Times"/>
              <a:sym typeface="Times"/>
            </a:endParaRPr>
          </a:p>
          <a:p>
            <a:pPr indent="0" lvl="0" marL="0" rtl="0" algn="l">
              <a:spcBef>
                <a:spcPts val="1200"/>
              </a:spcBef>
              <a:spcAft>
                <a:spcPts val="0"/>
              </a:spcAft>
              <a:buNone/>
            </a:pPr>
            <a:r>
              <a:t/>
            </a:r>
            <a:endParaRPr sz="800">
              <a:solidFill>
                <a:schemeClr val="lt1"/>
              </a:solidFill>
              <a:latin typeface="Times"/>
              <a:ea typeface="Times"/>
              <a:cs typeface="Times"/>
              <a:sym typeface="Times"/>
            </a:endParaRPr>
          </a:p>
          <a:p>
            <a:pPr indent="0" lvl="0" marL="0" rtl="0" algn="l">
              <a:spcBef>
                <a:spcPts val="600"/>
              </a:spcBef>
              <a:spcAft>
                <a:spcPts val="0"/>
              </a:spcAft>
              <a:buNone/>
            </a:pPr>
            <a:r>
              <a:rPr b="1" lang="en" sz="2000">
                <a:solidFill>
                  <a:schemeClr val="lt1"/>
                </a:solidFill>
                <a:latin typeface="Times"/>
                <a:ea typeface="Times"/>
                <a:cs typeface="Times"/>
                <a:sym typeface="Times"/>
              </a:rPr>
              <a:t>Warning is imperative to getting complete observations of progenitors and SNe</a:t>
            </a:r>
            <a:endParaRPr b="1" sz="2000">
              <a:solidFill>
                <a:schemeClr val="lt1"/>
              </a:solidFill>
              <a:latin typeface="Times"/>
              <a:ea typeface="Times"/>
              <a:cs typeface="Times"/>
              <a:sym typeface="Times"/>
            </a:endParaRPr>
          </a:p>
          <a:p>
            <a:pPr indent="0" lvl="0" marL="0" rtl="0" algn="l">
              <a:spcBef>
                <a:spcPts val="600"/>
              </a:spcBef>
              <a:spcAft>
                <a:spcPts val="0"/>
              </a:spcAft>
              <a:buNone/>
            </a:pPr>
            <a:r>
              <a:t/>
            </a:r>
            <a:endParaRPr b="1" sz="2000">
              <a:solidFill>
                <a:schemeClr val="lt1"/>
              </a:solidFill>
              <a:latin typeface="Times"/>
              <a:ea typeface="Times"/>
              <a:cs typeface="Times"/>
              <a:sym typeface="Times"/>
            </a:endParaRPr>
          </a:p>
          <a:p>
            <a:pPr indent="457200" lvl="0" marL="0" rtl="0" algn="l">
              <a:spcBef>
                <a:spcPts val="600"/>
              </a:spcBef>
              <a:spcAft>
                <a:spcPts val="0"/>
              </a:spcAft>
              <a:buClr>
                <a:schemeClr val="dk1"/>
              </a:buClr>
              <a:buSzPts val="1100"/>
              <a:buFont typeface="Arial"/>
              <a:buNone/>
            </a:pPr>
            <a:r>
              <a:t/>
            </a:r>
            <a:endParaRPr b="1" sz="2000">
              <a:solidFill>
                <a:schemeClr val="lt1"/>
              </a:solidFill>
              <a:latin typeface="Times"/>
              <a:ea typeface="Times"/>
              <a:cs typeface="Times"/>
              <a:sym typeface="Times"/>
            </a:endParaRPr>
          </a:p>
        </p:txBody>
      </p:sp>
      <p:pic>
        <p:nvPicPr>
          <p:cNvPr id="245" name="Google Shape;245;p34"/>
          <p:cNvPicPr preferRelativeResize="0"/>
          <p:nvPr/>
        </p:nvPicPr>
        <p:blipFill rotWithShape="1">
          <a:blip r:embed="rId4">
            <a:alphaModFix/>
          </a:blip>
          <a:srcRect b="3284" l="3809" r="5487" t="2597"/>
          <a:stretch/>
        </p:blipFill>
        <p:spPr>
          <a:xfrm>
            <a:off x="5792000" y="753949"/>
            <a:ext cx="3214301" cy="2341399"/>
          </a:xfrm>
          <a:prstGeom prst="rect">
            <a:avLst/>
          </a:prstGeom>
          <a:noFill/>
          <a:ln>
            <a:noFill/>
          </a:ln>
          <a:effectLst>
            <a:outerShdw blurRad="57150" rotWithShape="0" algn="bl" dir="5400000" dist="19050">
              <a:srgbClr val="000000"/>
            </a:outerShdw>
          </a:effectLst>
        </p:spPr>
      </p:pic>
      <p:sp>
        <p:nvSpPr>
          <p:cNvPr id="246" name="Google Shape;246;p34"/>
          <p:cNvSpPr txBox="1"/>
          <p:nvPr/>
        </p:nvSpPr>
        <p:spPr>
          <a:xfrm>
            <a:off x="7412100" y="3095355"/>
            <a:ext cx="1594200" cy="252600"/>
          </a:xfrm>
          <a:prstGeom prst="rect">
            <a:avLst/>
          </a:prstGeom>
          <a:noFill/>
          <a:ln>
            <a:noFill/>
          </a:ln>
          <a:effectLst>
            <a:outerShdw blurRad="57150" rotWithShape="0" algn="bl" dir="5400000" dist="19050">
              <a:srgbClr val="000000"/>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chemeClr val="lt1"/>
                </a:solidFill>
                <a:latin typeface="Times"/>
                <a:ea typeface="Times"/>
                <a:cs typeface="Times"/>
                <a:sym typeface="Times"/>
              </a:rPr>
              <a:t>Nakamura et al. 2016</a:t>
            </a:r>
            <a:endParaRPr sz="1000">
              <a:solidFill>
                <a:schemeClr val="lt1"/>
              </a:solidFill>
              <a:latin typeface="Times"/>
              <a:ea typeface="Times"/>
              <a:cs typeface="Times"/>
              <a:sym typeface="Times"/>
            </a:endParaRPr>
          </a:p>
        </p:txBody>
      </p:sp>
      <p:pic>
        <p:nvPicPr>
          <p:cNvPr id="247" name="Google Shape;247;p34"/>
          <p:cNvPicPr preferRelativeResize="0"/>
          <p:nvPr/>
        </p:nvPicPr>
        <p:blipFill rotWithShape="1">
          <a:blip r:embed="rId5">
            <a:alphaModFix/>
          </a:blip>
          <a:srcRect b="19510" l="0" r="0" t="0"/>
          <a:stretch/>
        </p:blipFill>
        <p:spPr>
          <a:xfrm>
            <a:off x="207800" y="2741500"/>
            <a:ext cx="2555400" cy="2111250"/>
          </a:xfrm>
          <a:prstGeom prst="rect">
            <a:avLst/>
          </a:prstGeom>
          <a:noFill/>
          <a:ln>
            <a:noFill/>
          </a:ln>
        </p:spPr>
      </p:pic>
      <p:sp>
        <p:nvSpPr>
          <p:cNvPr id="248" name="Google Shape;248;p34"/>
          <p:cNvSpPr txBox="1"/>
          <p:nvPr/>
        </p:nvSpPr>
        <p:spPr>
          <a:xfrm>
            <a:off x="125550" y="4852750"/>
            <a:ext cx="1735800" cy="191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600"/>
              </a:spcAft>
              <a:buNone/>
            </a:pPr>
            <a:r>
              <a:rPr lang="en" sz="1000">
                <a:solidFill>
                  <a:schemeClr val="lt1"/>
                </a:solidFill>
                <a:uFill>
                  <a:noFill/>
                </a:uFill>
                <a:latin typeface="Times"/>
                <a:ea typeface="Times"/>
                <a:cs typeface="Times"/>
                <a:sym typeface="Times"/>
                <a:hlinkClick r:id="rId6">
                  <a:extLst>
                    <a:ext uri="{A12FA001-AC4F-418D-AE19-62706E023703}">
                      <ahyp:hlinkClr val="tx"/>
                    </a:ext>
                  </a:extLst>
                </a:hlinkClick>
              </a:rPr>
              <a:t>Kistler et al. 2018</a:t>
            </a:r>
            <a:endParaRPr sz="1000">
              <a:solidFill>
                <a:schemeClr val="lt1"/>
              </a:solidFill>
              <a:latin typeface="Times"/>
              <a:ea typeface="Times"/>
              <a:cs typeface="Times"/>
              <a:sym typeface="Times"/>
            </a:endParaRPr>
          </a:p>
        </p:txBody>
      </p:sp>
      <p:sp>
        <p:nvSpPr>
          <p:cNvPr id="249" name="Google Shape;249;p34"/>
          <p:cNvSpPr txBox="1"/>
          <p:nvPr/>
        </p:nvSpPr>
        <p:spPr>
          <a:xfrm>
            <a:off x="2986900" y="3120250"/>
            <a:ext cx="5964000" cy="16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lt1"/>
                </a:solidFill>
                <a:latin typeface="Times"/>
                <a:ea typeface="Times"/>
                <a:cs typeface="Times"/>
                <a:sym typeface="Times"/>
              </a:rPr>
              <a:t>Early warning can</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Help us find unexpected behaviors</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Correct stellar models</a:t>
            </a:r>
            <a:endParaRPr sz="2000">
              <a:solidFill>
                <a:schemeClr val="lt1"/>
              </a:solidFill>
              <a:latin typeface="Times"/>
              <a:ea typeface="Times"/>
              <a:cs typeface="Times"/>
              <a:sym typeface="Times"/>
            </a:endParaRPr>
          </a:p>
          <a:p>
            <a:pPr indent="-355600" lvl="0" marL="457200" rtl="0" algn="l">
              <a:spcBef>
                <a:spcPts val="0"/>
              </a:spcBef>
              <a:spcAft>
                <a:spcPts val="0"/>
              </a:spcAft>
              <a:buClr>
                <a:schemeClr val="lt1"/>
              </a:buClr>
              <a:buSzPts val="2000"/>
              <a:buFont typeface="Times"/>
              <a:buChar char="●"/>
            </a:pPr>
            <a:r>
              <a:rPr lang="en" sz="2000">
                <a:solidFill>
                  <a:schemeClr val="lt1"/>
                </a:solidFill>
                <a:latin typeface="Times"/>
                <a:ea typeface="Times"/>
                <a:cs typeface="Times"/>
                <a:sym typeface="Times"/>
              </a:rPr>
              <a:t>Detect even in areas of the Milky Way with excess dust</a:t>
            </a:r>
            <a:endParaRPr sz="1800">
              <a:solidFill>
                <a:schemeClr val="dk2"/>
              </a:solidFill>
            </a:endParaRPr>
          </a:p>
        </p:txBody>
      </p:sp>
      <p:sp>
        <p:nvSpPr>
          <p:cNvPr id="250" name="Google Shape;250;p34"/>
          <p:cNvSpPr txBox="1"/>
          <p:nvPr/>
        </p:nvSpPr>
        <p:spPr>
          <a:xfrm rot="-5400000">
            <a:off x="-1349100" y="3440700"/>
            <a:ext cx="3051900" cy="35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1"/>
                </a:solidFill>
              </a:rPr>
              <a:t>First Detected SN photon [sec]</a:t>
            </a:r>
            <a:endParaRPr sz="1600">
              <a:solidFill>
                <a:schemeClr val="dk1"/>
              </a:solidFill>
            </a:endParaRPr>
          </a:p>
        </p:txBody>
      </p:sp>
      <p:sp>
        <p:nvSpPr>
          <p:cNvPr id="251" name="Google Shape;251;p34"/>
          <p:cNvSpPr txBox="1"/>
          <p:nvPr/>
        </p:nvSpPr>
        <p:spPr>
          <a:xfrm rot="-710">
            <a:off x="353700" y="4719967"/>
            <a:ext cx="4355700" cy="35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rPr>
              <a:t>|epoch</a:t>
            </a:r>
            <a:r>
              <a:rPr baseline="-25000" lang="en" sz="1800">
                <a:solidFill>
                  <a:schemeClr val="dk1"/>
                </a:solidFill>
              </a:rPr>
              <a:t>neutrino burst</a:t>
            </a:r>
            <a:r>
              <a:rPr lang="en" sz="1800">
                <a:solidFill>
                  <a:schemeClr val="dk1"/>
                </a:solidFill>
              </a:rPr>
              <a:t>- epoch</a:t>
            </a:r>
            <a:r>
              <a:rPr baseline="-25000" lang="en" sz="1800">
                <a:solidFill>
                  <a:schemeClr val="dk1"/>
                </a:solidFill>
              </a:rPr>
              <a:t>1st detected </a:t>
            </a:r>
            <a:r>
              <a:rPr baseline="-25000" lang="en" sz="1800">
                <a:solidFill>
                  <a:schemeClr val="dk1"/>
                </a:solidFill>
              </a:rPr>
              <a:t>photon</a:t>
            </a:r>
            <a:r>
              <a:rPr lang="en" sz="1800">
                <a:solidFill>
                  <a:schemeClr val="dk1"/>
                </a:solidFill>
              </a:rPr>
              <a:t>|</a:t>
            </a:r>
            <a:r>
              <a:rPr lang="en" sz="1800">
                <a:solidFill>
                  <a:schemeClr val="dk1"/>
                </a:solidFill>
              </a:rPr>
              <a:t> [sec]</a:t>
            </a:r>
            <a:endParaRPr sz="1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pic>
        <p:nvPicPr>
          <p:cNvPr id="1331" name="Google Shape;1331;p115"/>
          <p:cNvPicPr preferRelativeResize="0"/>
          <p:nvPr/>
        </p:nvPicPr>
        <p:blipFill>
          <a:blip r:embed="rId3">
            <a:alphaModFix amt="26000"/>
          </a:blip>
          <a:stretch>
            <a:fillRect/>
          </a:stretch>
        </p:blipFill>
        <p:spPr>
          <a:xfrm>
            <a:off x="-9525" y="0"/>
            <a:ext cx="9144000" cy="5143500"/>
          </a:xfrm>
          <a:prstGeom prst="rect">
            <a:avLst/>
          </a:prstGeom>
          <a:noFill/>
          <a:ln>
            <a:noFill/>
          </a:ln>
        </p:spPr>
      </p:pic>
      <p:pic>
        <p:nvPicPr>
          <p:cNvPr id="1332" name="Google Shape;1332;p115"/>
          <p:cNvPicPr preferRelativeResize="0"/>
          <p:nvPr/>
        </p:nvPicPr>
        <p:blipFill rotWithShape="1">
          <a:blip r:embed="rId4">
            <a:alphaModFix/>
          </a:blip>
          <a:srcRect b="75740" l="5419" r="82758" t="0"/>
          <a:stretch/>
        </p:blipFill>
        <p:spPr>
          <a:xfrm>
            <a:off x="96041" y="336425"/>
            <a:ext cx="1142948" cy="1247776"/>
          </a:xfrm>
          <a:prstGeom prst="rect">
            <a:avLst/>
          </a:prstGeom>
          <a:noFill/>
          <a:ln>
            <a:noFill/>
          </a:ln>
        </p:spPr>
      </p:pic>
      <p:cxnSp>
        <p:nvCxnSpPr>
          <p:cNvPr id="1333" name="Google Shape;1333;p115"/>
          <p:cNvCxnSpPr/>
          <p:nvPr/>
        </p:nvCxnSpPr>
        <p:spPr>
          <a:xfrm>
            <a:off x="772475" y="4248150"/>
            <a:ext cx="7980900" cy="0"/>
          </a:xfrm>
          <a:prstGeom prst="straightConnector1">
            <a:avLst/>
          </a:prstGeom>
          <a:noFill/>
          <a:ln cap="flat" cmpd="sng" w="38100">
            <a:solidFill>
              <a:srgbClr val="4A86E8"/>
            </a:solidFill>
            <a:prstDash val="solid"/>
            <a:round/>
            <a:headEnd len="med" w="med" type="none"/>
            <a:tailEnd len="med" w="med" type="triangle"/>
          </a:ln>
        </p:spPr>
      </p:cxnSp>
      <p:sp>
        <p:nvSpPr>
          <p:cNvPr id="1334" name="Google Shape;1334;p115"/>
          <p:cNvSpPr txBox="1"/>
          <p:nvPr/>
        </p:nvSpPr>
        <p:spPr>
          <a:xfrm>
            <a:off x="772475" y="3952950"/>
            <a:ext cx="4829100" cy="29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4A86E8"/>
                </a:solidFill>
              </a:rPr>
              <a:t>Increasing Age</a:t>
            </a:r>
            <a:endParaRPr sz="1800">
              <a:solidFill>
                <a:srgbClr val="4A86E8"/>
              </a:solidFill>
            </a:endParaRPr>
          </a:p>
        </p:txBody>
      </p:sp>
      <p:grpSp>
        <p:nvGrpSpPr>
          <p:cNvPr id="1335" name="Google Shape;1335;p115"/>
          <p:cNvGrpSpPr/>
          <p:nvPr/>
        </p:nvGrpSpPr>
        <p:grpSpPr>
          <a:xfrm>
            <a:off x="54" y="2571750"/>
            <a:ext cx="9143900" cy="800098"/>
            <a:chOff x="54" y="4343400"/>
            <a:chExt cx="9143900" cy="800098"/>
          </a:xfrm>
        </p:grpSpPr>
        <p:pic>
          <p:nvPicPr>
            <p:cNvPr id="1336" name="Google Shape;1336;p115"/>
            <p:cNvPicPr preferRelativeResize="0"/>
            <p:nvPr/>
          </p:nvPicPr>
          <p:blipFill rotWithShape="1">
            <a:blip r:embed="rId4">
              <a:alphaModFix/>
            </a:blip>
            <a:srcRect b="0" l="5419" r="0" t="84444"/>
            <a:stretch/>
          </p:blipFill>
          <p:spPr>
            <a:xfrm>
              <a:off x="54" y="4343400"/>
              <a:ext cx="9143900" cy="800098"/>
            </a:xfrm>
            <a:prstGeom prst="rect">
              <a:avLst/>
            </a:prstGeom>
            <a:noFill/>
            <a:ln>
              <a:noFill/>
            </a:ln>
          </p:spPr>
        </p:pic>
        <p:sp>
          <p:nvSpPr>
            <p:cNvPr id="1337" name="Google Shape;1337;p115"/>
            <p:cNvSpPr txBox="1"/>
            <p:nvPr/>
          </p:nvSpPr>
          <p:spPr>
            <a:xfrm>
              <a:off x="866775" y="4495800"/>
              <a:ext cx="7867800" cy="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lt1"/>
                  </a:solidFill>
                </a:rPr>
                <a:t>     O                               B                                </a:t>
              </a:r>
              <a:r>
                <a:rPr lang="en" sz="1600">
                  <a:solidFill>
                    <a:schemeClr val="dk1"/>
                  </a:solidFill>
                </a:rPr>
                <a:t>A          F      G         K           </a:t>
              </a:r>
              <a:r>
                <a:rPr lang="en" sz="1600">
                  <a:solidFill>
                    <a:schemeClr val="lt1"/>
                  </a:solidFill>
                </a:rPr>
                <a:t>M   </a:t>
              </a:r>
              <a:endParaRPr sz="1600">
                <a:solidFill>
                  <a:schemeClr val="lt1"/>
                </a:solidFill>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pic>
        <p:nvPicPr>
          <p:cNvPr id="1342" name="Google Shape;1342;p116"/>
          <p:cNvPicPr preferRelativeResize="0"/>
          <p:nvPr/>
        </p:nvPicPr>
        <p:blipFill>
          <a:blip r:embed="rId3">
            <a:alphaModFix amt="26000"/>
          </a:blip>
          <a:stretch>
            <a:fillRect/>
          </a:stretch>
        </p:blipFill>
        <p:spPr>
          <a:xfrm>
            <a:off x="0" y="0"/>
            <a:ext cx="9144000" cy="5143500"/>
          </a:xfrm>
          <a:prstGeom prst="rect">
            <a:avLst/>
          </a:prstGeom>
          <a:noFill/>
          <a:ln>
            <a:noFill/>
          </a:ln>
        </p:spPr>
      </p:pic>
      <p:pic>
        <p:nvPicPr>
          <p:cNvPr id="1343" name="Google Shape;1343;p116"/>
          <p:cNvPicPr preferRelativeResize="0"/>
          <p:nvPr/>
        </p:nvPicPr>
        <p:blipFill rotWithShape="1">
          <a:blip r:embed="rId4">
            <a:alphaModFix/>
          </a:blip>
          <a:srcRect b="74629" l="0" r="0" t="0"/>
          <a:stretch/>
        </p:blipFill>
        <p:spPr>
          <a:xfrm>
            <a:off x="0" y="0"/>
            <a:ext cx="9144000" cy="1952626"/>
          </a:xfrm>
          <a:prstGeom prst="rect">
            <a:avLst/>
          </a:prstGeom>
          <a:noFill/>
          <a:ln>
            <a:noFill/>
          </a:ln>
        </p:spPr>
      </p:pic>
      <p:pic>
        <p:nvPicPr>
          <p:cNvPr id="1344" name="Google Shape;1344;p116"/>
          <p:cNvPicPr preferRelativeResize="0"/>
          <p:nvPr/>
        </p:nvPicPr>
        <p:blipFill>
          <a:blip r:embed="rId5">
            <a:alphaModFix/>
          </a:blip>
          <a:stretch>
            <a:fillRect/>
          </a:stretch>
        </p:blipFill>
        <p:spPr>
          <a:xfrm>
            <a:off x="2858450" y="275475"/>
            <a:ext cx="938700" cy="924600"/>
          </a:xfrm>
          <a:prstGeom prst="ellipse">
            <a:avLst/>
          </a:prstGeom>
          <a:noFill/>
          <a:ln>
            <a:noFill/>
          </a:ln>
        </p:spPr>
      </p:pic>
      <p:sp>
        <p:nvSpPr>
          <p:cNvPr id="1345" name="Google Shape;1345;p116"/>
          <p:cNvSpPr txBox="1"/>
          <p:nvPr/>
        </p:nvSpPr>
        <p:spPr>
          <a:xfrm>
            <a:off x="2924175" y="2247900"/>
            <a:ext cx="1152600" cy="24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C1B8CC"/>
                </a:solidFill>
              </a:rPr>
              <a:t>Wolf Rayets</a:t>
            </a:r>
            <a:endParaRPr sz="1300">
              <a:solidFill>
                <a:srgbClr val="C1B8CC"/>
              </a:solidFill>
            </a:endParaRPr>
          </a:p>
        </p:txBody>
      </p:sp>
      <p:pic>
        <p:nvPicPr>
          <p:cNvPr id="1346" name="Google Shape;1346;p116"/>
          <p:cNvPicPr preferRelativeResize="0"/>
          <p:nvPr/>
        </p:nvPicPr>
        <p:blipFill rotWithShape="1">
          <a:blip r:embed="rId6">
            <a:alphaModFix/>
          </a:blip>
          <a:srcRect b="29426" l="0" r="0" t="1268"/>
          <a:stretch/>
        </p:blipFill>
        <p:spPr>
          <a:xfrm>
            <a:off x="6339375" y="-235625"/>
            <a:ext cx="4033350" cy="4388174"/>
          </a:xfrm>
          <a:prstGeom prst="rect">
            <a:avLst/>
          </a:prstGeom>
          <a:noFill/>
          <a:ln>
            <a:noFill/>
          </a:ln>
        </p:spPr>
      </p:pic>
      <p:pic>
        <p:nvPicPr>
          <p:cNvPr id="1347" name="Google Shape;1347;p116"/>
          <p:cNvPicPr preferRelativeResize="0"/>
          <p:nvPr/>
        </p:nvPicPr>
        <p:blipFill>
          <a:blip r:embed="rId7">
            <a:alphaModFix/>
          </a:blip>
          <a:stretch>
            <a:fillRect/>
          </a:stretch>
        </p:blipFill>
        <p:spPr>
          <a:xfrm>
            <a:off x="-277700" y="2686050"/>
            <a:ext cx="3452099" cy="2589076"/>
          </a:xfrm>
          <a:prstGeom prst="rect">
            <a:avLst/>
          </a:prstGeom>
          <a:noFill/>
          <a:ln>
            <a:noFill/>
          </a:ln>
        </p:spPr>
      </p:pic>
      <p:pic>
        <p:nvPicPr>
          <p:cNvPr id="1348" name="Google Shape;1348;p116"/>
          <p:cNvPicPr preferRelativeResize="0"/>
          <p:nvPr/>
        </p:nvPicPr>
        <p:blipFill rotWithShape="1">
          <a:blip r:embed="rId8">
            <a:alphaModFix/>
          </a:blip>
          <a:srcRect b="19387" l="0" r="0" t="0"/>
          <a:stretch/>
        </p:blipFill>
        <p:spPr>
          <a:xfrm>
            <a:off x="3564000" y="2686050"/>
            <a:ext cx="2537199" cy="22098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117"/>
          <p:cNvSpPr txBox="1"/>
          <p:nvPr>
            <p:ph type="title"/>
          </p:nvPr>
        </p:nvSpPr>
        <p:spPr>
          <a:xfrm>
            <a:off x="540300" y="502181"/>
            <a:ext cx="8292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54" name="Google Shape;1354;p117"/>
          <p:cNvSpPr txBox="1"/>
          <p:nvPr>
            <p:ph idx="1" type="body"/>
          </p:nvPr>
        </p:nvSpPr>
        <p:spPr>
          <a:xfrm>
            <a:off x="540300" y="1500469"/>
            <a:ext cx="7412100" cy="3027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55" name="Google Shape;1355;p117"/>
          <p:cNvPicPr preferRelativeResize="0"/>
          <p:nvPr/>
        </p:nvPicPr>
        <p:blipFill>
          <a:blip r:embed="rId3">
            <a:alphaModFix amt="26000"/>
          </a:blip>
          <a:stretch>
            <a:fillRect/>
          </a:stretch>
        </p:blipFill>
        <p:spPr>
          <a:xfrm>
            <a:off x="0" y="0"/>
            <a:ext cx="9144000" cy="5143500"/>
          </a:xfrm>
          <a:prstGeom prst="rect">
            <a:avLst/>
          </a:prstGeom>
          <a:noFill/>
          <a:ln>
            <a:noFill/>
          </a:ln>
        </p:spPr>
      </p:pic>
      <p:pic>
        <p:nvPicPr>
          <p:cNvPr id="1356" name="Google Shape;1356;p117"/>
          <p:cNvPicPr preferRelativeResize="0"/>
          <p:nvPr/>
        </p:nvPicPr>
        <p:blipFill>
          <a:blip r:embed="rId4">
            <a:alphaModFix/>
          </a:blip>
          <a:stretch>
            <a:fillRect/>
          </a:stretch>
        </p:blipFill>
        <p:spPr>
          <a:xfrm>
            <a:off x="564300" y="1771650"/>
            <a:ext cx="3029449" cy="2085976"/>
          </a:xfrm>
          <a:prstGeom prst="rect">
            <a:avLst/>
          </a:prstGeom>
          <a:noFill/>
          <a:ln>
            <a:noFill/>
          </a:ln>
        </p:spPr>
      </p:pic>
      <p:sp>
        <p:nvSpPr>
          <p:cNvPr id="1357" name="Google Shape;1357;p117"/>
          <p:cNvSpPr txBox="1"/>
          <p:nvPr/>
        </p:nvSpPr>
        <p:spPr>
          <a:xfrm>
            <a:off x="371475" y="1295550"/>
            <a:ext cx="3324300" cy="127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Polaris (Alpha Ursae Minoris) – the North Star, image: Wikisky (DSS2)</a:t>
            </a:r>
            <a:endParaRPr sz="18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