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48.jpg" ContentType="image/jpg"/>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5" r:id="rId1"/>
  </p:sldMasterIdLst>
  <p:notesMasterIdLst>
    <p:notesMasterId r:id="rId30"/>
  </p:notesMasterIdLst>
  <p:sldIdLst>
    <p:sldId id="257" r:id="rId2"/>
    <p:sldId id="289" r:id="rId3"/>
    <p:sldId id="285" r:id="rId4"/>
    <p:sldId id="258" r:id="rId5"/>
    <p:sldId id="311" r:id="rId6"/>
    <p:sldId id="312" r:id="rId7"/>
    <p:sldId id="315" r:id="rId8"/>
    <p:sldId id="304" r:id="rId9"/>
    <p:sldId id="297" r:id="rId10"/>
    <p:sldId id="263" r:id="rId11"/>
    <p:sldId id="303" r:id="rId12"/>
    <p:sldId id="276" r:id="rId13"/>
    <p:sldId id="314" r:id="rId14"/>
    <p:sldId id="313" r:id="rId15"/>
    <p:sldId id="265" r:id="rId16"/>
    <p:sldId id="293" r:id="rId17"/>
    <p:sldId id="305" r:id="rId18"/>
    <p:sldId id="292" r:id="rId19"/>
    <p:sldId id="262" r:id="rId20"/>
    <p:sldId id="270" r:id="rId21"/>
    <p:sldId id="299" r:id="rId22"/>
    <p:sldId id="294" r:id="rId23"/>
    <p:sldId id="291" r:id="rId24"/>
    <p:sldId id="308" r:id="rId25"/>
    <p:sldId id="260" r:id="rId26"/>
    <p:sldId id="300" r:id="rId27"/>
    <p:sldId id="298" r:id="rId28"/>
    <p:sldId id="30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EFA00"/>
    <a:srgbClr val="D5FC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42"/>
    <p:restoredTop sz="82900"/>
  </p:normalViewPr>
  <p:slideViewPr>
    <p:cSldViewPr snapToGrid="0">
      <p:cViewPr varScale="1">
        <p:scale>
          <a:sx n="104" d="100"/>
          <a:sy n="104" d="100"/>
        </p:scale>
        <p:origin x="1336"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61E7DB-CBA1-2B46-9A30-277A8229E789}" type="datetimeFigureOut">
              <a:rPr lang="en-US" smtClean="0"/>
              <a:t>12/9/24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6374F6-F80F-3844-9B30-1B43F833CCD0}" type="slidenum">
              <a:rPr lang="en-US" smtClean="0"/>
              <a:t>‹#›</a:t>
            </a:fld>
            <a:endParaRPr lang="en-US"/>
          </a:p>
        </p:txBody>
      </p:sp>
    </p:spTree>
    <p:extLst>
      <p:ext uri="{BB962C8B-B14F-4D97-AF65-F5344CB8AC3E}">
        <p14:creationId xmlns:p14="http://schemas.microsoft.com/office/powerpoint/2010/main" val="1953448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6374F6-F80F-3844-9B30-1B43F833CCD0}" type="slidenum">
              <a:rPr lang="en-US" smtClean="0"/>
              <a:t>1</a:t>
            </a:fld>
            <a:endParaRPr lang="en-US"/>
          </a:p>
        </p:txBody>
      </p:sp>
    </p:spTree>
    <p:extLst>
      <p:ext uri="{BB962C8B-B14F-4D97-AF65-F5344CB8AC3E}">
        <p14:creationId xmlns:p14="http://schemas.microsoft.com/office/powerpoint/2010/main" val="260191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have the overall response when the yield is summed for the two </a:t>
            </a:r>
            <a:r>
              <a:rPr lang="en-US" dirty="0" err="1"/>
              <a:t>PMTs.</a:t>
            </a:r>
            <a:endParaRPr lang="en-US" dirty="0"/>
          </a:p>
        </p:txBody>
      </p:sp>
      <p:sp>
        <p:nvSpPr>
          <p:cNvPr id="4" name="Slide Number Placeholder 3"/>
          <p:cNvSpPr>
            <a:spLocks noGrp="1"/>
          </p:cNvSpPr>
          <p:nvPr>
            <p:ph type="sldNum" sz="quarter" idx="5"/>
          </p:nvPr>
        </p:nvSpPr>
        <p:spPr/>
        <p:txBody>
          <a:bodyPr/>
          <a:lstStyle/>
          <a:p>
            <a:fld id="{306374F6-F80F-3844-9B30-1B43F833CCD0}" type="slidenum">
              <a:rPr lang="en-US" smtClean="0"/>
              <a:t>10</a:t>
            </a:fld>
            <a:endParaRPr lang="en-US"/>
          </a:p>
        </p:txBody>
      </p:sp>
    </p:spTree>
    <p:extLst>
      <p:ext uri="{BB962C8B-B14F-4D97-AF65-F5344CB8AC3E}">
        <p14:creationId xmlns:p14="http://schemas.microsoft.com/office/powerpoint/2010/main" val="3524285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interestingly though, we can look at the response vs. incident particle location. On the left is yield vs. incident y-position on the front face of the radiator, where we’ll see a damped oscillation in the yield as the incident position moves away from the PMT. And, on the right see about ~30% lower response in the center in comparison to the response directly below either PMT. While the deviation in the x-direction was expected, we were surprised by the oscillatory nature of the response in the y-direction when we first looked at the simulation results a couple years ago. It should also be noted that we first saw this response when simulating an acrylic radiator, where the oscillations were mush more pronounced, likely due to the lower mean yield of the acrylic. Nonetheless, we initially questioned whether simulation properly implemented the dynamics of a radiator with a somewhat complicated shape.</a:t>
            </a:r>
          </a:p>
          <a:p>
            <a:endParaRPr lang="en-US" dirty="0"/>
          </a:p>
        </p:txBody>
      </p:sp>
      <p:sp>
        <p:nvSpPr>
          <p:cNvPr id="4" name="Slide Number Placeholder 3"/>
          <p:cNvSpPr>
            <a:spLocks noGrp="1"/>
          </p:cNvSpPr>
          <p:nvPr>
            <p:ph type="sldNum" sz="quarter" idx="5"/>
          </p:nvPr>
        </p:nvSpPr>
        <p:spPr/>
        <p:txBody>
          <a:bodyPr/>
          <a:lstStyle/>
          <a:p>
            <a:fld id="{2BFDB5B1-A8FA-8044-8A6D-E662F60F45E4}" type="slidenum">
              <a:rPr lang="en-US" smtClean="0"/>
              <a:t>11</a:t>
            </a:fld>
            <a:endParaRPr lang="en-US"/>
          </a:p>
        </p:txBody>
      </p:sp>
    </p:spTree>
    <p:extLst>
      <p:ext uri="{BB962C8B-B14F-4D97-AF65-F5344CB8AC3E}">
        <p14:creationId xmlns:p14="http://schemas.microsoft.com/office/powerpoint/2010/main" val="595243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were fortunate enough to travel to Mainz, Germany and use the MAMI Test Beam to test the results we saw in simulation. By scanning a 50 mm x 50 mm sector directly below one of PMTs in 1mm increments, we found a clear oscillatory trend in the y-direction! We believe that this phenomena is due to the path length of Cherenkov photons produced at varying y positions, though this has not been thoroughly investigated due to the inconsequential nature of how these detectors are used for the MOLLER Experiment.</a:t>
            </a:r>
          </a:p>
        </p:txBody>
      </p:sp>
      <p:sp>
        <p:nvSpPr>
          <p:cNvPr id="4" name="Slide Number Placeholder 3"/>
          <p:cNvSpPr>
            <a:spLocks noGrp="1"/>
          </p:cNvSpPr>
          <p:nvPr>
            <p:ph type="sldNum" sz="quarter" idx="5"/>
          </p:nvPr>
        </p:nvSpPr>
        <p:spPr/>
        <p:txBody>
          <a:bodyPr/>
          <a:lstStyle/>
          <a:p>
            <a:fld id="{2BFDB5B1-A8FA-8044-8A6D-E662F60F45E4}" type="slidenum">
              <a:rPr lang="en-US" smtClean="0"/>
              <a:t>12</a:t>
            </a:fld>
            <a:endParaRPr lang="en-US"/>
          </a:p>
        </p:txBody>
      </p:sp>
    </p:spTree>
    <p:extLst>
      <p:ext uri="{BB962C8B-B14F-4D97-AF65-F5344CB8AC3E}">
        <p14:creationId xmlns:p14="http://schemas.microsoft.com/office/powerpoint/2010/main" val="4190618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91D34-5210-870D-3E81-610EDC10CA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60DE57-9875-B8D3-722E-3F7B4123F1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DF0882-CBED-C410-5176-A9ED743537B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5C920F-106D-BF25-9C49-6A1BC3227ED3}"/>
              </a:ext>
            </a:extLst>
          </p:cNvPr>
          <p:cNvSpPr>
            <a:spLocks noGrp="1"/>
          </p:cNvSpPr>
          <p:nvPr>
            <p:ph type="sldNum" sz="quarter" idx="5"/>
          </p:nvPr>
        </p:nvSpPr>
        <p:spPr/>
        <p:txBody>
          <a:bodyPr/>
          <a:lstStyle/>
          <a:p>
            <a:fld id="{2BFDB5B1-A8FA-8044-8A6D-E662F60F45E4}" type="slidenum">
              <a:rPr lang="en-US" smtClean="0"/>
              <a:t>13</a:t>
            </a:fld>
            <a:endParaRPr lang="en-US"/>
          </a:p>
        </p:txBody>
      </p:sp>
    </p:spTree>
    <p:extLst>
      <p:ext uri="{BB962C8B-B14F-4D97-AF65-F5344CB8AC3E}">
        <p14:creationId xmlns:p14="http://schemas.microsoft.com/office/powerpoint/2010/main" val="4234640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4F008-C036-6012-C284-8A51AECBBD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7FAC9F-ABFD-EE03-212A-0023D085DA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F7113D-18F2-7687-3F6D-1627961315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73407F8-2475-5F37-F5CF-889D7E0246A7}"/>
              </a:ext>
            </a:extLst>
          </p:cNvPr>
          <p:cNvSpPr>
            <a:spLocks noGrp="1"/>
          </p:cNvSpPr>
          <p:nvPr>
            <p:ph type="sldNum" sz="quarter" idx="5"/>
          </p:nvPr>
        </p:nvSpPr>
        <p:spPr/>
        <p:txBody>
          <a:bodyPr/>
          <a:lstStyle/>
          <a:p>
            <a:fld id="{2BFDB5B1-A8FA-8044-8A6D-E662F60F45E4}" type="slidenum">
              <a:rPr lang="en-US" smtClean="0"/>
              <a:t>14</a:t>
            </a:fld>
            <a:endParaRPr lang="en-US"/>
          </a:p>
        </p:txBody>
      </p:sp>
    </p:spTree>
    <p:extLst>
      <p:ext uri="{BB962C8B-B14F-4D97-AF65-F5344CB8AC3E}">
        <p14:creationId xmlns:p14="http://schemas.microsoft.com/office/powerpoint/2010/main" val="167471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leave you with a summary of the three detectors I’ve shown today and their expected performance for the experiment. Thank you for your time and I now open the floor to any questions.</a:t>
            </a:r>
          </a:p>
        </p:txBody>
      </p:sp>
      <p:sp>
        <p:nvSpPr>
          <p:cNvPr id="4" name="Slide Number Placeholder 3"/>
          <p:cNvSpPr>
            <a:spLocks noGrp="1"/>
          </p:cNvSpPr>
          <p:nvPr>
            <p:ph type="sldNum" sz="quarter" idx="5"/>
          </p:nvPr>
        </p:nvSpPr>
        <p:spPr/>
        <p:txBody>
          <a:bodyPr/>
          <a:lstStyle/>
          <a:p>
            <a:fld id="{306374F6-F80F-3844-9B30-1B43F833CCD0}" type="slidenum">
              <a:rPr lang="en-US" smtClean="0"/>
              <a:t>17</a:t>
            </a:fld>
            <a:endParaRPr lang="en-US"/>
          </a:p>
        </p:txBody>
      </p:sp>
    </p:spTree>
    <p:extLst>
      <p:ext uri="{BB962C8B-B14F-4D97-AF65-F5344CB8AC3E}">
        <p14:creationId xmlns:p14="http://schemas.microsoft.com/office/powerpoint/2010/main" val="966017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production running… 65 </a:t>
            </a:r>
            <a:r>
              <a:rPr lang="en-US" dirty="0" err="1"/>
              <a:t>uA</a:t>
            </a:r>
            <a:r>
              <a:rPr lang="en-US" dirty="0"/>
              <a:t> @ 90% polarization… ~150 </a:t>
            </a:r>
            <a:r>
              <a:rPr lang="en-US" dirty="0" err="1"/>
              <a:t>Ghz</a:t>
            </a:r>
            <a:endParaRPr lang="en-US" dirty="0"/>
          </a:p>
          <a:p>
            <a:r>
              <a:rPr lang="en-US" dirty="0"/>
              <a:t>–necessary to reach statistical goal in reasonable time. We use Cerenkov detectors because of their fast response to events</a:t>
            </a:r>
          </a:p>
          <a:p>
            <a:r>
              <a:rPr lang="en-US" dirty="0"/>
              <a:t>	- ~1 event every couple pic seconds -&gt; typical response time ~10 ns</a:t>
            </a:r>
          </a:p>
          <a:p>
            <a:r>
              <a:rPr lang="en-US" dirty="0"/>
              <a:t>	- Accumulate charge over integration period</a:t>
            </a:r>
          </a:p>
          <a:p>
            <a:r>
              <a:rPr lang="en-US" dirty="0"/>
              <a:t>- flip helicity of beam reduces systematic error</a:t>
            </a:r>
          </a:p>
          <a:p>
            <a:r>
              <a:rPr lang="en-US" dirty="0"/>
              <a:t>- associate integration windows with beam helicity -&gt; extract asymmetry measurements from integrated signals</a:t>
            </a:r>
          </a:p>
          <a:p>
            <a:endParaRPr lang="en-US" dirty="0"/>
          </a:p>
          <a:p>
            <a:endParaRPr lang="en-US" dirty="0"/>
          </a:p>
          <a:p>
            <a:endParaRPr lang="en-US" dirty="0"/>
          </a:p>
          <a:p>
            <a:r>
              <a:rPr lang="en-US" dirty="0"/>
              <a:t>The high beam current and target result in a main detector rate of ~150 GHz(or an event every couple picoseconds). This rate is necessary to give the desired statistics; however, the typical detector response for our thin quartz Cerenkov detectors is ~ 10 ns. Thus, we have severe pileup. We solve this by integrating the charge accumulated over a specified window of time, rather than trying to collect data for a specific event. These integration windows are correlated to beam helicity. So, the experiment implements a pseudo-random ordering of 32 helicity windows to calculate one asymmetry measurement. Here you can see a toy example from the PREX experiment…</a:t>
            </a:r>
          </a:p>
        </p:txBody>
      </p:sp>
      <p:sp>
        <p:nvSpPr>
          <p:cNvPr id="4" name="Slide Number Placeholder 3"/>
          <p:cNvSpPr>
            <a:spLocks noGrp="1"/>
          </p:cNvSpPr>
          <p:nvPr>
            <p:ph type="sldNum" sz="quarter" idx="5"/>
          </p:nvPr>
        </p:nvSpPr>
        <p:spPr/>
        <p:txBody>
          <a:bodyPr/>
          <a:lstStyle/>
          <a:p>
            <a:fld id="{2BFDB5B1-A8FA-8044-8A6D-E662F60F45E4}" type="slidenum">
              <a:rPr lang="en-US" smtClean="0"/>
              <a:t>18</a:t>
            </a:fld>
            <a:endParaRPr lang="en-US"/>
          </a:p>
        </p:txBody>
      </p:sp>
    </p:spTree>
    <p:extLst>
      <p:ext uri="{BB962C8B-B14F-4D97-AF65-F5344CB8AC3E}">
        <p14:creationId xmlns:p14="http://schemas.microsoft.com/office/powerpoint/2010/main" val="1856558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FDB5B1-A8FA-8044-8A6D-E662F60F45E4}" type="slidenum">
              <a:rPr lang="en-US" smtClean="0"/>
              <a:t>20</a:t>
            </a:fld>
            <a:endParaRPr lang="en-US"/>
          </a:p>
        </p:txBody>
      </p:sp>
    </p:spTree>
    <p:extLst>
      <p:ext uri="{BB962C8B-B14F-4D97-AF65-F5344CB8AC3E}">
        <p14:creationId xmlns:p14="http://schemas.microsoft.com/office/powerpoint/2010/main" val="770823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6374F6-F80F-3844-9B30-1B43F833CCD0}" type="slidenum">
              <a:rPr lang="en-US" smtClean="0"/>
              <a:t>21</a:t>
            </a:fld>
            <a:endParaRPr lang="en-US"/>
          </a:p>
        </p:txBody>
      </p:sp>
    </p:spTree>
    <p:extLst>
      <p:ext uri="{BB962C8B-B14F-4D97-AF65-F5344CB8AC3E}">
        <p14:creationId xmlns:p14="http://schemas.microsoft.com/office/powerpoint/2010/main" val="1686161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 width is error on single asymmetry measurement for 2 helicity windows  </a:t>
            </a:r>
          </a:p>
          <a:p>
            <a:endParaRPr lang="en-US" dirty="0"/>
          </a:p>
          <a:p>
            <a:r>
              <a:rPr lang="en-US" dirty="0"/>
              <a:t>Add left fig to 17</a:t>
            </a:r>
          </a:p>
        </p:txBody>
      </p:sp>
      <p:sp>
        <p:nvSpPr>
          <p:cNvPr id="4" name="Slide Number Placeholder 3"/>
          <p:cNvSpPr>
            <a:spLocks noGrp="1"/>
          </p:cNvSpPr>
          <p:nvPr>
            <p:ph type="sldNum" sz="quarter" idx="5"/>
          </p:nvPr>
        </p:nvSpPr>
        <p:spPr/>
        <p:txBody>
          <a:bodyPr/>
          <a:lstStyle/>
          <a:p>
            <a:fld id="{2BFDB5B1-A8FA-8044-8A6D-E662F60F45E4}" type="slidenum">
              <a:rPr lang="en-US" smtClean="0"/>
              <a:t>23</a:t>
            </a:fld>
            <a:endParaRPr lang="en-US"/>
          </a:p>
        </p:txBody>
      </p:sp>
    </p:spTree>
    <p:extLst>
      <p:ext uri="{BB962C8B-B14F-4D97-AF65-F5344CB8AC3E}">
        <p14:creationId xmlns:p14="http://schemas.microsoft.com/office/powerpoint/2010/main" val="1224388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MOLLER is a modern PVES experiment, which will study e-e interactions using the 11 GeV longitudinally polarized electron beam at JLAB. The left/right asymmetry in </a:t>
            </a:r>
            <a:r>
              <a:rPr lang="en-US" dirty="0" err="1"/>
              <a:t>møller</a:t>
            </a:r>
            <a:r>
              <a:rPr lang="en-US" dirty="0"/>
              <a:t> scattering arises from the interference of the electromagnetic and weak interactions at tree level, but loop corrections must be considered to obtain the precision of the MOLLER measurement. Experimentally, the parity violating asymmetry is defined as the difference over the sum of scattering cross sections for left and right handed beams and is a measurement of the weak charge. We predict an asymmetry of 33 ppb +/- 0.8 ppb, which is the most precise measure of the weak mixing angle proposed within the next decade and will be the first low Q^2 measurement to match the precision of measurements made at the Z-pole. Between the precision goal and the understanding of electroweak theory, MOLLER will be sensitive to new physics on the multi-TeV scale.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ee</a:t>
            </a:r>
            <a:r>
              <a:rPr lang="en-US" dirty="0"/>
              <a:t>-&gt;</a:t>
            </a:r>
            <a:r>
              <a:rPr lang="en-US" dirty="0" err="1"/>
              <a:t>ee</a:t>
            </a:r>
            <a:r>
              <a:rPr lang="en-US" dirty="0"/>
              <a:t> w/ 11 GeV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Feynman diagrams -&gt; asymmetry from interference of EM and weak interactions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experimental measure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running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MOLLER prediction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precision goal is FIRST to match collider experiments at z-pole and is on the same order as the theoretical uncertainty after the measurement od </a:t>
            </a:r>
            <a:r>
              <a:rPr lang="en-US" dirty="0" err="1"/>
              <a:t>M_higgs</a:t>
            </a:r>
            <a:r>
              <a:rPr lang="en-US" dirty="0"/>
              <a:t> in 2012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DIFFERENCE OVER SUM OF SCATTERED FLUX</a:t>
            </a:r>
          </a:p>
          <a:p>
            <a:endParaRPr lang="en-US" dirty="0"/>
          </a:p>
          <a:p>
            <a:r>
              <a:rPr lang="en-US" dirty="0"/>
              <a:t>The asymmetry also runs with energy due to the loop corrections. </a:t>
            </a:r>
          </a:p>
          <a:p>
            <a:endParaRPr lang="en-US" dirty="0"/>
          </a:p>
          <a:p>
            <a:endParaRPr lang="en-US" dirty="0"/>
          </a:p>
          <a:p>
            <a:r>
              <a:rPr lang="en-US" dirty="0"/>
              <a:t>New Physics up to 7.5 </a:t>
            </a:r>
            <a:r>
              <a:rPr lang="en-US" dirty="0" err="1"/>
              <a:t>TeV</a:t>
            </a:r>
            <a:endParaRPr lang="en-US" dirty="0"/>
          </a:p>
        </p:txBody>
      </p:sp>
      <p:sp>
        <p:nvSpPr>
          <p:cNvPr id="4" name="Slide Number Placeholder 3"/>
          <p:cNvSpPr>
            <a:spLocks noGrp="1"/>
          </p:cNvSpPr>
          <p:nvPr>
            <p:ph type="sldNum" sz="quarter" idx="5"/>
          </p:nvPr>
        </p:nvSpPr>
        <p:spPr/>
        <p:txBody>
          <a:bodyPr/>
          <a:lstStyle/>
          <a:p>
            <a:fld id="{2BFDB5B1-A8FA-8044-8A6D-E662F60F45E4}" type="slidenum">
              <a:rPr lang="en-US" smtClean="0"/>
              <a:t>2</a:t>
            </a:fld>
            <a:endParaRPr lang="en-US"/>
          </a:p>
        </p:txBody>
      </p:sp>
    </p:spTree>
    <p:extLst>
      <p:ext uri="{BB962C8B-B14F-4D97-AF65-F5344CB8AC3E}">
        <p14:creationId xmlns:p14="http://schemas.microsoft.com/office/powerpoint/2010/main" val="3750233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FDB5B1-A8FA-8044-8A6D-E662F60F45E4}" type="slidenum">
              <a:rPr lang="en-US" smtClean="0"/>
              <a:t>26</a:t>
            </a:fld>
            <a:endParaRPr lang="en-US"/>
          </a:p>
        </p:txBody>
      </p:sp>
    </p:spTree>
    <p:extLst>
      <p:ext uri="{BB962C8B-B14F-4D97-AF65-F5344CB8AC3E}">
        <p14:creationId xmlns:p14="http://schemas.microsoft.com/office/powerpoint/2010/main" val="18966199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small angle monitors live just in front of the beam dump in a region of ~500 GHz 43mm from the beamline. This is a region in which the physics asymmetry is small (nothing new should be happening), thus it is a good region for diagnostics. </a:t>
            </a:r>
          </a:p>
        </p:txBody>
      </p:sp>
      <p:sp>
        <p:nvSpPr>
          <p:cNvPr id="4" name="Slide Number Placeholder 3"/>
          <p:cNvSpPr>
            <a:spLocks noGrp="1"/>
          </p:cNvSpPr>
          <p:nvPr>
            <p:ph type="sldNum" sz="quarter" idx="5"/>
          </p:nvPr>
        </p:nvSpPr>
        <p:spPr/>
        <p:txBody>
          <a:bodyPr/>
          <a:lstStyle/>
          <a:p>
            <a:fld id="{2BFDB5B1-A8FA-8044-8A6D-E662F60F45E4}" type="slidenum">
              <a:rPr lang="en-US" smtClean="0"/>
              <a:t>27</a:t>
            </a:fld>
            <a:endParaRPr lang="en-US"/>
          </a:p>
        </p:txBody>
      </p:sp>
    </p:spTree>
    <p:extLst>
      <p:ext uri="{BB962C8B-B14F-4D97-AF65-F5344CB8AC3E}">
        <p14:creationId xmlns:p14="http://schemas.microsoft.com/office/powerpoint/2010/main" val="897303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MOLLER experiment will meet the proposed precision by making 30 billion individual asymmetry measurements. This requires a highly polarized beam incident of a high power target and accepting 60-120 degrees of the scattered flux in the COM frame. We also require the beam helicity to flip at ~2 kHz to reduce systematic errors. </a:t>
            </a:r>
          </a:p>
          <a:p>
            <a:endParaRPr lang="en-US" dirty="0"/>
          </a:p>
          <a:p>
            <a:r>
              <a:rPr lang="en-US" dirty="0"/>
              <a:t>One metric used to evaluate PVES experiments is the Figure of Merit. It is defined by the product of the parity violating asymmetry squared and the differential cross-section. These are both values which have scattering angle dependance, and are maximized at 90 degrees for MOLLER. By extending the acceptance, we guarantee the detection of at least one of the two scattered particles due to the identical particle interactions and can increase the FOM.</a:t>
            </a:r>
          </a:p>
          <a:p>
            <a:endParaRPr lang="en-US" dirty="0"/>
          </a:p>
          <a:p>
            <a:r>
              <a:rPr lang="en-US" dirty="0"/>
              <a:t>Figure of merit: minimizes uncertainty on asymmetry measurement. FOM = A/(delta A)</a:t>
            </a:r>
          </a:p>
        </p:txBody>
      </p:sp>
      <p:sp>
        <p:nvSpPr>
          <p:cNvPr id="4" name="Slide Number Placeholder 3"/>
          <p:cNvSpPr>
            <a:spLocks noGrp="1"/>
          </p:cNvSpPr>
          <p:nvPr>
            <p:ph type="sldNum" sz="quarter" idx="5"/>
          </p:nvPr>
        </p:nvSpPr>
        <p:spPr/>
        <p:txBody>
          <a:bodyPr/>
          <a:lstStyle/>
          <a:p>
            <a:fld id="{2BFDB5B1-A8FA-8044-8A6D-E662F60F45E4}" type="slidenum">
              <a:rPr lang="en-US" smtClean="0"/>
              <a:t>3</a:t>
            </a:fld>
            <a:endParaRPr lang="en-US"/>
          </a:p>
        </p:txBody>
      </p:sp>
    </p:spTree>
    <p:extLst>
      <p:ext uri="{BB962C8B-B14F-4D97-AF65-F5344CB8AC3E}">
        <p14:creationId xmlns:p14="http://schemas.microsoft.com/office/powerpoint/2010/main" val="38846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Virginia Tech group is responsible for the auxiliary detector system known as the Scattered Beam Monitors. This system includes the Large Angle Monitors, Small Angle Monitors, and Diffuse Beam Monitors, all of which are various geometries of integrating Cherenkov detector and designed to be sensitive to potential false or non-physics asymmetries.</a:t>
            </a:r>
          </a:p>
          <a:p>
            <a:endParaRPr lang="en-US" dirty="0"/>
          </a:p>
          <a:p>
            <a:endParaRPr lang="en-US" dirty="0"/>
          </a:p>
        </p:txBody>
      </p:sp>
      <p:sp>
        <p:nvSpPr>
          <p:cNvPr id="4" name="Slide Number Placeholder 3"/>
          <p:cNvSpPr>
            <a:spLocks noGrp="1"/>
          </p:cNvSpPr>
          <p:nvPr>
            <p:ph type="sldNum" sz="quarter" idx="5"/>
          </p:nvPr>
        </p:nvSpPr>
        <p:spPr/>
        <p:txBody>
          <a:bodyPr/>
          <a:lstStyle/>
          <a:p>
            <a:fld id="{306374F6-F80F-3844-9B30-1B43F833CCD0}" type="slidenum">
              <a:rPr lang="en-US" smtClean="0"/>
              <a:t>4</a:t>
            </a:fld>
            <a:endParaRPr lang="en-US"/>
          </a:p>
        </p:txBody>
      </p:sp>
    </p:spTree>
    <p:extLst>
      <p:ext uri="{BB962C8B-B14F-4D97-AF65-F5344CB8AC3E}">
        <p14:creationId xmlns:p14="http://schemas.microsoft.com/office/powerpoint/2010/main" val="1466904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example of a scattered beam monitor system in use occurred during the </a:t>
            </a:r>
            <a:r>
              <a:rPr lang="en-US" dirty="0" err="1"/>
              <a:t>Qweak</a:t>
            </a:r>
            <a:r>
              <a:rPr lang="en-US" dirty="0"/>
              <a:t> Experiment. </a:t>
            </a:r>
            <a:r>
              <a:rPr lang="en-US" dirty="0" err="1"/>
              <a:t>Qweak</a:t>
            </a:r>
            <a:r>
              <a:rPr lang="en-US" dirty="0"/>
              <a:t> observed a large, unexpected asymmetry. By blocking certain octants of the acceptance and taking measurements with the Diffuse Beam Monitors, it was determined that scattering off the beamline accounted for a very small fraction of the total signal but had an asymmetry which was orders of magnitude larger than the physics asymmetry. Thus, a correction was made to the measurement to account for the background. Considering the precision goals of MOLLER, careful steps will be taken to eliminate and reduce such background, but unforeseen things happen, and we must be ready for them.</a:t>
            </a:r>
          </a:p>
          <a:p>
            <a:endParaRPr lang="en-US" dirty="0"/>
          </a:p>
        </p:txBody>
      </p:sp>
      <p:sp>
        <p:nvSpPr>
          <p:cNvPr id="4" name="Slide Number Placeholder 3"/>
          <p:cNvSpPr>
            <a:spLocks noGrp="1"/>
          </p:cNvSpPr>
          <p:nvPr>
            <p:ph type="sldNum" sz="quarter" idx="5"/>
          </p:nvPr>
        </p:nvSpPr>
        <p:spPr/>
        <p:txBody>
          <a:bodyPr/>
          <a:lstStyle/>
          <a:p>
            <a:fld id="{306374F6-F80F-3844-9B30-1B43F833CCD0}" type="slidenum">
              <a:rPr lang="en-US" smtClean="0"/>
              <a:t>5</a:t>
            </a:fld>
            <a:endParaRPr lang="en-US"/>
          </a:p>
        </p:txBody>
      </p:sp>
    </p:spTree>
    <p:extLst>
      <p:ext uri="{BB962C8B-B14F-4D97-AF65-F5344CB8AC3E}">
        <p14:creationId xmlns:p14="http://schemas.microsoft.com/office/powerpoint/2010/main" val="3495949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scattered beam monitors are mostly concerned with re-scattered beamline backgrounds and serve as a “null” asymmetry monitor, meaning the expected asymmetry for each of these detectors is small when compared to the main detector. For the LAM and SAM this means that the incident rate on the detectors is comparable to the main detector, but the kinematics are such that there is little asymmetry between left- and right-handed scattering. Alternatively, the DBMs reside in regions where the expected flux is low, so any major signal in these detectors should be associated with tertiary processes.</a:t>
            </a:r>
          </a:p>
        </p:txBody>
      </p:sp>
      <p:sp>
        <p:nvSpPr>
          <p:cNvPr id="4" name="Slide Number Placeholder 3"/>
          <p:cNvSpPr>
            <a:spLocks noGrp="1"/>
          </p:cNvSpPr>
          <p:nvPr>
            <p:ph type="sldNum" sz="quarter" idx="5"/>
          </p:nvPr>
        </p:nvSpPr>
        <p:spPr/>
        <p:txBody>
          <a:bodyPr/>
          <a:lstStyle/>
          <a:p>
            <a:fld id="{306374F6-F80F-3844-9B30-1B43F833CCD0}" type="slidenum">
              <a:rPr lang="en-US" smtClean="0"/>
              <a:t>6</a:t>
            </a:fld>
            <a:endParaRPr lang="en-US"/>
          </a:p>
        </p:txBody>
      </p:sp>
    </p:spTree>
    <p:extLst>
      <p:ext uri="{BB962C8B-B14F-4D97-AF65-F5344CB8AC3E}">
        <p14:creationId xmlns:p14="http://schemas.microsoft.com/office/powerpoint/2010/main" val="857950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group is approaching the the start of production manufacture for each of these modules, and recently finished testing of the final prototypes of the detectors. The DBM is our simplest geometry, and is just a 100x76x10 mm quartz block glued to a 3-inch PMT. Before prototype construction, each detectors design is run through an optical GEANT4 simulation. My Monte Carlo simulation underestimates the photo electron yield by ~25%. Though the resolution is relatively similar. </a:t>
            </a:r>
          </a:p>
          <a:p>
            <a:endParaRPr lang="en-US" dirty="0"/>
          </a:p>
          <a:p>
            <a:r>
              <a:rPr lang="en-US" dirty="0"/>
              <a:t>The keen-eyed among you may notice there are actually two PMTs in this design and that I haven’t mentioned the bare </a:t>
            </a:r>
            <a:r>
              <a:rPr lang="en-US" dirty="0" err="1"/>
              <a:t>pmt</a:t>
            </a:r>
            <a:r>
              <a:rPr lang="en-US" dirty="0"/>
              <a:t> to this point. In the experiment, the bare PMT will be used to make a measurement of the flux of scattered particles through the PMT window and make a correction for the main detector.</a:t>
            </a:r>
          </a:p>
        </p:txBody>
      </p:sp>
      <p:sp>
        <p:nvSpPr>
          <p:cNvPr id="4" name="Slide Number Placeholder 3"/>
          <p:cNvSpPr>
            <a:spLocks noGrp="1"/>
          </p:cNvSpPr>
          <p:nvPr>
            <p:ph type="sldNum" sz="quarter" idx="5"/>
          </p:nvPr>
        </p:nvSpPr>
        <p:spPr/>
        <p:txBody>
          <a:bodyPr/>
          <a:lstStyle/>
          <a:p>
            <a:fld id="{306374F6-F80F-3844-9B30-1B43F833CCD0}" type="slidenum">
              <a:rPr lang="en-US" smtClean="0"/>
              <a:t>7</a:t>
            </a:fld>
            <a:endParaRPr lang="en-US"/>
          </a:p>
        </p:txBody>
      </p:sp>
    </p:spTree>
    <p:extLst>
      <p:ext uri="{BB962C8B-B14F-4D97-AF65-F5344CB8AC3E}">
        <p14:creationId xmlns:p14="http://schemas.microsoft.com/office/powerpoint/2010/main" val="2389098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second subsystem, the SAM, lives just upstream of the beam dump and has an active regions just 43 mm from the beamline, thus the rate through the quartz is very high. This provides us with an interesting challenge where we must have a good resolution at low photo electron yield. Because of this, we use a more tradition Cherenkov detector design, where the quartz radiator is beveled at 45 degrees to direct most of the Cherenkov photons to a reflective surface. In testing, we’ve found that our design results in better resolution than simulation, but similar yield. We currently have an undergrad working to understand this detector further.</a:t>
            </a:r>
          </a:p>
        </p:txBody>
      </p:sp>
      <p:sp>
        <p:nvSpPr>
          <p:cNvPr id="4" name="Slide Number Placeholder 3"/>
          <p:cNvSpPr>
            <a:spLocks noGrp="1"/>
          </p:cNvSpPr>
          <p:nvPr>
            <p:ph type="sldNum" sz="quarter" idx="5"/>
          </p:nvPr>
        </p:nvSpPr>
        <p:spPr/>
        <p:txBody>
          <a:bodyPr/>
          <a:lstStyle/>
          <a:p>
            <a:fld id="{2BFDB5B1-A8FA-8044-8A6D-E662F60F45E4}" type="slidenum">
              <a:rPr lang="en-US" smtClean="0"/>
              <a:t>8</a:t>
            </a:fld>
            <a:endParaRPr lang="en-US"/>
          </a:p>
        </p:txBody>
      </p:sp>
    </p:spTree>
    <p:extLst>
      <p:ext uri="{BB962C8B-B14F-4D97-AF65-F5344CB8AC3E}">
        <p14:creationId xmlns:p14="http://schemas.microsoft.com/office/powerpoint/2010/main" val="2127794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our most complicated detector when considering response, the LAM. As the name implies, the LAM detects large angle scattered events. These mostly come from the e-p radiative tail, energies which are not well defined by the MOLLER spectrometer, thus resulting in the large radiator and active area for this detector. All that said, about half of this detector’s radiator is blocked by a lead collar when in situ.</a:t>
            </a:r>
          </a:p>
        </p:txBody>
      </p:sp>
      <p:sp>
        <p:nvSpPr>
          <p:cNvPr id="4" name="Slide Number Placeholder 3"/>
          <p:cNvSpPr>
            <a:spLocks noGrp="1"/>
          </p:cNvSpPr>
          <p:nvPr>
            <p:ph type="sldNum" sz="quarter" idx="5"/>
          </p:nvPr>
        </p:nvSpPr>
        <p:spPr/>
        <p:txBody>
          <a:bodyPr/>
          <a:lstStyle/>
          <a:p>
            <a:fld id="{306374F6-F80F-3844-9B30-1B43F833CCD0}" type="slidenum">
              <a:rPr lang="en-US" smtClean="0"/>
              <a:t>9</a:t>
            </a:fld>
            <a:endParaRPr lang="en-US"/>
          </a:p>
        </p:txBody>
      </p:sp>
    </p:spTree>
    <p:extLst>
      <p:ext uri="{BB962C8B-B14F-4D97-AF65-F5344CB8AC3E}">
        <p14:creationId xmlns:p14="http://schemas.microsoft.com/office/powerpoint/2010/main" val="305396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7B505-DA6D-7179-49FA-B5A97B64B1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14EE7E-39B9-87E8-2980-D65E2B762C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BF34C0-4E53-3271-E4DF-CA964413FAA8}"/>
              </a:ext>
            </a:extLst>
          </p:cNvPr>
          <p:cNvSpPr>
            <a:spLocks noGrp="1"/>
          </p:cNvSpPr>
          <p:nvPr>
            <p:ph type="dt" sz="half" idx="10"/>
          </p:nvPr>
        </p:nvSpPr>
        <p:spPr/>
        <p:txBody>
          <a:bodyPr/>
          <a:lstStyle/>
          <a:p>
            <a:fld id="{CC21CA67-8247-B947-A9DA-782A15FD34CE}" type="datetime6">
              <a:rPr lang="en-US" smtClean="0"/>
              <a:t>December 24</a:t>
            </a:fld>
            <a:endParaRPr lang="en-US"/>
          </a:p>
        </p:txBody>
      </p:sp>
      <p:sp>
        <p:nvSpPr>
          <p:cNvPr id="5" name="Footer Placeholder 4">
            <a:extLst>
              <a:ext uri="{FF2B5EF4-FFF2-40B4-BE49-F238E27FC236}">
                <a16:creationId xmlns:a16="http://schemas.microsoft.com/office/drawing/2014/main" id="{A8AC78CB-4C20-F50E-7BEF-8B84B53F493B}"/>
              </a:ext>
            </a:extLst>
          </p:cNvPr>
          <p:cNvSpPr>
            <a:spLocks noGrp="1"/>
          </p:cNvSpPr>
          <p:nvPr>
            <p:ph type="ftr" sz="quarter" idx="11"/>
          </p:nvPr>
        </p:nvSpPr>
        <p:spPr/>
        <p:txBody>
          <a:bodyPr/>
          <a:lstStyle/>
          <a:p>
            <a:r>
              <a:rPr lang="en-US"/>
              <a:t>Daniel Valmassei</a:t>
            </a:r>
          </a:p>
        </p:txBody>
      </p:sp>
      <p:sp>
        <p:nvSpPr>
          <p:cNvPr id="6" name="Slide Number Placeholder 5">
            <a:extLst>
              <a:ext uri="{FF2B5EF4-FFF2-40B4-BE49-F238E27FC236}">
                <a16:creationId xmlns:a16="http://schemas.microsoft.com/office/drawing/2014/main" id="{5B47F1D2-D098-B7C2-13A7-843BB394948F}"/>
              </a:ext>
            </a:extLst>
          </p:cNvPr>
          <p:cNvSpPr>
            <a:spLocks noGrp="1"/>
          </p:cNvSpPr>
          <p:nvPr>
            <p:ph type="sldNum" sz="quarter" idx="12"/>
          </p:nvPr>
        </p:nvSpPr>
        <p:spPr/>
        <p:txBody>
          <a:bodyPr/>
          <a:lstStyle/>
          <a:p>
            <a:fld id="{6018F02A-9538-7747-8949-1E8DF2DAD48A}" type="slidenum">
              <a:rPr lang="en-US" smtClean="0"/>
              <a:t>‹#›</a:t>
            </a:fld>
            <a:endParaRPr lang="en-US"/>
          </a:p>
        </p:txBody>
      </p:sp>
    </p:spTree>
    <p:extLst>
      <p:ext uri="{BB962C8B-B14F-4D97-AF65-F5344CB8AC3E}">
        <p14:creationId xmlns:p14="http://schemas.microsoft.com/office/powerpoint/2010/main" val="1059029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CC595CA-8208-70A6-866D-E6DF1CFA7455}"/>
              </a:ext>
            </a:extLst>
          </p:cNvPr>
          <p:cNvPicPr>
            <a:picLocks noChangeAspect="1"/>
          </p:cNvPicPr>
          <p:nvPr/>
        </p:nvPicPr>
        <p:blipFill>
          <a:blip r:embed="rId2">
            <a:alphaModFix amt="85000"/>
          </a:blip>
          <a:stretch>
            <a:fillRect/>
          </a:stretch>
        </p:blipFill>
        <p:spPr>
          <a:xfrm>
            <a:off x="7917008" y="6356350"/>
            <a:ext cx="929985" cy="385003"/>
          </a:xfrm>
          <a:prstGeom prst="rect">
            <a:avLst/>
          </a:prstGeom>
        </p:spPr>
      </p:pic>
      <p:sp>
        <p:nvSpPr>
          <p:cNvPr id="8" name="Rectangle 7">
            <a:extLst>
              <a:ext uri="{FF2B5EF4-FFF2-40B4-BE49-F238E27FC236}">
                <a16:creationId xmlns:a16="http://schemas.microsoft.com/office/drawing/2014/main" id="{F39ED84F-0D94-4F44-F206-8BB4ED8D1F18}"/>
              </a:ext>
            </a:extLst>
          </p:cNvPr>
          <p:cNvSpPr/>
          <p:nvPr/>
        </p:nvSpPr>
        <p:spPr>
          <a:xfrm>
            <a:off x="0" y="-1137"/>
            <a:ext cx="12192000" cy="91599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5671FAC0-5B22-33B1-6194-E30FA65843D1}"/>
              </a:ext>
            </a:extLst>
          </p:cNvPr>
          <p:cNvSpPr/>
          <p:nvPr/>
        </p:nvSpPr>
        <p:spPr>
          <a:xfrm rot="16200000">
            <a:off x="11278395" y="-341"/>
            <a:ext cx="914401" cy="912810"/>
          </a:xfrm>
          <a:prstGeom prst="triangle">
            <a:avLst>
              <a:gd name="adj" fmla="val 10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D27C21-AED5-2F84-65CC-08DDC6475E8D}"/>
              </a:ext>
            </a:extLst>
          </p:cNvPr>
          <p:cNvSpPr>
            <a:spLocks noGrp="1"/>
          </p:cNvSpPr>
          <p:nvPr>
            <p:ph type="title"/>
          </p:nvPr>
        </p:nvSpPr>
        <p:spPr>
          <a:xfrm>
            <a:off x="838200" y="116647"/>
            <a:ext cx="10515600" cy="78667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67E48B4-08C8-83AF-0396-7E20A0D0E403}"/>
              </a:ext>
            </a:extLst>
          </p:cNvPr>
          <p:cNvSpPr>
            <a:spLocks noGrp="1"/>
          </p:cNvSpPr>
          <p:nvPr>
            <p:ph idx="1"/>
          </p:nvPr>
        </p:nvSpPr>
        <p:spPr>
          <a:xfrm>
            <a:off x="838200" y="1049337"/>
            <a:ext cx="10515600" cy="51276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83207-ECCE-B88A-61C2-7D189A3412B3}"/>
              </a:ext>
            </a:extLst>
          </p:cNvPr>
          <p:cNvSpPr>
            <a:spLocks noGrp="1"/>
          </p:cNvSpPr>
          <p:nvPr>
            <p:ph type="dt" sz="half" idx="10"/>
          </p:nvPr>
        </p:nvSpPr>
        <p:spPr/>
        <p:txBody>
          <a:bodyPr/>
          <a:lstStyle/>
          <a:p>
            <a:fld id="{2F0869D4-E001-A747-A09E-6EE6765C29CA}" type="datetime6">
              <a:rPr lang="en-US" smtClean="0"/>
              <a:t>December 24</a:t>
            </a:fld>
            <a:endParaRPr lang="en-US"/>
          </a:p>
        </p:txBody>
      </p:sp>
      <p:sp>
        <p:nvSpPr>
          <p:cNvPr id="5" name="Footer Placeholder 4">
            <a:extLst>
              <a:ext uri="{FF2B5EF4-FFF2-40B4-BE49-F238E27FC236}">
                <a16:creationId xmlns:a16="http://schemas.microsoft.com/office/drawing/2014/main" id="{6F3C8144-EE66-3165-13E6-9AC4847E3335}"/>
              </a:ext>
            </a:extLst>
          </p:cNvPr>
          <p:cNvSpPr>
            <a:spLocks noGrp="1"/>
          </p:cNvSpPr>
          <p:nvPr>
            <p:ph type="ftr" sz="quarter" idx="11"/>
          </p:nvPr>
        </p:nvSpPr>
        <p:spPr/>
        <p:txBody>
          <a:bodyPr/>
          <a:lstStyle/>
          <a:p>
            <a:r>
              <a:rPr lang="en-US"/>
              <a:t>Daniel Valmassei</a:t>
            </a:r>
          </a:p>
        </p:txBody>
      </p:sp>
      <p:sp>
        <p:nvSpPr>
          <p:cNvPr id="6" name="Slide Number Placeholder 5">
            <a:extLst>
              <a:ext uri="{FF2B5EF4-FFF2-40B4-BE49-F238E27FC236}">
                <a16:creationId xmlns:a16="http://schemas.microsoft.com/office/drawing/2014/main" id="{3BA8C6A3-BBF8-B29E-6ED9-FA11C55A102B}"/>
              </a:ext>
            </a:extLst>
          </p:cNvPr>
          <p:cNvSpPr>
            <a:spLocks noGrp="1"/>
          </p:cNvSpPr>
          <p:nvPr>
            <p:ph type="sldNum" sz="quarter" idx="12"/>
          </p:nvPr>
        </p:nvSpPr>
        <p:spPr/>
        <p:txBody>
          <a:bodyPr/>
          <a:lstStyle/>
          <a:p>
            <a:fld id="{EBF50451-7432-8844-82E4-77CA03F723CA}" type="slidenum">
              <a:rPr lang="en-US" smtClean="0"/>
              <a:t>‹#›</a:t>
            </a:fld>
            <a:endParaRPr lang="en-US"/>
          </a:p>
        </p:txBody>
      </p:sp>
      <p:pic>
        <p:nvPicPr>
          <p:cNvPr id="12" name="Picture 11" descr="A picture containing cartoon, clipart, sketch, drawing&#10;&#10;Description automatically generated">
            <a:extLst>
              <a:ext uri="{FF2B5EF4-FFF2-40B4-BE49-F238E27FC236}">
                <a16:creationId xmlns:a16="http://schemas.microsoft.com/office/drawing/2014/main" id="{F9C30060-3BAD-2D81-7F26-F54035B888C4}"/>
              </a:ext>
            </a:extLst>
          </p:cNvPr>
          <p:cNvPicPr>
            <a:picLocks noChangeAspect="1"/>
          </p:cNvPicPr>
          <p:nvPr/>
        </p:nvPicPr>
        <p:blipFill>
          <a:blip r:embed="rId3"/>
          <a:stretch>
            <a:fillRect/>
          </a:stretch>
        </p:blipFill>
        <p:spPr>
          <a:xfrm rot="3262885">
            <a:off x="11276902" y="-308902"/>
            <a:ext cx="1015599" cy="1207088"/>
          </a:xfrm>
          <a:prstGeom prst="rect">
            <a:avLst/>
          </a:prstGeom>
        </p:spPr>
      </p:pic>
    </p:spTree>
    <p:extLst>
      <p:ext uri="{BB962C8B-B14F-4D97-AF65-F5344CB8AC3E}">
        <p14:creationId xmlns:p14="http://schemas.microsoft.com/office/powerpoint/2010/main" val="3068822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A2ED-65A9-43E0-DDCF-C21AA9C126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FDAD07-6E79-4D3D-D6AD-E930DCE676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432F53-D7F2-AE53-5D95-095C268060A1}"/>
              </a:ext>
            </a:extLst>
          </p:cNvPr>
          <p:cNvSpPr>
            <a:spLocks noGrp="1"/>
          </p:cNvSpPr>
          <p:nvPr>
            <p:ph type="dt" sz="half" idx="10"/>
          </p:nvPr>
        </p:nvSpPr>
        <p:spPr/>
        <p:txBody>
          <a:bodyPr/>
          <a:lstStyle/>
          <a:p>
            <a:fld id="{B731BBB3-000B-1C43-BAFF-20E09764EE57}" type="datetime6">
              <a:rPr lang="en-US" smtClean="0"/>
              <a:t>December 24</a:t>
            </a:fld>
            <a:endParaRPr lang="en-US"/>
          </a:p>
        </p:txBody>
      </p:sp>
      <p:sp>
        <p:nvSpPr>
          <p:cNvPr id="5" name="Footer Placeholder 4">
            <a:extLst>
              <a:ext uri="{FF2B5EF4-FFF2-40B4-BE49-F238E27FC236}">
                <a16:creationId xmlns:a16="http://schemas.microsoft.com/office/drawing/2014/main" id="{885A3B79-28B4-CB67-1BE6-F99E52589AA8}"/>
              </a:ext>
            </a:extLst>
          </p:cNvPr>
          <p:cNvSpPr>
            <a:spLocks noGrp="1"/>
          </p:cNvSpPr>
          <p:nvPr>
            <p:ph type="ftr" sz="quarter" idx="11"/>
          </p:nvPr>
        </p:nvSpPr>
        <p:spPr/>
        <p:txBody>
          <a:bodyPr/>
          <a:lstStyle/>
          <a:p>
            <a:r>
              <a:rPr lang="en-US"/>
              <a:t>Daniel Valmassei</a:t>
            </a:r>
          </a:p>
        </p:txBody>
      </p:sp>
      <p:sp>
        <p:nvSpPr>
          <p:cNvPr id="6" name="Slide Number Placeholder 5">
            <a:extLst>
              <a:ext uri="{FF2B5EF4-FFF2-40B4-BE49-F238E27FC236}">
                <a16:creationId xmlns:a16="http://schemas.microsoft.com/office/drawing/2014/main" id="{72F2ECAB-30E6-223B-CE01-D2A4CE39B633}"/>
              </a:ext>
            </a:extLst>
          </p:cNvPr>
          <p:cNvSpPr>
            <a:spLocks noGrp="1"/>
          </p:cNvSpPr>
          <p:nvPr>
            <p:ph type="sldNum" sz="quarter" idx="12"/>
          </p:nvPr>
        </p:nvSpPr>
        <p:spPr/>
        <p:txBody>
          <a:bodyPr/>
          <a:lstStyle/>
          <a:p>
            <a:fld id="{6018F02A-9538-7747-8949-1E8DF2DAD48A}" type="slidenum">
              <a:rPr lang="en-US" smtClean="0"/>
              <a:t>‹#›</a:t>
            </a:fld>
            <a:endParaRPr lang="en-US"/>
          </a:p>
        </p:txBody>
      </p:sp>
    </p:spTree>
    <p:extLst>
      <p:ext uri="{BB962C8B-B14F-4D97-AF65-F5344CB8AC3E}">
        <p14:creationId xmlns:p14="http://schemas.microsoft.com/office/powerpoint/2010/main" val="3237143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12BF4F5-00A1-55D9-43FA-B644075CA9C9}"/>
              </a:ext>
            </a:extLst>
          </p:cNvPr>
          <p:cNvPicPr>
            <a:picLocks noChangeAspect="1"/>
          </p:cNvPicPr>
          <p:nvPr/>
        </p:nvPicPr>
        <p:blipFill>
          <a:blip r:embed="rId2">
            <a:alphaModFix amt="85000"/>
          </a:blip>
          <a:stretch>
            <a:fillRect/>
          </a:stretch>
        </p:blipFill>
        <p:spPr>
          <a:xfrm>
            <a:off x="7917008" y="6356350"/>
            <a:ext cx="929985" cy="385003"/>
          </a:xfrm>
          <a:prstGeom prst="rect">
            <a:avLst/>
          </a:prstGeom>
        </p:spPr>
      </p:pic>
      <p:sp>
        <p:nvSpPr>
          <p:cNvPr id="16" name="Rectangle 15">
            <a:extLst>
              <a:ext uri="{FF2B5EF4-FFF2-40B4-BE49-F238E27FC236}">
                <a16:creationId xmlns:a16="http://schemas.microsoft.com/office/drawing/2014/main" id="{DF2C05EA-6666-E050-B548-B6CBB862BE13}"/>
              </a:ext>
            </a:extLst>
          </p:cNvPr>
          <p:cNvSpPr/>
          <p:nvPr/>
        </p:nvSpPr>
        <p:spPr>
          <a:xfrm>
            <a:off x="0" y="-1137"/>
            <a:ext cx="12192000" cy="91599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iangle 16">
            <a:extLst>
              <a:ext uri="{FF2B5EF4-FFF2-40B4-BE49-F238E27FC236}">
                <a16:creationId xmlns:a16="http://schemas.microsoft.com/office/drawing/2014/main" id="{D1D2446E-BDD9-A1CB-7C71-AE9C63F00A30}"/>
              </a:ext>
            </a:extLst>
          </p:cNvPr>
          <p:cNvSpPr/>
          <p:nvPr/>
        </p:nvSpPr>
        <p:spPr>
          <a:xfrm rot="16200000">
            <a:off x="11278395" y="-341"/>
            <a:ext cx="914401" cy="912810"/>
          </a:xfrm>
          <a:prstGeom prst="triangle">
            <a:avLst>
              <a:gd name="adj" fmla="val 10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AC90F28-E3D7-8E50-AF3C-A6E6C241ACCA}"/>
              </a:ext>
            </a:extLst>
          </p:cNvPr>
          <p:cNvSpPr>
            <a:spLocks noGrp="1"/>
          </p:cNvSpPr>
          <p:nvPr>
            <p:ph sz="half" idx="1"/>
          </p:nvPr>
        </p:nvSpPr>
        <p:spPr>
          <a:xfrm>
            <a:off x="838200" y="1060866"/>
            <a:ext cx="5181600" cy="51160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4B18251-1C40-6860-3DFA-E5D506AEDDAB}"/>
              </a:ext>
            </a:extLst>
          </p:cNvPr>
          <p:cNvSpPr>
            <a:spLocks noGrp="1"/>
          </p:cNvSpPr>
          <p:nvPr>
            <p:ph sz="half" idx="2"/>
          </p:nvPr>
        </p:nvSpPr>
        <p:spPr>
          <a:xfrm>
            <a:off x="6172200" y="1060866"/>
            <a:ext cx="5181600" cy="51160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E23F82-AA7A-D41D-711C-6C42A6728756}"/>
              </a:ext>
            </a:extLst>
          </p:cNvPr>
          <p:cNvSpPr>
            <a:spLocks noGrp="1"/>
          </p:cNvSpPr>
          <p:nvPr>
            <p:ph type="dt" sz="half" idx="10"/>
          </p:nvPr>
        </p:nvSpPr>
        <p:spPr/>
        <p:txBody>
          <a:bodyPr/>
          <a:lstStyle/>
          <a:p>
            <a:fld id="{8A5C70FC-CA31-E34C-A018-7CD37039CE51}" type="datetime6">
              <a:rPr lang="en-US" smtClean="0"/>
              <a:t>December 24</a:t>
            </a:fld>
            <a:endParaRPr lang="en-US"/>
          </a:p>
        </p:txBody>
      </p:sp>
      <p:sp>
        <p:nvSpPr>
          <p:cNvPr id="6" name="Footer Placeholder 5">
            <a:extLst>
              <a:ext uri="{FF2B5EF4-FFF2-40B4-BE49-F238E27FC236}">
                <a16:creationId xmlns:a16="http://schemas.microsoft.com/office/drawing/2014/main" id="{23E7FD02-6007-2CED-E96D-DCAA1FDE0BCE}"/>
              </a:ext>
            </a:extLst>
          </p:cNvPr>
          <p:cNvSpPr>
            <a:spLocks noGrp="1"/>
          </p:cNvSpPr>
          <p:nvPr>
            <p:ph type="ftr" sz="quarter" idx="11"/>
          </p:nvPr>
        </p:nvSpPr>
        <p:spPr/>
        <p:txBody>
          <a:bodyPr/>
          <a:lstStyle/>
          <a:p>
            <a:r>
              <a:rPr lang="en-US"/>
              <a:t>Daniel Valmassei</a:t>
            </a:r>
          </a:p>
        </p:txBody>
      </p:sp>
      <p:sp>
        <p:nvSpPr>
          <p:cNvPr id="7" name="Slide Number Placeholder 6">
            <a:extLst>
              <a:ext uri="{FF2B5EF4-FFF2-40B4-BE49-F238E27FC236}">
                <a16:creationId xmlns:a16="http://schemas.microsoft.com/office/drawing/2014/main" id="{4DDB916C-83B1-E76D-0FE8-984FFBF39135}"/>
              </a:ext>
            </a:extLst>
          </p:cNvPr>
          <p:cNvSpPr>
            <a:spLocks noGrp="1"/>
          </p:cNvSpPr>
          <p:nvPr>
            <p:ph type="sldNum" sz="quarter" idx="12"/>
          </p:nvPr>
        </p:nvSpPr>
        <p:spPr/>
        <p:txBody>
          <a:bodyPr/>
          <a:lstStyle/>
          <a:p>
            <a:fld id="{6018F02A-9538-7747-8949-1E8DF2DAD48A}" type="slidenum">
              <a:rPr lang="en-US" smtClean="0"/>
              <a:t>‹#›</a:t>
            </a:fld>
            <a:endParaRPr lang="en-US"/>
          </a:p>
        </p:txBody>
      </p:sp>
      <p:pic>
        <p:nvPicPr>
          <p:cNvPr id="14" name="Picture 13" descr="A picture containing clipart, illustration, cartoon, graphics&#10;&#10;Description automatically generated">
            <a:extLst>
              <a:ext uri="{FF2B5EF4-FFF2-40B4-BE49-F238E27FC236}">
                <a16:creationId xmlns:a16="http://schemas.microsoft.com/office/drawing/2014/main" id="{E5A33DB1-34A2-A410-2280-E8252E3A45CB}"/>
              </a:ext>
            </a:extLst>
          </p:cNvPr>
          <p:cNvPicPr>
            <a:picLocks noChangeAspect="1"/>
          </p:cNvPicPr>
          <p:nvPr/>
        </p:nvPicPr>
        <p:blipFill>
          <a:blip r:embed="rId3">
            <a:alphaModFix amt="10000"/>
          </a:blip>
          <a:stretch>
            <a:fillRect/>
          </a:stretch>
        </p:blipFill>
        <p:spPr>
          <a:xfrm>
            <a:off x="7558363" y="2336971"/>
            <a:ext cx="4847673" cy="4847673"/>
          </a:xfrm>
          <a:prstGeom prst="rect">
            <a:avLst/>
          </a:prstGeom>
        </p:spPr>
      </p:pic>
      <p:sp>
        <p:nvSpPr>
          <p:cNvPr id="15" name="Title 1">
            <a:extLst>
              <a:ext uri="{FF2B5EF4-FFF2-40B4-BE49-F238E27FC236}">
                <a16:creationId xmlns:a16="http://schemas.microsoft.com/office/drawing/2014/main" id="{62E4C444-78D9-3D92-7DD1-2B7439C2AAB1}"/>
              </a:ext>
            </a:extLst>
          </p:cNvPr>
          <p:cNvSpPr>
            <a:spLocks noGrp="1"/>
          </p:cNvSpPr>
          <p:nvPr>
            <p:ph type="title"/>
          </p:nvPr>
        </p:nvSpPr>
        <p:spPr>
          <a:xfrm>
            <a:off x="838200" y="116647"/>
            <a:ext cx="10515600" cy="786679"/>
          </a:xfrm>
        </p:spPr>
        <p:txBody>
          <a:bodyPr/>
          <a:lstStyle/>
          <a:p>
            <a:r>
              <a:rPr lang="en-US"/>
              <a:t>Click to edit Master title style</a:t>
            </a:r>
            <a:endParaRPr lang="en-US" dirty="0"/>
          </a:p>
        </p:txBody>
      </p:sp>
    </p:spTree>
    <p:extLst>
      <p:ext uri="{BB962C8B-B14F-4D97-AF65-F5344CB8AC3E}">
        <p14:creationId xmlns:p14="http://schemas.microsoft.com/office/powerpoint/2010/main" val="1906055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27E9BFE-A6FB-62D0-8201-0B5734587EA2}"/>
              </a:ext>
            </a:extLst>
          </p:cNvPr>
          <p:cNvPicPr>
            <a:picLocks noChangeAspect="1"/>
          </p:cNvPicPr>
          <p:nvPr/>
        </p:nvPicPr>
        <p:blipFill>
          <a:blip r:embed="rId2">
            <a:alphaModFix amt="85000"/>
          </a:blip>
          <a:stretch>
            <a:fillRect/>
          </a:stretch>
        </p:blipFill>
        <p:spPr>
          <a:xfrm>
            <a:off x="7917008" y="6356350"/>
            <a:ext cx="929985" cy="385003"/>
          </a:xfrm>
          <a:prstGeom prst="rect">
            <a:avLst/>
          </a:prstGeom>
        </p:spPr>
      </p:pic>
      <p:sp>
        <p:nvSpPr>
          <p:cNvPr id="18" name="Rectangle 17">
            <a:extLst>
              <a:ext uri="{FF2B5EF4-FFF2-40B4-BE49-F238E27FC236}">
                <a16:creationId xmlns:a16="http://schemas.microsoft.com/office/drawing/2014/main" id="{208079B5-FA67-72CC-8056-EE6645003E72}"/>
              </a:ext>
            </a:extLst>
          </p:cNvPr>
          <p:cNvSpPr/>
          <p:nvPr/>
        </p:nvSpPr>
        <p:spPr>
          <a:xfrm>
            <a:off x="0" y="-1137"/>
            <a:ext cx="12192000" cy="91599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a:extLst>
              <a:ext uri="{FF2B5EF4-FFF2-40B4-BE49-F238E27FC236}">
                <a16:creationId xmlns:a16="http://schemas.microsoft.com/office/drawing/2014/main" id="{5972AF49-55C2-4EDC-28EE-1E036A5CC045}"/>
              </a:ext>
            </a:extLst>
          </p:cNvPr>
          <p:cNvSpPr/>
          <p:nvPr/>
        </p:nvSpPr>
        <p:spPr>
          <a:xfrm rot="16200000">
            <a:off x="11278395" y="-341"/>
            <a:ext cx="914401" cy="912810"/>
          </a:xfrm>
          <a:prstGeom prst="triangle">
            <a:avLst>
              <a:gd name="adj" fmla="val 10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6CE4F63-E8DB-9984-E353-E4C208C8C274}"/>
              </a:ext>
            </a:extLst>
          </p:cNvPr>
          <p:cNvSpPr>
            <a:spLocks noGrp="1"/>
          </p:cNvSpPr>
          <p:nvPr>
            <p:ph type="body" idx="1"/>
          </p:nvPr>
        </p:nvSpPr>
        <p:spPr>
          <a:xfrm>
            <a:off x="839788" y="114445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A5F2C4-9FF2-EBBE-E57B-F3F4CF19F483}"/>
              </a:ext>
            </a:extLst>
          </p:cNvPr>
          <p:cNvSpPr>
            <a:spLocks noGrp="1"/>
          </p:cNvSpPr>
          <p:nvPr>
            <p:ph sz="half" idx="2"/>
          </p:nvPr>
        </p:nvSpPr>
        <p:spPr>
          <a:xfrm>
            <a:off x="839788" y="1968366"/>
            <a:ext cx="5157787" cy="4084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9CD25A-C4AD-A448-10B9-04CE3554083A}"/>
              </a:ext>
            </a:extLst>
          </p:cNvPr>
          <p:cNvSpPr>
            <a:spLocks noGrp="1"/>
          </p:cNvSpPr>
          <p:nvPr>
            <p:ph type="body" sz="quarter" idx="3"/>
          </p:nvPr>
        </p:nvSpPr>
        <p:spPr>
          <a:xfrm>
            <a:off x="6172200" y="114445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F44878-DEC7-B089-B7A6-B9BC35B5DFA7}"/>
              </a:ext>
            </a:extLst>
          </p:cNvPr>
          <p:cNvSpPr>
            <a:spLocks noGrp="1"/>
          </p:cNvSpPr>
          <p:nvPr>
            <p:ph sz="quarter" idx="4"/>
          </p:nvPr>
        </p:nvSpPr>
        <p:spPr>
          <a:xfrm>
            <a:off x="6172200" y="1968365"/>
            <a:ext cx="5183188" cy="4084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186815-DC99-90AF-0409-2C0DA6DCFACA}"/>
              </a:ext>
            </a:extLst>
          </p:cNvPr>
          <p:cNvSpPr>
            <a:spLocks noGrp="1"/>
          </p:cNvSpPr>
          <p:nvPr>
            <p:ph type="dt" sz="half" idx="10"/>
          </p:nvPr>
        </p:nvSpPr>
        <p:spPr/>
        <p:txBody>
          <a:bodyPr/>
          <a:lstStyle/>
          <a:p>
            <a:fld id="{188F6AC4-7F12-C948-A130-9FD89CF91049}" type="datetime6">
              <a:rPr lang="en-US" smtClean="0"/>
              <a:t>December 24</a:t>
            </a:fld>
            <a:endParaRPr lang="en-US"/>
          </a:p>
        </p:txBody>
      </p:sp>
      <p:sp>
        <p:nvSpPr>
          <p:cNvPr id="8" name="Footer Placeholder 7">
            <a:extLst>
              <a:ext uri="{FF2B5EF4-FFF2-40B4-BE49-F238E27FC236}">
                <a16:creationId xmlns:a16="http://schemas.microsoft.com/office/drawing/2014/main" id="{3B91E792-45D7-1BD4-C73E-F9DEECCE090E}"/>
              </a:ext>
            </a:extLst>
          </p:cNvPr>
          <p:cNvSpPr>
            <a:spLocks noGrp="1"/>
          </p:cNvSpPr>
          <p:nvPr>
            <p:ph type="ftr" sz="quarter" idx="11"/>
          </p:nvPr>
        </p:nvSpPr>
        <p:spPr/>
        <p:txBody>
          <a:bodyPr/>
          <a:lstStyle/>
          <a:p>
            <a:r>
              <a:rPr lang="en-US"/>
              <a:t>Daniel Valmassei</a:t>
            </a:r>
          </a:p>
        </p:txBody>
      </p:sp>
      <p:sp>
        <p:nvSpPr>
          <p:cNvPr id="9" name="Slide Number Placeholder 8">
            <a:extLst>
              <a:ext uri="{FF2B5EF4-FFF2-40B4-BE49-F238E27FC236}">
                <a16:creationId xmlns:a16="http://schemas.microsoft.com/office/drawing/2014/main" id="{AF1D9826-C031-8BFE-3630-B32C312F86B3}"/>
              </a:ext>
            </a:extLst>
          </p:cNvPr>
          <p:cNvSpPr>
            <a:spLocks noGrp="1"/>
          </p:cNvSpPr>
          <p:nvPr>
            <p:ph type="sldNum" sz="quarter" idx="12"/>
          </p:nvPr>
        </p:nvSpPr>
        <p:spPr/>
        <p:txBody>
          <a:bodyPr/>
          <a:lstStyle/>
          <a:p>
            <a:fld id="{6018F02A-9538-7747-8949-1E8DF2DAD48A}" type="slidenum">
              <a:rPr lang="en-US" smtClean="0"/>
              <a:t>‹#›</a:t>
            </a:fld>
            <a:endParaRPr lang="en-US"/>
          </a:p>
        </p:txBody>
      </p:sp>
      <p:pic>
        <p:nvPicPr>
          <p:cNvPr id="16" name="Picture 15" descr="A picture containing clipart, illustration, cartoon, graphics&#10;&#10;Description automatically generated">
            <a:extLst>
              <a:ext uri="{FF2B5EF4-FFF2-40B4-BE49-F238E27FC236}">
                <a16:creationId xmlns:a16="http://schemas.microsoft.com/office/drawing/2014/main" id="{0FD55462-08BA-3090-4D6D-898A1F65DD2E}"/>
              </a:ext>
            </a:extLst>
          </p:cNvPr>
          <p:cNvPicPr>
            <a:picLocks noChangeAspect="1"/>
          </p:cNvPicPr>
          <p:nvPr/>
        </p:nvPicPr>
        <p:blipFill>
          <a:blip r:embed="rId3">
            <a:alphaModFix amt="10000"/>
          </a:blip>
          <a:stretch>
            <a:fillRect/>
          </a:stretch>
        </p:blipFill>
        <p:spPr>
          <a:xfrm>
            <a:off x="7558363" y="2336971"/>
            <a:ext cx="4847673" cy="4847673"/>
          </a:xfrm>
          <a:prstGeom prst="rect">
            <a:avLst/>
          </a:prstGeom>
        </p:spPr>
      </p:pic>
      <p:sp>
        <p:nvSpPr>
          <p:cNvPr id="17" name="Title 1">
            <a:extLst>
              <a:ext uri="{FF2B5EF4-FFF2-40B4-BE49-F238E27FC236}">
                <a16:creationId xmlns:a16="http://schemas.microsoft.com/office/drawing/2014/main" id="{B7E6B5C0-EC6D-966C-9C31-E7F41130FD41}"/>
              </a:ext>
            </a:extLst>
          </p:cNvPr>
          <p:cNvSpPr>
            <a:spLocks noGrp="1"/>
          </p:cNvSpPr>
          <p:nvPr>
            <p:ph type="title"/>
          </p:nvPr>
        </p:nvSpPr>
        <p:spPr>
          <a:xfrm>
            <a:off x="838200" y="126586"/>
            <a:ext cx="10515600" cy="786679"/>
          </a:xfrm>
        </p:spPr>
        <p:txBody>
          <a:bodyPr/>
          <a:lstStyle/>
          <a:p>
            <a:r>
              <a:rPr lang="en-US"/>
              <a:t>Click to edit Master title style</a:t>
            </a:r>
            <a:endParaRPr lang="en-US" dirty="0"/>
          </a:p>
        </p:txBody>
      </p:sp>
    </p:spTree>
    <p:extLst>
      <p:ext uri="{BB962C8B-B14F-4D97-AF65-F5344CB8AC3E}">
        <p14:creationId xmlns:p14="http://schemas.microsoft.com/office/powerpoint/2010/main" val="2450076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A6E1B9F-A179-AD1C-F93D-EDE599237FFA}"/>
              </a:ext>
            </a:extLst>
          </p:cNvPr>
          <p:cNvPicPr>
            <a:picLocks noChangeAspect="1"/>
          </p:cNvPicPr>
          <p:nvPr/>
        </p:nvPicPr>
        <p:blipFill>
          <a:blip r:embed="rId2">
            <a:alphaModFix amt="85000"/>
          </a:blip>
          <a:stretch>
            <a:fillRect/>
          </a:stretch>
        </p:blipFill>
        <p:spPr>
          <a:xfrm>
            <a:off x="7917008" y="6356350"/>
            <a:ext cx="929985" cy="385003"/>
          </a:xfrm>
          <a:prstGeom prst="rect">
            <a:avLst/>
          </a:prstGeom>
        </p:spPr>
      </p:pic>
      <p:pic>
        <p:nvPicPr>
          <p:cNvPr id="9" name="Picture 8" descr="A picture containing clipart, illustration, cartoon, graphics&#10;&#10;Description automatically generated">
            <a:extLst>
              <a:ext uri="{FF2B5EF4-FFF2-40B4-BE49-F238E27FC236}">
                <a16:creationId xmlns:a16="http://schemas.microsoft.com/office/drawing/2014/main" id="{DA73B364-B9B5-7634-374F-80580E6C83F1}"/>
              </a:ext>
            </a:extLst>
          </p:cNvPr>
          <p:cNvPicPr>
            <a:picLocks noChangeAspect="1"/>
          </p:cNvPicPr>
          <p:nvPr/>
        </p:nvPicPr>
        <p:blipFill>
          <a:blip r:embed="rId3">
            <a:alphaModFix amt="10000"/>
          </a:blip>
          <a:stretch>
            <a:fillRect/>
          </a:stretch>
        </p:blipFill>
        <p:spPr>
          <a:xfrm>
            <a:off x="7558363" y="2336971"/>
            <a:ext cx="4847673" cy="4847673"/>
          </a:xfrm>
          <a:prstGeom prst="rect">
            <a:avLst/>
          </a:prstGeom>
        </p:spPr>
      </p:pic>
      <p:sp>
        <p:nvSpPr>
          <p:cNvPr id="7" name="Rectangle 6">
            <a:extLst>
              <a:ext uri="{FF2B5EF4-FFF2-40B4-BE49-F238E27FC236}">
                <a16:creationId xmlns:a16="http://schemas.microsoft.com/office/drawing/2014/main" id="{B4EA2D0C-CFCB-D549-1902-0CCBB6B88D13}"/>
              </a:ext>
            </a:extLst>
          </p:cNvPr>
          <p:cNvSpPr/>
          <p:nvPr/>
        </p:nvSpPr>
        <p:spPr>
          <a:xfrm>
            <a:off x="0" y="452"/>
            <a:ext cx="12192000" cy="914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3EEB85FD-E119-D58F-0A8B-FCB2BCB55D99}"/>
              </a:ext>
            </a:extLst>
          </p:cNvPr>
          <p:cNvSpPr/>
          <p:nvPr/>
        </p:nvSpPr>
        <p:spPr>
          <a:xfrm rot="16200000">
            <a:off x="11278395" y="-342"/>
            <a:ext cx="914401" cy="912810"/>
          </a:xfrm>
          <a:prstGeom prst="triangle">
            <a:avLst>
              <a:gd name="adj" fmla="val 10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7A97B69A-EEBD-CC0E-31D7-F417BD752C4F}"/>
              </a:ext>
            </a:extLst>
          </p:cNvPr>
          <p:cNvSpPr>
            <a:spLocks noGrp="1"/>
          </p:cNvSpPr>
          <p:nvPr>
            <p:ph type="dt" sz="half" idx="10"/>
          </p:nvPr>
        </p:nvSpPr>
        <p:spPr/>
        <p:txBody>
          <a:bodyPr/>
          <a:lstStyle/>
          <a:p>
            <a:fld id="{72A9DFF6-0D6D-CA4A-BA8B-3542CC9E76B6}" type="datetime6">
              <a:rPr lang="en-US" smtClean="0"/>
              <a:t>December 24</a:t>
            </a:fld>
            <a:endParaRPr lang="en-US"/>
          </a:p>
        </p:txBody>
      </p:sp>
      <p:sp>
        <p:nvSpPr>
          <p:cNvPr id="4" name="Footer Placeholder 3">
            <a:extLst>
              <a:ext uri="{FF2B5EF4-FFF2-40B4-BE49-F238E27FC236}">
                <a16:creationId xmlns:a16="http://schemas.microsoft.com/office/drawing/2014/main" id="{F07081AA-20AA-569A-787E-568CB1A986A7}"/>
              </a:ext>
            </a:extLst>
          </p:cNvPr>
          <p:cNvSpPr>
            <a:spLocks noGrp="1"/>
          </p:cNvSpPr>
          <p:nvPr>
            <p:ph type="ftr" sz="quarter" idx="11"/>
          </p:nvPr>
        </p:nvSpPr>
        <p:spPr/>
        <p:txBody>
          <a:bodyPr/>
          <a:lstStyle/>
          <a:p>
            <a:r>
              <a:rPr lang="en-US"/>
              <a:t>Daniel Valmassei</a:t>
            </a:r>
          </a:p>
        </p:txBody>
      </p:sp>
      <p:sp>
        <p:nvSpPr>
          <p:cNvPr id="5" name="Slide Number Placeholder 4">
            <a:extLst>
              <a:ext uri="{FF2B5EF4-FFF2-40B4-BE49-F238E27FC236}">
                <a16:creationId xmlns:a16="http://schemas.microsoft.com/office/drawing/2014/main" id="{88030545-66AA-DA6F-11BB-9A4D96F402B7}"/>
              </a:ext>
            </a:extLst>
          </p:cNvPr>
          <p:cNvSpPr>
            <a:spLocks noGrp="1"/>
          </p:cNvSpPr>
          <p:nvPr>
            <p:ph type="sldNum" sz="quarter" idx="12"/>
          </p:nvPr>
        </p:nvSpPr>
        <p:spPr/>
        <p:txBody>
          <a:bodyPr/>
          <a:lstStyle/>
          <a:p>
            <a:fld id="{6018F02A-9538-7747-8949-1E8DF2DAD48A}" type="slidenum">
              <a:rPr lang="en-US" smtClean="0"/>
              <a:t>‹#›</a:t>
            </a:fld>
            <a:endParaRPr lang="en-US"/>
          </a:p>
        </p:txBody>
      </p:sp>
      <p:sp>
        <p:nvSpPr>
          <p:cNvPr id="10" name="Title 1">
            <a:extLst>
              <a:ext uri="{FF2B5EF4-FFF2-40B4-BE49-F238E27FC236}">
                <a16:creationId xmlns:a16="http://schemas.microsoft.com/office/drawing/2014/main" id="{2D354A8D-4CBD-9EE6-FD94-8FF5F66D6271}"/>
              </a:ext>
            </a:extLst>
          </p:cNvPr>
          <p:cNvSpPr>
            <a:spLocks noGrp="1"/>
          </p:cNvSpPr>
          <p:nvPr>
            <p:ph type="title"/>
          </p:nvPr>
        </p:nvSpPr>
        <p:spPr>
          <a:xfrm>
            <a:off x="838200" y="126586"/>
            <a:ext cx="10515600" cy="786679"/>
          </a:xfrm>
        </p:spPr>
        <p:txBody>
          <a:bodyPr/>
          <a:lstStyle/>
          <a:p>
            <a:r>
              <a:rPr lang="en-US"/>
              <a:t>Click to edit Master title style</a:t>
            </a:r>
            <a:endParaRPr lang="en-US" dirty="0"/>
          </a:p>
        </p:txBody>
      </p:sp>
    </p:spTree>
    <p:extLst>
      <p:ext uri="{BB962C8B-B14F-4D97-AF65-F5344CB8AC3E}">
        <p14:creationId xmlns:p14="http://schemas.microsoft.com/office/powerpoint/2010/main" val="841566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BEBB0C6-E785-F9CC-8F43-8E6ADD73F5DF}"/>
              </a:ext>
            </a:extLst>
          </p:cNvPr>
          <p:cNvPicPr>
            <a:picLocks noChangeAspect="1"/>
          </p:cNvPicPr>
          <p:nvPr/>
        </p:nvPicPr>
        <p:blipFill>
          <a:blip r:embed="rId2">
            <a:alphaModFix amt="85000"/>
          </a:blip>
          <a:stretch>
            <a:fillRect/>
          </a:stretch>
        </p:blipFill>
        <p:spPr>
          <a:xfrm>
            <a:off x="7917008" y="6356350"/>
            <a:ext cx="929985" cy="385003"/>
          </a:xfrm>
          <a:prstGeom prst="rect">
            <a:avLst/>
          </a:prstGeom>
        </p:spPr>
      </p:pic>
      <p:sp>
        <p:nvSpPr>
          <p:cNvPr id="6" name="Rectangle 5">
            <a:extLst>
              <a:ext uri="{FF2B5EF4-FFF2-40B4-BE49-F238E27FC236}">
                <a16:creationId xmlns:a16="http://schemas.microsoft.com/office/drawing/2014/main" id="{84E3207C-A786-6A9E-6ED2-AA34DD8DC399}"/>
              </a:ext>
            </a:extLst>
          </p:cNvPr>
          <p:cNvSpPr/>
          <p:nvPr/>
        </p:nvSpPr>
        <p:spPr>
          <a:xfrm>
            <a:off x="0" y="452"/>
            <a:ext cx="12192000" cy="914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iangle 6">
            <a:extLst>
              <a:ext uri="{FF2B5EF4-FFF2-40B4-BE49-F238E27FC236}">
                <a16:creationId xmlns:a16="http://schemas.microsoft.com/office/drawing/2014/main" id="{777433F5-A1F8-F815-F676-27291BBF45EA}"/>
              </a:ext>
            </a:extLst>
          </p:cNvPr>
          <p:cNvSpPr/>
          <p:nvPr/>
        </p:nvSpPr>
        <p:spPr>
          <a:xfrm rot="16200000">
            <a:off x="11278395" y="-342"/>
            <a:ext cx="914401" cy="912810"/>
          </a:xfrm>
          <a:prstGeom prst="triangle">
            <a:avLst>
              <a:gd name="adj" fmla="val 10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90CE9462-191C-E7C1-97B9-64E13BC53653}"/>
              </a:ext>
            </a:extLst>
          </p:cNvPr>
          <p:cNvSpPr>
            <a:spLocks noGrp="1"/>
          </p:cNvSpPr>
          <p:nvPr>
            <p:ph type="dt" sz="half" idx="10"/>
          </p:nvPr>
        </p:nvSpPr>
        <p:spPr/>
        <p:txBody>
          <a:bodyPr/>
          <a:lstStyle/>
          <a:p>
            <a:fld id="{DED37F65-EB3A-2042-8F2C-DA6B6B2ECA22}" type="datetime6">
              <a:rPr lang="en-US" smtClean="0"/>
              <a:t>December 24</a:t>
            </a:fld>
            <a:endParaRPr lang="en-US"/>
          </a:p>
        </p:txBody>
      </p:sp>
      <p:sp>
        <p:nvSpPr>
          <p:cNvPr id="3" name="Footer Placeholder 2">
            <a:extLst>
              <a:ext uri="{FF2B5EF4-FFF2-40B4-BE49-F238E27FC236}">
                <a16:creationId xmlns:a16="http://schemas.microsoft.com/office/drawing/2014/main" id="{8026E06A-A7BE-382C-12E1-2BF113474DA5}"/>
              </a:ext>
            </a:extLst>
          </p:cNvPr>
          <p:cNvSpPr>
            <a:spLocks noGrp="1"/>
          </p:cNvSpPr>
          <p:nvPr>
            <p:ph type="ftr" sz="quarter" idx="11"/>
          </p:nvPr>
        </p:nvSpPr>
        <p:spPr/>
        <p:txBody>
          <a:bodyPr/>
          <a:lstStyle/>
          <a:p>
            <a:r>
              <a:rPr lang="en-US"/>
              <a:t>Daniel Valmassei</a:t>
            </a:r>
          </a:p>
        </p:txBody>
      </p:sp>
      <p:sp>
        <p:nvSpPr>
          <p:cNvPr id="4" name="Slide Number Placeholder 3">
            <a:extLst>
              <a:ext uri="{FF2B5EF4-FFF2-40B4-BE49-F238E27FC236}">
                <a16:creationId xmlns:a16="http://schemas.microsoft.com/office/drawing/2014/main" id="{72F7C6B3-DAEB-B5C5-37C0-8EEB9D42D432}"/>
              </a:ext>
            </a:extLst>
          </p:cNvPr>
          <p:cNvSpPr>
            <a:spLocks noGrp="1"/>
          </p:cNvSpPr>
          <p:nvPr>
            <p:ph type="sldNum" sz="quarter" idx="12"/>
          </p:nvPr>
        </p:nvSpPr>
        <p:spPr/>
        <p:txBody>
          <a:bodyPr/>
          <a:lstStyle/>
          <a:p>
            <a:fld id="{6018F02A-9538-7747-8949-1E8DF2DAD48A}" type="slidenum">
              <a:rPr lang="en-US" smtClean="0"/>
              <a:t>‹#›</a:t>
            </a:fld>
            <a:endParaRPr lang="en-US"/>
          </a:p>
        </p:txBody>
      </p:sp>
    </p:spTree>
    <p:extLst>
      <p:ext uri="{BB962C8B-B14F-4D97-AF65-F5344CB8AC3E}">
        <p14:creationId xmlns:p14="http://schemas.microsoft.com/office/powerpoint/2010/main" val="4203276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241F9FD-3299-D65F-F296-576093E39B4A}"/>
              </a:ext>
            </a:extLst>
          </p:cNvPr>
          <p:cNvPicPr>
            <a:picLocks noChangeAspect="1"/>
          </p:cNvPicPr>
          <p:nvPr/>
        </p:nvPicPr>
        <p:blipFill>
          <a:blip r:embed="rId2">
            <a:alphaModFix amt="85000"/>
          </a:blip>
          <a:stretch>
            <a:fillRect/>
          </a:stretch>
        </p:blipFill>
        <p:spPr>
          <a:xfrm>
            <a:off x="7917008" y="6356350"/>
            <a:ext cx="929985" cy="385003"/>
          </a:xfrm>
          <a:prstGeom prst="rect">
            <a:avLst/>
          </a:prstGeom>
        </p:spPr>
      </p:pic>
      <p:sp>
        <p:nvSpPr>
          <p:cNvPr id="9" name="Rectangle 8">
            <a:extLst>
              <a:ext uri="{FF2B5EF4-FFF2-40B4-BE49-F238E27FC236}">
                <a16:creationId xmlns:a16="http://schemas.microsoft.com/office/drawing/2014/main" id="{EC5F8C64-3870-3BB4-0D62-F8FA7C31B74C}"/>
              </a:ext>
            </a:extLst>
          </p:cNvPr>
          <p:cNvSpPr/>
          <p:nvPr/>
        </p:nvSpPr>
        <p:spPr>
          <a:xfrm>
            <a:off x="0" y="452"/>
            <a:ext cx="12192000" cy="914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DEA38F82-E841-0588-9172-694ADE7C8343}"/>
              </a:ext>
            </a:extLst>
          </p:cNvPr>
          <p:cNvSpPr/>
          <p:nvPr/>
        </p:nvSpPr>
        <p:spPr>
          <a:xfrm rot="16200000">
            <a:off x="11278395" y="-342"/>
            <a:ext cx="914401" cy="912810"/>
          </a:xfrm>
          <a:prstGeom prst="triangle">
            <a:avLst>
              <a:gd name="adj" fmla="val 10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08DE8E-471C-80D4-E673-06577B5510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F9F70B-7B19-F333-7F2B-34356DC810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9598F0-903C-57E5-24DA-9E4EE1FDE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3F5BB0-404B-1B93-F4C8-9536AFB4904D}"/>
              </a:ext>
            </a:extLst>
          </p:cNvPr>
          <p:cNvSpPr>
            <a:spLocks noGrp="1"/>
          </p:cNvSpPr>
          <p:nvPr>
            <p:ph type="dt" sz="half" idx="10"/>
          </p:nvPr>
        </p:nvSpPr>
        <p:spPr/>
        <p:txBody>
          <a:bodyPr/>
          <a:lstStyle/>
          <a:p>
            <a:fld id="{0017F32D-FF29-044D-8DFB-0030974990AB}" type="datetime6">
              <a:rPr lang="en-US" smtClean="0"/>
              <a:t>December 24</a:t>
            </a:fld>
            <a:endParaRPr lang="en-US"/>
          </a:p>
        </p:txBody>
      </p:sp>
      <p:sp>
        <p:nvSpPr>
          <p:cNvPr id="6" name="Footer Placeholder 5">
            <a:extLst>
              <a:ext uri="{FF2B5EF4-FFF2-40B4-BE49-F238E27FC236}">
                <a16:creationId xmlns:a16="http://schemas.microsoft.com/office/drawing/2014/main" id="{158A784B-E132-9218-69CD-A25503235686}"/>
              </a:ext>
            </a:extLst>
          </p:cNvPr>
          <p:cNvSpPr>
            <a:spLocks noGrp="1"/>
          </p:cNvSpPr>
          <p:nvPr>
            <p:ph type="ftr" sz="quarter" idx="11"/>
          </p:nvPr>
        </p:nvSpPr>
        <p:spPr/>
        <p:txBody>
          <a:bodyPr/>
          <a:lstStyle/>
          <a:p>
            <a:r>
              <a:rPr lang="en-US"/>
              <a:t>Daniel Valmassei</a:t>
            </a:r>
          </a:p>
        </p:txBody>
      </p:sp>
      <p:sp>
        <p:nvSpPr>
          <p:cNvPr id="7" name="Slide Number Placeholder 6">
            <a:extLst>
              <a:ext uri="{FF2B5EF4-FFF2-40B4-BE49-F238E27FC236}">
                <a16:creationId xmlns:a16="http://schemas.microsoft.com/office/drawing/2014/main" id="{7830F84A-F4DE-78E6-72DF-6DDE8CDA1433}"/>
              </a:ext>
            </a:extLst>
          </p:cNvPr>
          <p:cNvSpPr>
            <a:spLocks noGrp="1"/>
          </p:cNvSpPr>
          <p:nvPr>
            <p:ph type="sldNum" sz="quarter" idx="12"/>
          </p:nvPr>
        </p:nvSpPr>
        <p:spPr/>
        <p:txBody>
          <a:bodyPr/>
          <a:lstStyle/>
          <a:p>
            <a:fld id="{6018F02A-9538-7747-8949-1E8DF2DAD48A}" type="slidenum">
              <a:rPr lang="en-US" smtClean="0"/>
              <a:t>‹#›</a:t>
            </a:fld>
            <a:endParaRPr lang="en-US"/>
          </a:p>
        </p:txBody>
      </p:sp>
      <p:pic>
        <p:nvPicPr>
          <p:cNvPr id="11" name="Picture 10" descr="A picture containing clipart, illustration, cartoon, graphics&#10;&#10;Description automatically generated">
            <a:extLst>
              <a:ext uri="{FF2B5EF4-FFF2-40B4-BE49-F238E27FC236}">
                <a16:creationId xmlns:a16="http://schemas.microsoft.com/office/drawing/2014/main" id="{F2ECCD02-66C7-7A25-A332-EE43652AE888}"/>
              </a:ext>
            </a:extLst>
          </p:cNvPr>
          <p:cNvPicPr>
            <a:picLocks noChangeAspect="1"/>
          </p:cNvPicPr>
          <p:nvPr/>
        </p:nvPicPr>
        <p:blipFill>
          <a:blip r:embed="rId3">
            <a:alphaModFix amt="10000"/>
          </a:blip>
          <a:stretch>
            <a:fillRect/>
          </a:stretch>
        </p:blipFill>
        <p:spPr>
          <a:xfrm>
            <a:off x="7558363" y="2336971"/>
            <a:ext cx="4847673" cy="4847673"/>
          </a:xfrm>
          <a:prstGeom prst="rect">
            <a:avLst/>
          </a:prstGeom>
        </p:spPr>
      </p:pic>
    </p:spTree>
    <p:extLst>
      <p:ext uri="{BB962C8B-B14F-4D97-AF65-F5344CB8AC3E}">
        <p14:creationId xmlns:p14="http://schemas.microsoft.com/office/powerpoint/2010/main" val="3467496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130F809-CAA6-5E11-CCFE-DEE5BD94543F}"/>
              </a:ext>
            </a:extLst>
          </p:cNvPr>
          <p:cNvPicPr>
            <a:picLocks noChangeAspect="1"/>
          </p:cNvPicPr>
          <p:nvPr/>
        </p:nvPicPr>
        <p:blipFill>
          <a:blip r:embed="rId2">
            <a:alphaModFix amt="85000"/>
          </a:blip>
          <a:stretch>
            <a:fillRect/>
          </a:stretch>
        </p:blipFill>
        <p:spPr>
          <a:xfrm>
            <a:off x="7917008" y="6356350"/>
            <a:ext cx="929985" cy="385003"/>
          </a:xfrm>
          <a:prstGeom prst="rect">
            <a:avLst/>
          </a:prstGeom>
        </p:spPr>
      </p:pic>
      <p:sp>
        <p:nvSpPr>
          <p:cNvPr id="12" name="Rectangle 11">
            <a:extLst>
              <a:ext uri="{FF2B5EF4-FFF2-40B4-BE49-F238E27FC236}">
                <a16:creationId xmlns:a16="http://schemas.microsoft.com/office/drawing/2014/main" id="{EBB142A9-ACB0-E660-EDF7-965EB988F0A4}"/>
              </a:ext>
            </a:extLst>
          </p:cNvPr>
          <p:cNvSpPr/>
          <p:nvPr/>
        </p:nvSpPr>
        <p:spPr>
          <a:xfrm>
            <a:off x="0" y="-1137"/>
            <a:ext cx="12192000" cy="91599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68A75AB1-3057-CBCD-EA4D-F0D409FFC40F}"/>
              </a:ext>
            </a:extLst>
          </p:cNvPr>
          <p:cNvSpPr/>
          <p:nvPr/>
        </p:nvSpPr>
        <p:spPr>
          <a:xfrm rot="16200000">
            <a:off x="11278395" y="-341"/>
            <a:ext cx="914401" cy="912810"/>
          </a:xfrm>
          <a:prstGeom prst="triangle">
            <a:avLst>
              <a:gd name="adj" fmla="val 10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cartoon, clipart, sketch, drawing&#10;&#10;Description automatically generated">
            <a:extLst>
              <a:ext uri="{FF2B5EF4-FFF2-40B4-BE49-F238E27FC236}">
                <a16:creationId xmlns:a16="http://schemas.microsoft.com/office/drawing/2014/main" id="{1C942AB6-54DD-360A-D5B5-B71A808F2428}"/>
              </a:ext>
            </a:extLst>
          </p:cNvPr>
          <p:cNvPicPr>
            <a:picLocks noChangeAspect="1"/>
          </p:cNvPicPr>
          <p:nvPr/>
        </p:nvPicPr>
        <p:blipFill>
          <a:blip r:embed="rId3"/>
          <a:stretch>
            <a:fillRect/>
          </a:stretch>
        </p:blipFill>
        <p:spPr>
          <a:xfrm rot="3262885">
            <a:off x="11276902" y="-308902"/>
            <a:ext cx="1015599" cy="1207088"/>
          </a:xfrm>
          <a:prstGeom prst="rect">
            <a:avLst/>
          </a:prstGeom>
        </p:spPr>
      </p:pic>
      <p:sp>
        <p:nvSpPr>
          <p:cNvPr id="2" name="Title 1">
            <a:extLst>
              <a:ext uri="{FF2B5EF4-FFF2-40B4-BE49-F238E27FC236}">
                <a16:creationId xmlns:a16="http://schemas.microsoft.com/office/drawing/2014/main" id="{B663DA73-31DE-BF04-17AA-4B5C733E9D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9A440E-2F47-5C6B-B75B-0C06B8204A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0094C7B-1767-F6A7-3323-043ED8936B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F9E167-C95E-84F2-5F89-588BA4F88926}"/>
              </a:ext>
            </a:extLst>
          </p:cNvPr>
          <p:cNvSpPr>
            <a:spLocks noGrp="1"/>
          </p:cNvSpPr>
          <p:nvPr>
            <p:ph type="dt" sz="half" idx="10"/>
          </p:nvPr>
        </p:nvSpPr>
        <p:spPr/>
        <p:txBody>
          <a:bodyPr/>
          <a:lstStyle/>
          <a:p>
            <a:fld id="{CA3CE0CC-1B33-A54A-A930-56C474C80DC0}" type="datetime6">
              <a:rPr lang="en-US" smtClean="0"/>
              <a:t>December 24</a:t>
            </a:fld>
            <a:endParaRPr lang="en-US"/>
          </a:p>
        </p:txBody>
      </p:sp>
      <p:sp>
        <p:nvSpPr>
          <p:cNvPr id="6" name="Footer Placeholder 5">
            <a:extLst>
              <a:ext uri="{FF2B5EF4-FFF2-40B4-BE49-F238E27FC236}">
                <a16:creationId xmlns:a16="http://schemas.microsoft.com/office/drawing/2014/main" id="{D22D5E6E-EF2A-57C9-1998-78F2BFF5ECAA}"/>
              </a:ext>
            </a:extLst>
          </p:cNvPr>
          <p:cNvSpPr>
            <a:spLocks noGrp="1"/>
          </p:cNvSpPr>
          <p:nvPr>
            <p:ph type="ftr" sz="quarter" idx="11"/>
          </p:nvPr>
        </p:nvSpPr>
        <p:spPr/>
        <p:txBody>
          <a:bodyPr/>
          <a:lstStyle/>
          <a:p>
            <a:r>
              <a:rPr lang="en-US"/>
              <a:t>Daniel Valmassei</a:t>
            </a:r>
          </a:p>
        </p:txBody>
      </p:sp>
      <p:sp>
        <p:nvSpPr>
          <p:cNvPr id="7" name="Slide Number Placeholder 6">
            <a:extLst>
              <a:ext uri="{FF2B5EF4-FFF2-40B4-BE49-F238E27FC236}">
                <a16:creationId xmlns:a16="http://schemas.microsoft.com/office/drawing/2014/main" id="{5270C4F4-A275-26A0-085F-391125BFD3E8}"/>
              </a:ext>
            </a:extLst>
          </p:cNvPr>
          <p:cNvSpPr>
            <a:spLocks noGrp="1"/>
          </p:cNvSpPr>
          <p:nvPr>
            <p:ph type="sldNum" sz="quarter" idx="12"/>
          </p:nvPr>
        </p:nvSpPr>
        <p:spPr/>
        <p:txBody>
          <a:bodyPr/>
          <a:lstStyle/>
          <a:p>
            <a:fld id="{6018F02A-9538-7747-8949-1E8DF2DAD48A}" type="slidenum">
              <a:rPr lang="en-US" smtClean="0"/>
              <a:t>‹#›</a:t>
            </a:fld>
            <a:endParaRPr lang="en-US"/>
          </a:p>
        </p:txBody>
      </p:sp>
    </p:spTree>
    <p:extLst>
      <p:ext uri="{BB962C8B-B14F-4D97-AF65-F5344CB8AC3E}">
        <p14:creationId xmlns:p14="http://schemas.microsoft.com/office/powerpoint/2010/main" val="2713279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7B9FC4-16B7-0ED9-4199-C8860B3BFE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9A77FB-F9B8-17E7-8E47-63DD12197E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E1798E-4C47-54AE-6ED3-DEDE0E4174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061F66-FB95-0A40-AEB1-E868085B6F1D}" type="datetime6">
              <a:rPr lang="en-US" smtClean="0"/>
              <a:t>December 24</a:t>
            </a:fld>
            <a:endParaRPr lang="en-US"/>
          </a:p>
        </p:txBody>
      </p:sp>
      <p:sp>
        <p:nvSpPr>
          <p:cNvPr id="5" name="Footer Placeholder 4">
            <a:extLst>
              <a:ext uri="{FF2B5EF4-FFF2-40B4-BE49-F238E27FC236}">
                <a16:creationId xmlns:a16="http://schemas.microsoft.com/office/drawing/2014/main" id="{8361AADF-0BB0-26D2-8B9E-152648A72E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Daniel Valmassei</a:t>
            </a:r>
          </a:p>
        </p:txBody>
      </p:sp>
      <p:sp>
        <p:nvSpPr>
          <p:cNvPr id="6" name="Slide Number Placeholder 5">
            <a:extLst>
              <a:ext uri="{FF2B5EF4-FFF2-40B4-BE49-F238E27FC236}">
                <a16:creationId xmlns:a16="http://schemas.microsoft.com/office/drawing/2014/main" id="{30B98A23-6453-C990-3872-D93D1D8136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18F02A-9538-7747-8949-1E8DF2DAD48A}" type="slidenum">
              <a:rPr lang="en-US" smtClean="0"/>
              <a:t>‹#›</a:t>
            </a:fld>
            <a:endParaRPr lang="en-US"/>
          </a:p>
        </p:txBody>
      </p:sp>
    </p:spTree>
    <p:extLst>
      <p:ext uri="{BB962C8B-B14F-4D97-AF65-F5344CB8AC3E}">
        <p14:creationId xmlns:p14="http://schemas.microsoft.com/office/powerpoint/2010/main" val="404943570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1.pn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48.jpg"/><Relationship Id="rId5" Type="http://schemas.openxmlformats.org/officeDocument/2006/relationships/image" Target="../media/image45.png"/><Relationship Id="rId10" Type="http://schemas.openxmlformats.org/officeDocument/2006/relationships/image" Target="../media/image6.jpeg"/><Relationship Id="rId4" Type="http://schemas.openxmlformats.org/officeDocument/2006/relationships/image" Target="../media/image44.png"/><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53.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52.JPG"/><Relationship Id="rId5" Type="http://schemas.openxmlformats.org/officeDocument/2006/relationships/image" Target="../media/image5.png"/><Relationship Id="rId10" Type="http://schemas.openxmlformats.org/officeDocument/2006/relationships/image" Target="../media/image51.jpeg"/><Relationship Id="rId4" Type="http://schemas.openxmlformats.org/officeDocument/2006/relationships/image" Target="../media/image4.png"/><Relationship Id="rId9"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58.jpeg"/><Relationship Id="rId3" Type="http://schemas.openxmlformats.org/officeDocument/2006/relationships/slideLayout" Target="../slideLayouts/slideLayout2.xml"/><Relationship Id="rId7" Type="http://schemas.openxmlformats.org/officeDocument/2006/relationships/image" Target="../media/image5.png"/><Relationship Id="rId12" Type="http://schemas.openxmlformats.org/officeDocument/2006/relationships/image" Target="../media/image57.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11" Type="http://schemas.openxmlformats.org/officeDocument/2006/relationships/image" Target="../media/image56.jpeg"/><Relationship Id="rId5" Type="http://schemas.openxmlformats.org/officeDocument/2006/relationships/image" Target="../media/image2.PNG"/><Relationship Id="rId10" Type="http://schemas.openxmlformats.org/officeDocument/2006/relationships/image" Target="../media/image55.png"/><Relationship Id="rId4" Type="http://schemas.openxmlformats.org/officeDocument/2006/relationships/notesSlide" Target="../notesSlides/notesSlide14.xml"/><Relationship Id="rId9" Type="http://schemas.openxmlformats.org/officeDocument/2006/relationships/image" Target="../media/image7.png"/><Relationship Id="rId14" Type="http://schemas.openxmlformats.org/officeDocument/2006/relationships/image" Target="../media/image59.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440.png"/><Relationship Id="rId5" Type="http://schemas.openxmlformats.org/officeDocument/2006/relationships/image" Target="../media/image5.png"/><Relationship Id="rId10" Type="http://schemas.openxmlformats.org/officeDocument/2006/relationships/image" Target="../media/image60.png"/><Relationship Id="rId4" Type="http://schemas.openxmlformats.org/officeDocument/2006/relationships/image" Target="../media/image4.png"/><Relationship Id="rId9" Type="http://schemas.openxmlformats.org/officeDocument/2006/relationships/image" Target="../media/image420.pn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31.png"/><Relationship Id="rId7" Type="http://schemas.openxmlformats.org/officeDocument/2006/relationships/image" Target="../media/image48.jpg"/><Relationship Id="rId2" Type="http://schemas.openxmlformats.org/officeDocument/2006/relationships/hyperlink" Target="https://drive.google.com/drive/u/0/folders/1QG75AULUsXvcZD8CDGR6FNTij93U5iQ8" TargetMode="Externa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2.PNG"/><Relationship Id="rId12"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5.png"/><Relationship Id="rId5" Type="http://schemas.openxmlformats.org/officeDocument/2006/relationships/image" Target="../media/image10.png"/><Relationship Id="rId10" Type="http://schemas.openxmlformats.org/officeDocument/2006/relationships/image" Target="../media/image4.png"/><Relationship Id="rId4" Type="http://schemas.openxmlformats.org/officeDocument/2006/relationships/image" Target="../media/image9.png"/><Relationship Id="rId9" Type="http://schemas.openxmlformats.org/officeDocument/2006/relationships/image" Target="../media/image31.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hyperlink" Target="https://pdg.lbl.gov/2021/reviews/rpp2020-rev-passage-particles-matter.pdf" TargetMode="External"/><Relationship Id="rId18" Type="http://schemas.openxmlformats.org/officeDocument/2006/relationships/image" Target="../media/image64.png"/><Relationship Id="rId3" Type="http://schemas.openxmlformats.org/officeDocument/2006/relationships/image" Target="../media/image500.png"/><Relationship Id="rId7" Type="http://schemas.openxmlformats.org/officeDocument/2006/relationships/image" Target="../media/image6.jpeg"/><Relationship Id="rId12" Type="http://schemas.openxmlformats.org/officeDocument/2006/relationships/image" Target="../media/image470.png"/><Relationship Id="rId17" Type="http://schemas.openxmlformats.org/officeDocument/2006/relationships/image" Target="../media/image410.png"/><Relationship Id="rId2" Type="http://schemas.openxmlformats.org/officeDocument/2006/relationships/notesSlide" Target="../notesSlides/notesSlide17.xml"/><Relationship Id="rId16"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5" Type="http://schemas.openxmlformats.org/officeDocument/2006/relationships/image" Target="../media/image390.png"/><Relationship Id="rId10" Type="http://schemas.openxmlformats.org/officeDocument/2006/relationships/hyperlink" Target="https://et-enterprises.com/images/data_sheets/9305KB.pdf" TargetMode="External"/><Relationship Id="rId4" Type="http://schemas.openxmlformats.org/officeDocument/2006/relationships/image" Target="../media/image2.PNG"/><Relationship Id="rId9" Type="http://schemas.openxmlformats.org/officeDocument/2006/relationships/image" Target="../media/image63.png"/><Relationship Id="rId14" Type="http://schemas.openxmlformats.org/officeDocument/2006/relationships/image" Target="../media/image480.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9.png"/><Relationship Id="rId7"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68.png"/><Relationship Id="rId5" Type="http://schemas.openxmlformats.org/officeDocument/2006/relationships/image" Target="../media/image4.png"/><Relationship Id="rId10" Type="http://schemas.openxmlformats.org/officeDocument/2006/relationships/image" Target="../media/image67.png"/><Relationship Id="rId4" Type="http://schemas.openxmlformats.org/officeDocument/2006/relationships/image" Target="../media/image2.PNG"/><Relationship Id="rId9"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24.png"/><Relationship Id="rId5" Type="http://schemas.openxmlformats.org/officeDocument/2006/relationships/image" Target="../media/image5.png"/><Relationship Id="rId10" Type="http://schemas.openxmlformats.org/officeDocument/2006/relationships/image" Target="../media/image74.png"/><Relationship Id="rId4" Type="http://schemas.openxmlformats.org/officeDocument/2006/relationships/image" Target="../media/image4.png"/><Relationship Id="rId9"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6.png"/><Relationship Id="rId3" Type="http://schemas.openxmlformats.org/officeDocument/2006/relationships/image" Target="../media/image370.png"/><Relationship Id="rId7" Type="http://schemas.openxmlformats.org/officeDocument/2006/relationships/image" Target="../media/image5.pn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1.pn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40.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0.jpeg"/><Relationship Id="rId10" Type="http://schemas.openxmlformats.org/officeDocument/2006/relationships/image" Target="../media/image7.png"/><Relationship Id="rId4" Type="http://schemas.openxmlformats.org/officeDocument/2006/relationships/image" Target="../media/image19.jpeg"/><Relationship Id="rId9" Type="http://schemas.openxmlformats.org/officeDocument/2006/relationships/image" Target="../media/image6.jpe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png"/><Relationship Id="rId7" Type="http://schemas.openxmlformats.org/officeDocument/2006/relationships/image" Target="../media/image7.png"/><Relationship Id="rId12"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26.jpeg"/><Relationship Id="rId5" Type="http://schemas.openxmlformats.org/officeDocument/2006/relationships/image" Target="../media/image5.png"/><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8.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10" Type="http://schemas.openxmlformats.org/officeDocument/2006/relationships/image" Target="../media/image27.png"/><Relationship Id="rId4" Type="http://schemas.openxmlformats.org/officeDocument/2006/relationships/image" Target="../media/image4.png"/><Relationship Id="rId9" Type="http://schemas.openxmlformats.org/officeDocument/2006/relationships/image" Target="../media/image30.jpg"/></Relationships>
</file>

<file path=ppt/slides/_rels/slide8.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32.png"/><Relationship Id="rId7" Type="http://schemas.openxmlformats.org/officeDocument/2006/relationships/image" Target="../media/image5.png"/><Relationship Id="rId12"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5.png"/><Relationship Id="rId5" Type="http://schemas.openxmlformats.org/officeDocument/2006/relationships/image" Target="../media/image2.PNG"/><Relationship Id="rId15" Type="http://schemas.openxmlformats.org/officeDocument/2006/relationships/image" Target="../media/image36.png"/><Relationship Id="rId10"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7.png"/><Relationship Id="rId14" Type="http://schemas.openxmlformats.org/officeDocument/2006/relationships/image" Target="../media/image330.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40.png"/><Relationship Id="rId7" Type="http://schemas.openxmlformats.org/officeDocument/2006/relationships/image" Target="../media/image26.jpeg"/><Relationship Id="rId12"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6.jpeg"/><Relationship Id="rId4" Type="http://schemas.openxmlformats.org/officeDocument/2006/relationships/image" Target="../media/image37.pn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877D6-AB65-D288-8880-AC76F43A7FAC}"/>
              </a:ext>
            </a:extLst>
          </p:cNvPr>
          <p:cNvSpPr>
            <a:spLocks noGrp="1"/>
          </p:cNvSpPr>
          <p:nvPr>
            <p:ph type="ctrTitle"/>
          </p:nvPr>
        </p:nvSpPr>
        <p:spPr/>
        <p:txBody>
          <a:bodyPr>
            <a:normAutofit/>
          </a:bodyPr>
          <a:lstStyle/>
          <a:p>
            <a:r>
              <a:rPr lang="en-US" sz="4400" b="1" dirty="0"/>
              <a:t>Scattered Beam Monitors</a:t>
            </a:r>
          </a:p>
        </p:txBody>
      </p:sp>
      <p:sp>
        <p:nvSpPr>
          <p:cNvPr id="3" name="Subtitle 2">
            <a:extLst>
              <a:ext uri="{FF2B5EF4-FFF2-40B4-BE49-F238E27FC236}">
                <a16:creationId xmlns:a16="http://schemas.microsoft.com/office/drawing/2014/main" id="{69E6FA24-3474-2471-BA28-FA6A73E98B15}"/>
              </a:ext>
            </a:extLst>
          </p:cNvPr>
          <p:cNvSpPr>
            <a:spLocks noGrp="1"/>
          </p:cNvSpPr>
          <p:nvPr>
            <p:ph type="subTitle" idx="1"/>
          </p:nvPr>
        </p:nvSpPr>
        <p:spPr>
          <a:xfrm>
            <a:off x="4340086" y="3509963"/>
            <a:ext cx="3511826" cy="1371599"/>
          </a:xfrm>
        </p:spPr>
        <p:txBody>
          <a:bodyPr/>
          <a:lstStyle/>
          <a:p>
            <a:r>
              <a:rPr lang="en-US" dirty="0"/>
              <a:t>Daniel Valmassei</a:t>
            </a:r>
          </a:p>
          <a:p>
            <a:r>
              <a:rPr lang="en-US" sz="1800" dirty="0"/>
              <a:t>with Mark Pitt, Devi L. Adhikari, Andrew </a:t>
            </a:r>
            <a:r>
              <a:rPr lang="en-US" sz="1800" dirty="0" err="1"/>
              <a:t>Gunsch</a:t>
            </a:r>
            <a:r>
              <a:rPr lang="en-US" sz="1800" dirty="0"/>
              <a:t>, and Jaden Minnick</a:t>
            </a:r>
          </a:p>
        </p:txBody>
      </p:sp>
      <p:pic>
        <p:nvPicPr>
          <p:cNvPr id="4" name="Picture 3">
            <a:extLst>
              <a:ext uri="{FF2B5EF4-FFF2-40B4-BE49-F238E27FC236}">
                <a16:creationId xmlns:a16="http://schemas.microsoft.com/office/drawing/2014/main" id="{733D84AF-10E4-0B49-2BE2-756397DE3165}"/>
              </a:ext>
            </a:extLst>
          </p:cNvPr>
          <p:cNvPicPr>
            <a:picLocks noChangeAspect="1"/>
          </p:cNvPicPr>
          <p:nvPr/>
        </p:nvPicPr>
        <p:blipFill>
          <a:blip r:embed="rId3"/>
          <a:stretch>
            <a:fillRect/>
          </a:stretch>
        </p:blipFill>
        <p:spPr>
          <a:xfrm>
            <a:off x="3478429" y="38719"/>
            <a:ext cx="5235141" cy="2167288"/>
          </a:xfrm>
          <a:prstGeom prst="rect">
            <a:avLst/>
          </a:prstGeom>
        </p:spPr>
      </p:pic>
      <p:pic>
        <p:nvPicPr>
          <p:cNvPr id="5" name="Picture 1">
            <a:extLst>
              <a:ext uri="{FF2B5EF4-FFF2-40B4-BE49-F238E27FC236}">
                <a16:creationId xmlns:a16="http://schemas.microsoft.com/office/drawing/2014/main" id="{C0938C5E-5914-A65F-E552-48F6A5B325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4014" y="5257800"/>
            <a:ext cx="4389556"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6" name="Picture 4">
            <a:extLst>
              <a:ext uri="{FF2B5EF4-FFF2-40B4-BE49-F238E27FC236}">
                <a16:creationId xmlns:a16="http://schemas.microsoft.com/office/drawing/2014/main" id="{2F0E7D0E-0C7C-A776-58BE-59A0F99CB9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900" y="525780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DOE Logo">
            <a:extLst>
              <a:ext uri="{FF2B5EF4-FFF2-40B4-BE49-F238E27FC236}">
                <a16:creationId xmlns:a16="http://schemas.microsoft.com/office/drawing/2014/main" id="{927A650C-7C55-A761-2CA2-62E40C8E6C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6563" y="5276603"/>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Virginia Tech Logo Horizontal transparent PNG - StickPNG">
            <a:extLst>
              <a:ext uri="{FF2B5EF4-FFF2-40B4-BE49-F238E27FC236}">
                <a16:creationId xmlns:a16="http://schemas.microsoft.com/office/drawing/2014/main" id="{87753733-722A-A869-D495-A35448EACC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88592" y="4995533"/>
            <a:ext cx="3461894" cy="1823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8285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D7FD2-B22C-176A-8E4F-8780FA3FF5A9}"/>
              </a:ext>
            </a:extLst>
          </p:cNvPr>
          <p:cNvSpPr>
            <a:spLocks noGrp="1"/>
          </p:cNvSpPr>
          <p:nvPr>
            <p:ph type="title"/>
          </p:nvPr>
        </p:nvSpPr>
        <p:spPr/>
        <p:txBody>
          <a:bodyPr/>
          <a:lstStyle/>
          <a:p>
            <a:r>
              <a:rPr lang="en-US" b="1" dirty="0"/>
              <a:t>LAM Cosmic Stand Testing </a:t>
            </a:r>
            <a:r>
              <a:rPr lang="en-US" sz="2000" b="1" dirty="0"/>
              <a:t>(Two PMT Sum)</a:t>
            </a:r>
          </a:p>
        </p:txBody>
      </p:sp>
      <p:sp>
        <p:nvSpPr>
          <p:cNvPr id="4" name="Date Placeholder 5">
            <a:extLst>
              <a:ext uri="{FF2B5EF4-FFF2-40B4-BE49-F238E27FC236}">
                <a16:creationId xmlns:a16="http://schemas.microsoft.com/office/drawing/2014/main" id="{8EF95826-8B40-E720-CCAE-A0A4B0ABFC25}"/>
              </a:ext>
            </a:extLst>
          </p:cNvPr>
          <p:cNvSpPr>
            <a:spLocks noGrp="1"/>
          </p:cNvSpPr>
          <p:nvPr>
            <p:ph type="dt" sz="half" idx="10"/>
          </p:nvPr>
        </p:nvSpPr>
        <p:spPr>
          <a:xfrm>
            <a:off x="838200" y="6356350"/>
            <a:ext cx="2743200" cy="365125"/>
          </a:xfrm>
        </p:spPr>
        <p:txBody>
          <a:bodyPr/>
          <a:lstStyle/>
          <a:p>
            <a:fld id="{91A72A9B-5C0A-EF40-854F-A833ABF81BE7}" type="datetime6">
              <a:rPr lang="en-US" smtClean="0"/>
              <a:t>December 24</a:t>
            </a:fld>
            <a:endParaRPr lang="en-US" dirty="0"/>
          </a:p>
        </p:txBody>
      </p:sp>
      <p:sp>
        <p:nvSpPr>
          <p:cNvPr id="5" name="Footer Placeholder 3">
            <a:extLst>
              <a:ext uri="{FF2B5EF4-FFF2-40B4-BE49-F238E27FC236}">
                <a16:creationId xmlns:a16="http://schemas.microsoft.com/office/drawing/2014/main" id="{E54A62C1-2983-8066-C8E3-CEC97FA8D98D}"/>
              </a:ext>
            </a:extLst>
          </p:cNvPr>
          <p:cNvSpPr>
            <a:spLocks noGrp="1"/>
          </p:cNvSpPr>
          <p:nvPr>
            <p:ph type="ftr" sz="quarter" idx="11"/>
          </p:nvPr>
        </p:nvSpPr>
        <p:spPr>
          <a:xfrm>
            <a:off x="4038600" y="6356350"/>
            <a:ext cx="4114800" cy="365125"/>
          </a:xfrm>
        </p:spPr>
        <p:txBody>
          <a:bodyPr/>
          <a:lstStyle/>
          <a:p>
            <a:r>
              <a:rPr lang="en-US" dirty="0"/>
              <a:t>Daniel Valmassei</a:t>
            </a:r>
          </a:p>
        </p:txBody>
      </p:sp>
      <p:sp>
        <p:nvSpPr>
          <p:cNvPr id="11" name="Slide Number Placeholder 10">
            <a:extLst>
              <a:ext uri="{FF2B5EF4-FFF2-40B4-BE49-F238E27FC236}">
                <a16:creationId xmlns:a16="http://schemas.microsoft.com/office/drawing/2014/main" id="{E96D2D7C-24CE-1030-DC29-D71B4B28CF7B}"/>
              </a:ext>
            </a:extLst>
          </p:cNvPr>
          <p:cNvSpPr>
            <a:spLocks noGrp="1"/>
          </p:cNvSpPr>
          <p:nvPr>
            <p:ph type="sldNum" sz="quarter" idx="12"/>
          </p:nvPr>
        </p:nvSpPr>
        <p:spPr/>
        <p:txBody>
          <a:bodyPr/>
          <a:lstStyle/>
          <a:p>
            <a:fld id="{EBF50451-7432-8844-82E4-77CA03F723CA}" type="slidenum">
              <a:rPr lang="en-US" smtClean="0"/>
              <a:t>10</a:t>
            </a:fld>
            <a:endParaRPr lang="en-US"/>
          </a:p>
        </p:txBody>
      </p:sp>
      <p:pic>
        <p:nvPicPr>
          <p:cNvPr id="25" name="Picture 24" descr="A drawing of a machine&#10;&#10;Description automatically generated with medium confidence">
            <a:extLst>
              <a:ext uri="{FF2B5EF4-FFF2-40B4-BE49-F238E27FC236}">
                <a16:creationId xmlns:a16="http://schemas.microsoft.com/office/drawing/2014/main" id="{3F698F46-D18A-72BB-38EF-186B82ED8449}"/>
              </a:ext>
            </a:extLst>
          </p:cNvPr>
          <p:cNvPicPr>
            <a:picLocks noChangeAspect="1"/>
          </p:cNvPicPr>
          <p:nvPr/>
        </p:nvPicPr>
        <p:blipFill>
          <a:blip r:embed="rId3"/>
          <a:stretch>
            <a:fillRect/>
          </a:stretch>
        </p:blipFill>
        <p:spPr>
          <a:xfrm>
            <a:off x="8299577" y="1690621"/>
            <a:ext cx="2743200" cy="2798064"/>
          </a:xfrm>
          <a:prstGeom prst="rect">
            <a:avLst/>
          </a:prstGeom>
        </p:spPr>
      </p:pic>
      <p:grpSp>
        <p:nvGrpSpPr>
          <p:cNvPr id="3" name="Group 2">
            <a:extLst>
              <a:ext uri="{FF2B5EF4-FFF2-40B4-BE49-F238E27FC236}">
                <a16:creationId xmlns:a16="http://schemas.microsoft.com/office/drawing/2014/main" id="{74ED8DC6-C6EB-52A8-A6F5-508B88E9C85E}"/>
              </a:ext>
            </a:extLst>
          </p:cNvPr>
          <p:cNvGrpSpPr>
            <a:grpSpLocks noChangeAspect="1"/>
          </p:cNvGrpSpPr>
          <p:nvPr/>
        </p:nvGrpSpPr>
        <p:grpSpPr>
          <a:xfrm>
            <a:off x="2249710" y="6304309"/>
            <a:ext cx="2663379" cy="469209"/>
            <a:chOff x="1263121" y="4232994"/>
            <a:chExt cx="10352173" cy="1823748"/>
          </a:xfrm>
        </p:grpSpPr>
        <p:grpSp>
          <p:nvGrpSpPr>
            <p:cNvPr id="12" name="Group 11">
              <a:extLst>
                <a:ext uri="{FF2B5EF4-FFF2-40B4-BE49-F238E27FC236}">
                  <a16:creationId xmlns:a16="http://schemas.microsoft.com/office/drawing/2014/main" id="{631D2DAD-FE1D-65B6-E129-093E146B489C}"/>
                </a:ext>
              </a:extLst>
            </p:cNvPr>
            <p:cNvGrpSpPr>
              <a:grpSpLocks noChangeAspect="1"/>
            </p:cNvGrpSpPr>
            <p:nvPr/>
          </p:nvGrpSpPr>
          <p:grpSpPr>
            <a:xfrm>
              <a:off x="1263121" y="4549200"/>
              <a:ext cx="6991985" cy="1175440"/>
              <a:chOff x="442900" y="5257800"/>
              <a:chExt cx="8270672" cy="1390403"/>
            </a:xfrm>
          </p:grpSpPr>
          <p:pic>
            <p:nvPicPr>
              <p:cNvPr id="14" name="Picture 1">
                <a:extLst>
                  <a:ext uri="{FF2B5EF4-FFF2-40B4-BE49-F238E27FC236}">
                    <a16:creationId xmlns:a16="http://schemas.microsoft.com/office/drawing/2014/main" id="{6DE28217-1DC8-D6E3-DA74-ECE85A076E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4016" y="5257800"/>
                <a:ext cx="4389556" cy="137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5" name="Picture 4">
                <a:extLst>
                  <a:ext uri="{FF2B5EF4-FFF2-40B4-BE49-F238E27FC236}">
                    <a16:creationId xmlns:a16="http://schemas.microsoft.com/office/drawing/2014/main" id="{AC425FB8-CAC3-2B22-6210-F136335C20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900" y="5257800"/>
                <a:ext cx="1371603" cy="137160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DOE Logo">
                <a:extLst>
                  <a:ext uri="{FF2B5EF4-FFF2-40B4-BE49-F238E27FC236}">
                    <a16:creationId xmlns:a16="http://schemas.microsoft.com/office/drawing/2014/main" id="{DF675712-A637-B1E1-FFB0-F733242578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6563" y="5276603"/>
                <a:ext cx="1371600" cy="1371600"/>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4" descr="Virginia Tech Logo Horizontal transparent PNG - StickPNG">
              <a:extLst>
                <a:ext uri="{FF2B5EF4-FFF2-40B4-BE49-F238E27FC236}">
                  <a16:creationId xmlns:a16="http://schemas.microsoft.com/office/drawing/2014/main" id="{DF4231B7-8BC6-BFFE-A3B3-A09B2B1805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3400" y="4232994"/>
              <a:ext cx="3461894" cy="1823748"/>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23" descr="A graph with numbers and lines&#10;&#10;Description automatically generated">
            <a:extLst>
              <a:ext uri="{FF2B5EF4-FFF2-40B4-BE49-F238E27FC236}">
                <a16:creationId xmlns:a16="http://schemas.microsoft.com/office/drawing/2014/main" id="{E386232F-4954-A073-AE34-E248102CAC16}"/>
              </a:ext>
            </a:extLst>
          </p:cNvPr>
          <p:cNvPicPr>
            <a:picLocks noChangeAspect="1"/>
          </p:cNvPicPr>
          <p:nvPr/>
        </p:nvPicPr>
        <p:blipFill>
          <a:blip r:embed="rId8"/>
          <a:stretch>
            <a:fillRect/>
          </a:stretch>
        </p:blipFill>
        <p:spPr>
          <a:xfrm>
            <a:off x="3973447" y="3486138"/>
            <a:ext cx="3592815" cy="2536105"/>
          </a:xfrm>
          <a:prstGeom prst="rect">
            <a:avLst/>
          </a:prstGeom>
        </p:spPr>
      </p:pic>
      <p:pic>
        <p:nvPicPr>
          <p:cNvPr id="29" name="Picture 28" descr="A graph of a number of pes&#10;&#10;Description automatically generated">
            <a:extLst>
              <a:ext uri="{FF2B5EF4-FFF2-40B4-BE49-F238E27FC236}">
                <a16:creationId xmlns:a16="http://schemas.microsoft.com/office/drawing/2014/main" id="{80E50034-7D2E-1709-AC75-5750059308D6}"/>
              </a:ext>
            </a:extLst>
          </p:cNvPr>
          <p:cNvPicPr>
            <a:picLocks noChangeAspect="1"/>
          </p:cNvPicPr>
          <p:nvPr/>
        </p:nvPicPr>
        <p:blipFill>
          <a:blip r:embed="rId9"/>
          <a:stretch>
            <a:fillRect/>
          </a:stretch>
        </p:blipFill>
        <p:spPr>
          <a:xfrm>
            <a:off x="231975" y="979849"/>
            <a:ext cx="4136886" cy="3100505"/>
          </a:xfrm>
          <a:prstGeom prst="rect">
            <a:avLst/>
          </a:prstGeom>
        </p:spPr>
      </p:pic>
      <p:sp>
        <p:nvSpPr>
          <p:cNvPr id="18" name="TextBox 17">
            <a:extLst>
              <a:ext uri="{FF2B5EF4-FFF2-40B4-BE49-F238E27FC236}">
                <a16:creationId xmlns:a16="http://schemas.microsoft.com/office/drawing/2014/main" id="{E135A162-F273-DDFD-2B55-D8CD500DC751}"/>
              </a:ext>
            </a:extLst>
          </p:cNvPr>
          <p:cNvSpPr txBox="1"/>
          <p:nvPr/>
        </p:nvSpPr>
        <p:spPr>
          <a:xfrm>
            <a:off x="2179899" y="1167401"/>
            <a:ext cx="3139962" cy="523220"/>
          </a:xfrm>
          <a:prstGeom prst="rect">
            <a:avLst/>
          </a:prstGeom>
          <a:solidFill>
            <a:srgbClr val="92D050"/>
          </a:solidFill>
        </p:spPr>
        <p:txBody>
          <a:bodyPr wrap="none" rtlCol="0">
            <a:spAutoFit/>
          </a:bodyPr>
          <a:lstStyle/>
          <a:p>
            <a:r>
              <a:rPr lang="en-US" sz="2800" dirty="0"/>
              <a:t>25.0 PE/event (29%)</a:t>
            </a:r>
          </a:p>
        </p:txBody>
      </p:sp>
      <p:sp>
        <p:nvSpPr>
          <p:cNvPr id="30" name="TextBox 29">
            <a:extLst>
              <a:ext uri="{FF2B5EF4-FFF2-40B4-BE49-F238E27FC236}">
                <a16:creationId xmlns:a16="http://schemas.microsoft.com/office/drawing/2014/main" id="{69E5EFE9-854D-689A-4E3B-E6D3D9F31CF7}"/>
              </a:ext>
            </a:extLst>
          </p:cNvPr>
          <p:cNvSpPr txBox="1"/>
          <p:nvPr/>
        </p:nvSpPr>
        <p:spPr>
          <a:xfrm>
            <a:off x="5751751" y="3629837"/>
            <a:ext cx="1724358" cy="646331"/>
          </a:xfrm>
          <a:prstGeom prst="rect">
            <a:avLst/>
          </a:prstGeom>
          <a:solidFill>
            <a:srgbClr val="92D050"/>
          </a:solidFill>
          <a:ln>
            <a:noFill/>
          </a:ln>
        </p:spPr>
        <p:txBody>
          <a:bodyPr wrap="square" rtlCol="0">
            <a:spAutoFit/>
          </a:bodyPr>
          <a:lstStyle/>
          <a:p>
            <a:r>
              <a:rPr lang="en-US" dirty="0"/>
              <a:t> Avg: 11.9 PE/event (35%)</a:t>
            </a:r>
          </a:p>
        </p:txBody>
      </p:sp>
      <p:sp>
        <p:nvSpPr>
          <p:cNvPr id="31" name="TextBox 30">
            <a:extLst>
              <a:ext uri="{FF2B5EF4-FFF2-40B4-BE49-F238E27FC236}">
                <a16:creationId xmlns:a16="http://schemas.microsoft.com/office/drawing/2014/main" id="{CF5D3319-73C9-ED56-5B70-7AC889123D17}"/>
              </a:ext>
            </a:extLst>
          </p:cNvPr>
          <p:cNvSpPr txBox="1"/>
          <p:nvPr/>
        </p:nvSpPr>
        <p:spPr>
          <a:xfrm>
            <a:off x="5251923" y="3383616"/>
            <a:ext cx="1035861" cy="246221"/>
          </a:xfrm>
          <a:prstGeom prst="rect">
            <a:avLst/>
          </a:prstGeom>
          <a:noFill/>
        </p:spPr>
        <p:txBody>
          <a:bodyPr wrap="none" rtlCol="0">
            <a:spAutoFit/>
          </a:bodyPr>
          <a:lstStyle/>
          <a:p>
            <a:r>
              <a:rPr lang="en-US" sz="1000" dirty="0"/>
              <a:t>Single PMT yield</a:t>
            </a:r>
          </a:p>
        </p:txBody>
      </p:sp>
    </p:spTree>
    <p:extLst>
      <p:ext uri="{BB962C8B-B14F-4D97-AF65-F5344CB8AC3E}">
        <p14:creationId xmlns:p14="http://schemas.microsoft.com/office/powerpoint/2010/main" val="3955587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C89A337-7149-762F-A291-0607B6E96ECF}"/>
              </a:ext>
            </a:extLst>
          </p:cNvPr>
          <p:cNvSpPr/>
          <p:nvPr/>
        </p:nvSpPr>
        <p:spPr>
          <a:xfrm>
            <a:off x="-1" y="-9265"/>
            <a:ext cx="12192001" cy="9144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a:extLst>
              <a:ext uri="{FF2B5EF4-FFF2-40B4-BE49-F238E27FC236}">
                <a16:creationId xmlns:a16="http://schemas.microsoft.com/office/drawing/2014/main" id="{84D6030A-74D7-6233-5081-9206ED4EE481}"/>
              </a:ext>
            </a:extLst>
          </p:cNvPr>
          <p:cNvSpPr>
            <a:spLocks noChangeAspect="1"/>
          </p:cNvSpPr>
          <p:nvPr/>
        </p:nvSpPr>
        <p:spPr>
          <a:xfrm rot="10800000">
            <a:off x="11277600" y="0"/>
            <a:ext cx="914400" cy="914400"/>
          </a:xfrm>
          <a:prstGeom prst="rtTriangle">
            <a:avLst/>
          </a:prstGeom>
          <a:solidFill>
            <a:schemeClr val="accent1">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Date Placeholder 5">
            <a:extLst>
              <a:ext uri="{FF2B5EF4-FFF2-40B4-BE49-F238E27FC236}">
                <a16:creationId xmlns:a16="http://schemas.microsoft.com/office/drawing/2014/main" id="{C2553C81-92C8-F3C8-2AF1-0FC87DADA545}"/>
              </a:ext>
            </a:extLst>
          </p:cNvPr>
          <p:cNvSpPr>
            <a:spLocks noGrp="1"/>
          </p:cNvSpPr>
          <p:nvPr>
            <p:ph type="dt" sz="half" idx="10"/>
          </p:nvPr>
        </p:nvSpPr>
        <p:spPr/>
        <p:txBody>
          <a:bodyPr/>
          <a:lstStyle/>
          <a:p>
            <a:fld id="{EF2123C9-B756-BB41-B8F6-C953269CA8A0}" type="datetime6">
              <a:rPr lang="en-US" smtClean="0"/>
              <a:t>December 24</a:t>
            </a:fld>
            <a:endParaRPr lang="en-US"/>
          </a:p>
        </p:txBody>
      </p:sp>
      <p:sp>
        <p:nvSpPr>
          <p:cNvPr id="4" name="Footer Placeholder 3">
            <a:extLst>
              <a:ext uri="{FF2B5EF4-FFF2-40B4-BE49-F238E27FC236}">
                <a16:creationId xmlns:a16="http://schemas.microsoft.com/office/drawing/2014/main" id="{BF71402E-9481-5349-C3AA-14B50A850389}"/>
              </a:ext>
            </a:extLst>
          </p:cNvPr>
          <p:cNvSpPr>
            <a:spLocks noGrp="1"/>
          </p:cNvSpPr>
          <p:nvPr>
            <p:ph type="ftr" sz="quarter" idx="11"/>
          </p:nvPr>
        </p:nvSpPr>
        <p:spPr/>
        <p:txBody>
          <a:bodyPr/>
          <a:lstStyle/>
          <a:p>
            <a:r>
              <a:rPr lang="en-US" dirty="0"/>
              <a:t>Daniel Valmassei</a:t>
            </a:r>
          </a:p>
        </p:txBody>
      </p:sp>
      <p:sp>
        <p:nvSpPr>
          <p:cNvPr id="5" name="Slide Number Placeholder 4">
            <a:extLst>
              <a:ext uri="{FF2B5EF4-FFF2-40B4-BE49-F238E27FC236}">
                <a16:creationId xmlns:a16="http://schemas.microsoft.com/office/drawing/2014/main" id="{BD02764C-57F5-CB9E-5026-28DF68ED8705}"/>
              </a:ext>
            </a:extLst>
          </p:cNvPr>
          <p:cNvSpPr>
            <a:spLocks noGrp="1"/>
          </p:cNvSpPr>
          <p:nvPr>
            <p:ph type="sldNum" sz="quarter" idx="12"/>
          </p:nvPr>
        </p:nvSpPr>
        <p:spPr/>
        <p:txBody>
          <a:bodyPr/>
          <a:lstStyle/>
          <a:p>
            <a:fld id="{EBF50451-7432-8844-82E4-77CA03F723CA}" type="slidenum">
              <a:rPr lang="en-US" smtClean="0"/>
              <a:t>11</a:t>
            </a:fld>
            <a:endParaRPr lang="en-US"/>
          </a:p>
        </p:txBody>
      </p:sp>
      <p:pic>
        <p:nvPicPr>
          <p:cNvPr id="50" name="Picture 49" descr="A picture containing cartoon, clipart, sketch, drawing&#10;&#10;Description automatically generated">
            <a:extLst>
              <a:ext uri="{FF2B5EF4-FFF2-40B4-BE49-F238E27FC236}">
                <a16:creationId xmlns:a16="http://schemas.microsoft.com/office/drawing/2014/main" id="{F9CBC0DE-22CB-623F-F8AF-8EDD049CBAE6}"/>
              </a:ext>
            </a:extLst>
          </p:cNvPr>
          <p:cNvPicPr>
            <a:picLocks noChangeAspect="1"/>
          </p:cNvPicPr>
          <p:nvPr/>
        </p:nvPicPr>
        <p:blipFill>
          <a:blip r:embed="rId3"/>
          <a:stretch>
            <a:fillRect/>
          </a:stretch>
        </p:blipFill>
        <p:spPr>
          <a:xfrm rot="3262885">
            <a:off x="11276902" y="-308902"/>
            <a:ext cx="1015599" cy="1207088"/>
          </a:xfrm>
          <a:prstGeom prst="rect">
            <a:avLst/>
          </a:prstGeom>
        </p:spPr>
      </p:pic>
      <p:sp>
        <p:nvSpPr>
          <p:cNvPr id="27" name="Content Placeholder 13">
            <a:extLst>
              <a:ext uri="{FF2B5EF4-FFF2-40B4-BE49-F238E27FC236}">
                <a16:creationId xmlns:a16="http://schemas.microsoft.com/office/drawing/2014/main" id="{C9E0556F-0A75-A11E-1D75-F00AFB389E3A}"/>
              </a:ext>
            </a:extLst>
          </p:cNvPr>
          <p:cNvSpPr>
            <a:spLocks noGrp="1"/>
          </p:cNvSpPr>
          <p:nvPr>
            <p:ph idx="1"/>
          </p:nvPr>
        </p:nvSpPr>
        <p:spPr>
          <a:xfrm>
            <a:off x="838200" y="1049337"/>
            <a:ext cx="10515600" cy="5127626"/>
          </a:xfrm>
        </p:spPr>
        <p:txBody>
          <a:bodyPr>
            <a:normAutofit/>
          </a:bodyPr>
          <a:lstStyle/>
          <a:p>
            <a:r>
              <a:rPr lang="en-US" sz="2000" dirty="0">
                <a:ea typeface="Cambria Math" panose="02040503050406030204" pitchFamily="18" charset="0"/>
              </a:rPr>
              <a:t>P</a:t>
            </a:r>
            <a:r>
              <a:rPr lang="en-US" sz="2000" b="0" dirty="0">
                <a:ea typeface="Cambria Math" panose="02040503050406030204" pitchFamily="18" charset="0"/>
              </a:rPr>
              <a:t>osition dependent response in simulation</a:t>
            </a:r>
          </a:p>
        </p:txBody>
      </p:sp>
      <p:sp>
        <p:nvSpPr>
          <p:cNvPr id="41" name="Title 1">
            <a:extLst>
              <a:ext uri="{FF2B5EF4-FFF2-40B4-BE49-F238E27FC236}">
                <a16:creationId xmlns:a16="http://schemas.microsoft.com/office/drawing/2014/main" id="{38059DD1-E07D-4BA5-3DD7-36C42072E670}"/>
              </a:ext>
            </a:extLst>
          </p:cNvPr>
          <p:cNvSpPr>
            <a:spLocks noGrp="1"/>
          </p:cNvSpPr>
          <p:nvPr>
            <p:ph type="title"/>
          </p:nvPr>
        </p:nvSpPr>
        <p:spPr>
          <a:xfrm>
            <a:off x="838200" y="116647"/>
            <a:ext cx="10515600" cy="786679"/>
          </a:xfrm>
        </p:spPr>
        <p:txBody>
          <a:bodyPr/>
          <a:lstStyle/>
          <a:p>
            <a:r>
              <a:rPr lang="en-US" b="1" dirty="0"/>
              <a:t>Large Angle Monitor</a:t>
            </a:r>
          </a:p>
        </p:txBody>
      </p:sp>
      <p:pic>
        <p:nvPicPr>
          <p:cNvPr id="16" name="Picture 15" descr="A blue and yellow graph&#10;&#10;Description automatically generated">
            <a:extLst>
              <a:ext uri="{FF2B5EF4-FFF2-40B4-BE49-F238E27FC236}">
                <a16:creationId xmlns:a16="http://schemas.microsoft.com/office/drawing/2014/main" id="{2479789A-E172-CE9B-D9EA-B0192E915981}"/>
              </a:ext>
            </a:extLst>
          </p:cNvPr>
          <p:cNvPicPr>
            <a:picLocks noChangeAspect="1"/>
          </p:cNvPicPr>
          <p:nvPr/>
        </p:nvPicPr>
        <p:blipFill>
          <a:blip r:embed="rId4"/>
          <a:stretch>
            <a:fillRect/>
          </a:stretch>
        </p:blipFill>
        <p:spPr>
          <a:xfrm>
            <a:off x="6637779" y="1438329"/>
            <a:ext cx="3310760" cy="2248281"/>
          </a:xfrm>
          <a:prstGeom prst="rect">
            <a:avLst/>
          </a:prstGeom>
        </p:spPr>
      </p:pic>
      <p:pic>
        <p:nvPicPr>
          <p:cNvPr id="22" name="Picture 21" descr="A blue and yellow data&#10;&#10;Description automatically generated">
            <a:extLst>
              <a:ext uri="{FF2B5EF4-FFF2-40B4-BE49-F238E27FC236}">
                <a16:creationId xmlns:a16="http://schemas.microsoft.com/office/drawing/2014/main" id="{ABAA3470-50B4-85B2-2771-59F82296EE82}"/>
              </a:ext>
            </a:extLst>
          </p:cNvPr>
          <p:cNvPicPr>
            <a:picLocks noChangeAspect="1"/>
          </p:cNvPicPr>
          <p:nvPr/>
        </p:nvPicPr>
        <p:blipFill>
          <a:blip r:embed="rId5"/>
          <a:stretch>
            <a:fillRect/>
          </a:stretch>
        </p:blipFill>
        <p:spPr>
          <a:xfrm>
            <a:off x="2249710" y="1438330"/>
            <a:ext cx="3310760" cy="2248281"/>
          </a:xfrm>
          <a:prstGeom prst="rect">
            <a:avLst/>
          </a:prstGeom>
        </p:spPr>
      </p:pic>
      <p:pic>
        <p:nvPicPr>
          <p:cNvPr id="25" name="Picture 24" descr="A graph of a graph&#10;&#10;Description automatically generated with medium confidence">
            <a:extLst>
              <a:ext uri="{FF2B5EF4-FFF2-40B4-BE49-F238E27FC236}">
                <a16:creationId xmlns:a16="http://schemas.microsoft.com/office/drawing/2014/main" id="{C86CA526-E749-4971-0D6B-A351286488B7}"/>
              </a:ext>
            </a:extLst>
          </p:cNvPr>
          <p:cNvPicPr>
            <a:picLocks noChangeAspect="1"/>
          </p:cNvPicPr>
          <p:nvPr/>
        </p:nvPicPr>
        <p:blipFill>
          <a:blip r:embed="rId6"/>
          <a:stretch>
            <a:fillRect/>
          </a:stretch>
        </p:blipFill>
        <p:spPr>
          <a:xfrm>
            <a:off x="6631530" y="4056026"/>
            <a:ext cx="3310760" cy="2248281"/>
          </a:xfrm>
          <a:prstGeom prst="rect">
            <a:avLst/>
          </a:prstGeom>
        </p:spPr>
      </p:pic>
      <p:pic>
        <p:nvPicPr>
          <p:cNvPr id="31" name="Picture 30" descr="A blue and yellow graph&#10;&#10;Description automatically generated">
            <a:extLst>
              <a:ext uri="{FF2B5EF4-FFF2-40B4-BE49-F238E27FC236}">
                <a16:creationId xmlns:a16="http://schemas.microsoft.com/office/drawing/2014/main" id="{3A45EE97-87C4-491D-76AB-9E7839363D23}"/>
              </a:ext>
            </a:extLst>
          </p:cNvPr>
          <p:cNvPicPr>
            <a:picLocks noChangeAspect="1"/>
          </p:cNvPicPr>
          <p:nvPr/>
        </p:nvPicPr>
        <p:blipFill>
          <a:blip r:embed="rId7"/>
          <a:stretch>
            <a:fillRect/>
          </a:stretch>
        </p:blipFill>
        <p:spPr>
          <a:xfrm>
            <a:off x="2249710" y="4056026"/>
            <a:ext cx="3310760" cy="2248281"/>
          </a:xfrm>
          <a:prstGeom prst="rect">
            <a:avLst/>
          </a:prstGeom>
        </p:spPr>
      </p:pic>
      <p:sp>
        <p:nvSpPr>
          <p:cNvPr id="32" name="TextBox 31">
            <a:extLst>
              <a:ext uri="{FF2B5EF4-FFF2-40B4-BE49-F238E27FC236}">
                <a16:creationId xmlns:a16="http://schemas.microsoft.com/office/drawing/2014/main" id="{20B127FD-778C-DF2D-1ABD-F5C8D66F40CD}"/>
              </a:ext>
            </a:extLst>
          </p:cNvPr>
          <p:cNvSpPr txBox="1"/>
          <p:nvPr/>
        </p:nvSpPr>
        <p:spPr>
          <a:xfrm>
            <a:off x="680022" y="2377803"/>
            <a:ext cx="1125436" cy="369332"/>
          </a:xfrm>
          <a:prstGeom prst="rect">
            <a:avLst/>
          </a:prstGeom>
          <a:noFill/>
        </p:spPr>
        <p:txBody>
          <a:bodyPr wrap="none" rtlCol="0">
            <a:spAutoFit/>
          </a:bodyPr>
          <a:lstStyle/>
          <a:p>
            <a:r>
              <a:rPr lang="en-US" dirty="0"/>
              <a:t>Two PMTs</a:t>
            </a:r>
          </a:p>
        </p:txBody>
      </p:sp>
      <p:sp>
        <p:nvSpPr>
          <p:cNvPr id="33" name="TextBox 32">
            <a:extLst>
              <a:ext uri="{FF2B5EF4-FFF2-40B4-BE49-F238E27FC236}">
                <a16:creationId xmlns:a16="http://schemas.microsoft.com/office/drawing/2014/main" id="{1F710A14-215D-45D7-46DC-2E47DEFADB6F}"/>
              </a:ext>
            </a:extLst>
          </p:cNvPr>
          <p:cNvSpPr txBox="1"/>
          <p:nvPr/>
        </p:nvSpPr>
        <p:spPr>
          <a:xfrm>
            <a:off x="680022" y="4995500"/>
            <a:ext cx="1055097" cy="369332"/>
          </a:xfrm>
          <a:prstGeom prst="rect">
            <a:avLst/>
          </a:prstGeom>
          <a:noFill/>
        </p:spPr>
        <p:txBody>
          <a:bodyPr wrap="none" rtlCol="0">
            <a:spAutoFit/>
          </a:bodyPr>
          <a:lstStyle/>
          <a:p>
            <a:r>
              <a:rPr lang="en-US" dirty="0"/>
              <a:t>One PMT</a:t>
            </a:r>
          </a:p>
        </p:txBody>
      </p:sp>
      <p:grpSp>
        <p:nvGrpSpPr>
          <p:cNvPr id="3" name="Group 2">
            <a:extLst>
              <a:ext uri="{FF2B5EF4-FFF2-40B4-BE49-F238E27FC236}">
                <a16:creationId xmlns:a16="http://schemas.microsoft.com/office/drawing/2014/main" id="{006BE449-0B29-B3E9-49DF-B91FDD956637}"/>
              </a:ext>
            </a:extLst>
          </p:cNvPr>
          <p:cNvGrpSpPr>
            <a:grpSpLocks noChangeAspect="1"/>
          </p:cNvGrpSpPr>
          <p:nvPr/>
        </p:nvGrpSpPr>
        <p:grpSpPr>
          <a:xfrm>
            <a:off x="2390906" y="6418938"/>
            <a:ext cx="1879800" cy="228601"/>
            <a:chOff x="442900" y="5257794"/>
            <a:chExt cx="11433420" cy="1390409"/>
          </a:xfrm>
        </p:grpSpPr>
        <p:pic>
          <p:nvPicPr>
            <p:cNvPr id="7" name="Picture 1">
              <a:extLst>
                <a:ext uri="{FF2B5EF4-FFF2-40B4-BE49-F238E27FC236}">
                  <a16:creationId xmlns:a16="http://schemas.microsoft.com/office/drawing/2014/main" id="{A349C435-C2AB-9DB9-AC29-7B476F0CDB4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24016" y="5257794"/>
              <a:ext cx="4449722" cy="139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8" name="Picture 4">
              <a:extLst>
                <a:ext uri="{FF2B5EF4-FFF2-40B4-BE49-F238E27FC236}">
                  <a16:creationId xmlns:a16="http://schemas.microsoft.com/office/drawing/2014/main" id="{54FEB28B-417B-5996-06EE-0A546B016A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2900" y="5257800"/>
              <a:ext cx="1371603" cy="13716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DOE Logo">
              <a:extLst>
                <a:ext uri="{FF2B5EF4-FFF2-40B4-BE49-F238E27FC236}">
                  <a16:creationId xmlns:a16="http://schemas.microsoft.com/office/drawing/2014/main" id="{1D8DF179-1FE4-2F5D-FCF6-98ECA788A4F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86563" y="5276603"/>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 name="object 9">
              <a:extLst>
                <a:ext uri="{FF2B5EF4-FFF2-40B4-BE49-F238E27FC236}">
                  <a16:creationId xmlns:a16="http://schemas.microsoft.com/office/drawing/2014/main" id="{9D97C1AE-F582-2A06-478A-400475D75E08}"/>
                </a:ext>
              </a:extLst>
            </p:cNvPr>
            <p:cNvPicPr>
              <a:picLocks noChangeAspect="1"/>
            </p:cNvPicPr>
            <p:nvPr/>
          </p:nvPicPr>
          <p:blipFill>
            <a:blip r:embed="rId11" cstate="print"/>
            <a:stretch>
              <a:fillRect/>
            </a:stretch>
          </p:blipFill>
          <p:spPr>
            <a:xfrm>
              <a:off x="9279421" y="5276603"/>
              <a:ext cx="2596899" cy="1371600"/>
            </a:xfrm>
            <a:prstGeom prst="rect">
              <a:avLst/>
            </a:prstGeom>
          </p:spPr>
        </p:pic>
      </p:grpSp>
      <p:cxnSp>
        <p:nvCxnSpPr>
          <p:cNvPr id="11" name="Straight Connector 10">
            <a:extLst>
              <a:ext uri="{FF2B5EF4-FFF2-40B4-BE49-F238E27FC236}">
                <a16:creationId xmlns:a16="http://schemas.microsoft.com/office/drawing/2014/main" id="{034BB9CE-8B5C-89C9-6EDC-3B342D09D014}"/>
              </a:ext>
            </a:extLst>
          </p:cNvPr>
          <p:cNvCxnSpPr>
            <a:cxnSpLocks/>
          </p:cNvCxnSpPr>
          <p:nvPr/>
        </p:nvCxnSpPr>
        <p:spPr>
          <a:xfrm>
            <a:off x="838200" y="3805445"/>
            <a:ext cx="1051560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1477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C89A337-7149-762F-A291-0607B6E96ECF}"/>
              </a:ext>
            </a:extLst>
          </p:cNvPr>
          <p:cNvSpPr/>
          <p:nvPr/>
        </p:nvSpPr>
        <p:spPr>
          <a:xfrm>
            <a:off x="-1" y="-9265"/>
            <a:ext cx="12192001" cy="9144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a:extLst>
              <a:ext uri="{FF2B5EF4-FFF2-40B4-BE49-F238E27FC236}">
                <a16:creationId xmlns:a16="http://schemas.microsoft.com/office/drawing/2014/main" id="{84D6030A-74D7-6233-5081-9206ED4EE481}"/>
              </a:ext>
            </a:extLst>
          </p:cNvPr>
          <p:cNvSpPr>
            <a:spLocks noChangeAspect="1"/>
          </p:cNvSpPr>
          <p:nvPr/>
        </p:nvSpPr>
        <p:spPr>
          <a:xfrm rot="10800000">
            <a:off x="11277600" y="0"/>
            <a:ext cx="914400" cy="914400"/>
          </a:xfrm>
          <a:prstGeom prst="rtTriangle">
            <a:avLst/>
          </a:prstGeom>
          <a:solidFill>
            <a:schemeClr val="accent1">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Date Placeholder 5">
            <a:extLst>
              <a:ext uri="{FF2B5EF4-FFF2-40B4-BE49-F238E27FC236}">
                <a16:creationId xmlns:a16="http://schemas.microsoft.com/office/drawing/2014/main" id="{C2553C81-92C8-F3C8-2AF1-0FC87DADA545}"/>
              </a:ext>
            </a:extLst>
          </p:cNvPr>
          <p:cNvSpPr>
            <a:spLocks noGrp="1"/>
          </p:cNvSpPr>
          <p:nvPr>
            <p:ph type="dt" sz="half" idx="10"/>
          </p:nvPr>
        </p:nvSpPr>
        <p:spPr/>
        <p:txBody>
          <a:bodyPr/>
          <a:lstStyle/>
          <a:p>
            <a:fld id="{9A270F9A-5820-7A45-A270-526C5EAA32EB}" type="datetime6">
              <a:rPr lang="en-US" smtClean="0"/>
              <a:t>December 24</a:t>
            </a:fld>
            <a:endParaRPr lang="en-US"/>
          </a:p>
        </p:txBody>
      </p:sp>
      <p:sp>
        <p:nvSpPr>
          <p:cNvPr id="4" name="Footer Placeholder 3">
            <a:extLst>
              <a:ext uri="{FF2B5EF4-FFF2-40B4-BE49-F238E27FC236}">
                <a16:creationId xmlns:a16="http://schemas.microsoft.com/office/drawing/2014/main" id="{BF71402E-9481-5349-C3AA-14B50A850389}"/>
              </a:ext>
            </a:extLst>
          </p:cNvPr>
          <p:cNvSpPr>
            <a:spLocks noGrp="1"/>
          </p:cNvSpPr>
          <p:nvPr>
            <p:ph type="ftr" sz="quarter" idx="11"/>
          </p:nvPr>
        </p:nvSpPr>
        <p:spPr/>
        <p:txBody>
          <a:bodyPr/>
          <a:lstStyle/>
          <a:p>
            <a:r>
              <a:rPr lang="en-US" dirty="0"/>
              <a:t>Daniel Valmassei</a:t>
            </a:r>
          </a:p>
        </p:txBody>
      </p:sp>
      <p:sp>
        <p:nvSpPr>
          <p:cNvPr id="5" name="Slide Number Placeholder 4">
            <a:extLst>
              <a:ext uri="{FF2B5EF4-FFF2-40B4-BE49-F238E27FC236}">
                <a16:creationId xmlns:a16="http://schemas.microsoft.com/office/drawing/2014/main" id="{BD02764C-57F5-CB9E-5026-28DF68ED8705}"/>
              </a:ext>
            </a:extLst>
          </p:cNvPr>
          <p:cNvSpPr>
            <a:spLocks noGrp="1"/>
          </p:cNvSpPr>
          <p:nvPr>
            <p:ph type="sldNum" sz="quarter" idx="12"/>
          </p:nvPr>
        </p:nvSpPr>
        <p:spPr/>
        <p:txBody>
          <a:bodyPr/>
          <a:lstStyle/>
          <a:p>
            <a:fld id="{EBF50451-7432-8844-82E4-77CA03F723CA}" type="slidenum">
              <a:rPr lang="en-US" smtClean="0"/>
              <a:t>12</a:t>
            </a:fld>
            <a:endParaRPr lang="en-US"/>
          </a:p>
        </p:txBody>
      </p:sp>
      <p:pic>
        <p:nvPicPr>
          <p:cNvPr id="50" name="Picture 49" descr="A picture containing cartoon, clipart, sketch, drawing&#10;&#10;Description automatically generated">
            <a:extLst>
              <a:ext uri="{FF2B5EF4-FFF2-40B4-BE49-F238E27FC236}">
                <a16:creationId xmlns:a16="http://schemas.microsoft.com/office/drawing/2014/main" id="{F9CBC0DE-22CB-623F-F8AF-8EDD049CBAE6}"/>
              </a:ext>
            </a:extLst>
          </p:cNvPr>
          <p:cNvPicPr>
            <a:picLocks noChangeAspect="1"/>
          </p:cNvPicPr>
          <p:nvPr/>
        </p:nvPicPr>
        <p:blipFill>
          <a:blip r:embed="rId3"/>
          <a:stretch>
            <a:fillRect/>
          </a:stretch>
        </p:blipFill>
        <p:spPr>
          <a:xfrm rot="3262885">
            <a:off x="11276902" y="-308902"/>
            <a:ext cx="1015599" cy="1207088"/>
          </a:xfrm>
          <a:prstGeom prst="rect">
            <a:avLst/>
          </a:prstGeom>
        </p:spPr>
      </p:pic>
      <p:grpSp>
        <p:nvGrpSpPr>
          <p:cNvPr id="2" name="Group 1">
            <a:extLst>
              <a:ext uri="{FF2B5EF4-FFF2-40B4-BE49-F238E27FC236}">
                <a16:creationId xmlns:a16="http://schemas.microsoft.com/office/drawing/2014/main" id="{0016A4C1-75E9-352A-541C-7321499A2969}"/>
              </a:ext>
            </a:extLst>
          </p:cNvPr>
          <p:cNvGrpSpPr>
            <a:grpSpLocks noChangeAspect="1"/>
          </p:cNvGrpSpPr>
          <p:nvPr/>
        </p:nvGrpSpPr>
        <p:grpSpPr>
          <a:xfrm>
            <a:off x="2249710" y="6304309"/>
            <a:ext cx="2663379" cy="469209"/>
            <a:chOff x="1263121" y="4232994"/>
            <a:chExt cx="10352173" cy="1823748"/>
          </a:xfrm>
        </p:grpSpPr>
        <p:grpSp>
          <p:nvGrpSpPr>
            <p:cNvPr id="12" name="Group 11">
              <a:extLst>
                <a:ext uri="{FF2B5EF4-FFF2-40B4-BE49-F238E27FC236}">
                  <a16:creationId xmlns:a16="http://schemas.microsoft.com/office/drawing/2014/main" id="{F8878809-44B6-21A5-5762-C969945EBF50}"/>
                </a:ext>
              </a:extLst>
            </p:cNvPr>
            <p:cNvGrpSpPr>
              <a:grpSpLocks noChangeAspect="1"/>
            </p:cNvGrpSpPr>
            <p:nvPr/>
          </p:nvGrpSpPr>
          <p:grpSpPr>
            <a:xfrm>
              <a:off x="1263121" y="4549200"/>
              <a:ext cx="6991985" cy="1175440"/>
              <a:chOff x="442900" y="5257800"/>
              <a:chExt cx="8270672" cy="1390403"/>
            </a:xfrm>
          </p:grpSpPr>
          <p:pic>
            <p:nvPicPr>
              <p:cNvPr id="14" name="Picture 1">
                <a:extLst>
                  <a:ext uri="{FF2B5EF4-FFF2-40B4-BE49-F238E27FC236}">
                    <a16:creationId xmlns:a16="http://schemas.microsoft.com/office/drawing/2014/main" id="{A6E197A4-053A-D49B-5FA5-60B111DA497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4016" y="5257800"/>
                <a:ext cx="4389556" cy="137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5" name="Picture 4">
                <a:extLst>
                  <a:ext uri="{FF2B5EF4-FFF2-40B4-BE49-F238E27FC236}">
                    <a16:creationId xmlns:a16="http://schemas.microsoft.com/office/drawing/2014/main" id="{52275B4F-F3A0-AD90-F6C3-0BDCD66941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900" y="5257800"/>
                <a:ext cx="1371603" cy="137160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DOE Logo">
                <a:extLst>
                  <a:ext uri="{FF2B5EF4-FFF2-40B4-BE49-F238E27FC236}">
                    <a16:creationId xmlns:a16="http://schemas.microsoft.com/office/drawing/2014/main" id="{F4953FF0-9C14-F47B-2C5B-93D15DF767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6563" y="5276603"/>
                <a:ext cx="1371600" cy="1371600"/>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4" descr="Virginia Tech Logo Horizontal transparent PNG - StickPNG">
              <a:extLst>
                <a:ext uri="{FF2B5EF4-FFF2-40B4-BE49-F238E27FC236}">
                  <a16:creationId xmlns:a16="http://schemas.microsoft.com/office/drawing/2014/main" id="{D10B74CC-95DC-23BA-1947-BD1AFBB581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3400" y="4232994"/>
              <a:ext cx="3461894" cy="18237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EA7859F2-96D1-EECB-2E4B-BB307968E318}"/>
              </a:ext>
            </a:extLst>
          </p:cNvPr>
          <p:cNvGrpSpPr>
            <a:grpSpLocks noChangeAspect="1"/>
          </p:cNvGrpSpPr>
          <p:nvPr/>
        </p:nvGrpSpPr>
        <p:grpSpPr>
          <a:xfrm>
            <a:off x="821752" y="984679"/>
            <a:ext cx="4928931" cy="3575648"/>
            <a:chOff x="6401526" y="2698913"/>
            <a:chExt cx="4928456" cy="3575304"/>
          </a:xfrm>
        </p:grpSpPr>
        <p:pic>
          <p:nvPicPr>
            <p:cNvPr id="9" name="Picture 8">
              <a:extLst>
                <a:ext uri="{FF2B5EF4-FFF2-40B4-BE49-F238E27FC236}">
                  <a16:creationId xmlns:a16="http://schemas.microsoft.com/office/drawing/2014/main" id="{E10120DF-B34B-8DAA-9945-2FD3A214DC6A}"/>
                </a:ext>
              </a:extLst>
            </p:cNvPr>
            <p:cNvPicPr>
              <a:picLocks noChangeAspect="1"/>
            </p:cNvPicPr>
            <p:nvPr/>
          </p:nvPicPr>
          <p:blipFill>
            <a:blip r:embed="rId8"/>
            <a:stretch>
              <a:fillRect/>
            </a:stretch>
          </p:blipFill>
          <p:spPr>
            <a:xfrm>
              <a:off x="6401526" y="2698913"/>
              <a:ext cx="4743704" cy="3575304"/>
            </a:xfrm>
            <a:prstGeom prst="rect">
              <a:avLst/>
            </a:prstGeom>
          </p:spPr>
        </p:pic>
        <p:sp>
          <p:nvSpPr>
            <p:cNvPr id="26" name="TextBox 25">
              <a:extLst>
                <a:ext uri="{FF2B5EF4-FFF2-40B4-BE49-F238E27FC236}">
                  <a16:creationId xmlns:a16="http://schemas.microsoft.com/office/drawing/2014/main" id="{FAE82713-64AD-64EB-BDBB-3A755236169A}"/>
                </a:ext>
              </a:extLst>
            </p:cNvPr>
            <p:cNvSpPr txBox="1"/>
            <p:nvPr/>
          </p:nvSpPr>
          <p:spPr>
            <a:xfrm rot="19980681">
              <a:off x="6866534" y="3809599"/>
              <a:ext cx="4463448" cy="923241"/>
            </a:xfrm>
            <a:prstGeom prst="rect">
              <a:avLst/>
            </a:prstGeom>
            <a:noFill/>
          </p:spPr>
          <p:txBody>
            <a:bodyPr wrap="square" rtlCol="0">
              <a:spAutoFit/>
            </a:bodyPr>
            <a:lstStyle/>
            <a:p>
              <a:r>
                <a:rPr lang="en-US" sz="5400" dirty="0">
                  <a:solidFill>
                    <a:schemeClr val="accent4">
                      <a:lumMod val="75000"/>
                      <a:alpha val="15000"/>
                    </a:schemeClr>
                  </a:solidFill>
                </a:rPr>
                <a:t>PRELIMINARY</a:t>
              </a:r>
            </a:p>
          </p:txBody>
        </p:sp>
      </p:grpSp>
      <p:sp>
        <p:nvSpPr>
          <p:cNvPr id="11" name="TextBox 10">
            <a:extLst>
              <a:ext uri="{FF2B5EF4-FFF2-40B4-BE49-F238E27FC236}">
                <a16:creationId xmlns:a16="http://schemas.microsoft.com/office/drawing/2014/main" id="{8BAF8486-07AF-EFFB-8100-98F28EB9172C}"/>
              </a:ext>
            </a:extLst>
          </p:cNvPr>
          <p:cNvSpPr txBox="1"/>
          <p:nvPr/>
        </p:nvSpPr>
        <p:spPr>
          <a:xfrm>
            <a:off x="7717914" y="5894496"/>
            <a:ext cx="3278077" cy="276999"/>
          </a:xfrm>
          <a:prstGeom prst="rect">
            <a:avLst/>
          </a:prstGeom>
          <a:noFill/>
        </p:spPr>
        <p:txBody>
          <a:bodyPr wrap="square" rtlCol="0">
            <a:spAutoFit/>
          </a:bodyPr>
          <a:lstStyle/>
          <a:p>
            <a:r>
              <a:rPr lang="en-US" sz="1200" dirty="0"/>
              <a:t>Note: Lucite prototype radiator used for this test </a:t>
            </a:r>
          </a:p>
        </p:txBody>
      </p:sp>
      <p:pic>
        <p:nvPicPr>
          <p:cNvPr id="16" name="Picture 15">
            <a:extLst>
              <a:ext uri="{FF2B5EF4-FFF2-40B4-BE49-F238E27FC236}">
                <a16:creationId xmlns:a16="http://schemas.microsoft.com/office/drawing/2014/main" id="{A49F10D9-BF87-89E1-0B6E-F0AD856C52A2}"/>
              </a:ext>
            </a:extLst>
          </p:cNvPr>
          <p:cNvPicPr>
            <a:picLocks noChangeAspect="1"/>
          </p:cNvPicPr>
          <p:nvPr/>
        </p:nvPicPr>
        <p:blipFill>
          <a:blip r:embed="rId9"/>
          <a:stretch>
            <a:fillRect/>
          </a:stretch>
        </p:blipFill>
        <p:spPr>
          <a:xfrm>
            <a:off x="6899616" y="2385190"/>
            <a:ext cx="4744160" cy="3575648"/>
          </a:xfrm>
          <a:prstGeom prst="rect">
            <a:avLst/>
          </a:prstGeom>
        </p:spPr>
      </p:pic>
      <p:sp>
        <p:nvSpPr>
          <p:cNvPr id="20" name="TextBox 19">
            <a:extLst>
              <a:ext uri="{FF2B5EF4-FFF2-40B4-BE49-F238E27FC236}">
                <a16:creationId xmlns:a16="http://schemas.microsoft.com/office/drawing/2014/main" id="{8213B22C-7ECA-8992-BC46-29ED70783FD0}"/>
              </a:ext>
            </a:extLst>
          </p:cNvPr>
          <p:cNvSpPr txBox="1"/>
          <p:nvPr/>
        </p:nvSpPr>
        <p:spPr>
          <a:xfrm rot="19980681">
            <a:off x="7378717" y="3548023"/>
            <a:ext cx="4463878" cy="923330"/>
          </a:xfrm>
          <a:prstGeom prst="rect">
            <a:avLst/>
          </a:prstGeom>
          <a:noFill/>
        </p:spPr>
        <p:txBody>
          <a:bodyPr wrap="square" rtlCol="0">
            <a:spAutoFit/>
          </a:bodyPr>
          <a:lstStyle/>
          <a:p>
            <a:r>
              <a:rPr lang="en-US" sz="5400" dirty="0">
                <a:solidFill>
                  <a:schemeClr val="accent4">
                    <a:lumMod val="75000"/>
                    <a:alpha val="15000"/>
                  </a:schemeClr>
                </a:solidFill>
              </a:rPr>
              <a:t>PRELIMINARY</a:t>
            </a:r>
          </a:p>
        </p:txBody>
      </p:sp>
      <p:sp>
        <p:nvSpPr>
          <p:cNvPr id="22" name="Title 1">
            <a:extLst>
              <a:ext uri="{FF2B5EF4-FFF2-40B4-BE49-F238E27FC236}">
                <a16:creationId xmlns:a16="http://schemas.microsoft.com/office/drawing/2014/main" id="{8EC32BE5-760C-64E0-2B04-1B043F19A716}"/>
              </a:ext>
            </a:extLst>
          </p:cNvPr>
          <p:cNvSpPr>
            <a:spLocks noGrp="1"/>
          </p:cNvSpPr>
          <p:nvPr>
            <p:ph type="title"/>
          </p:nvPr>
        </p:nvSpPr>
        <p:spPr>
          <a:xfrm>
            <a:off x="838200" y="116647"/>
            <a:ext cx="10515600" cy="786679"/>
          </a:xfrm>
        </p:spPr>
        <p:txBody>
          <a:bodyPr/>
          <a:lstStyle/>
          <a:p>
            <a:r>
              <a:rPr lang="en-US" b="1" dirty="0"/>
              <a:t>Large Angle Monitor</a:t>
            </a:r>
          </a:p>
        </p:txBody>
      </p:sp>
      <p:pic>
        <p:nvPicPr>
          <p:cNvPr id="7" name="Picture 6" descr="A box on top of a machine&#10;&#10;Description automatically generated">
            <a:extLst>
              <a:ext uri="{FF2B5EF4-FFF2-40B4-BE49-F238E27FC236}">
                <a16:creationId xmlns:a16="http://schemas.microsoft.com/office/drawing/2014/main" id="{E0A7236D-CDC5-DB4C-1151-B4E367C4CB1A}"/>
              </a:ext>
            </a:extLst>
          </p:cNvPr>
          <p:cNvPicPr>
            <a:picLocks noChangeAspect="1"/>
          </p:cNvPicPr>
          <p:nvPr/>
        </p:nvPicPr>
        <p:blipFill>
          <a:blip r:embed="rId10"/>
          <a:stretch>
            <a:fillRect/>
          </a:stretch>
        </p:blipFill>
        <p:spPr>
          <a:xfrm>
            <a:off x="294409" y="4337242"/>
            <a:ext cx="2378049" cy="1783537"/>
          </a:xfrm>
          <a:prstGeom prst="rect">
            <a:avLst/>
          </a:prstGeom>
        </p:spPr>
      </p:pic>
      <p:pic>
        <p:nvPicPr>
          <p:cNvPr id="21" name="Picture 20" descr="A group of people posing for a photo&#10;&#10;Description automatically generated">
            <a:extLst>
              <a:ext uri="{FF2B5EF4-FFF2-40B4-BE49-F238E27FC236}">
                <a16:creationId xmlns:a16="http://schemas.microsoft.com/office/drawing/2014/main" id="{11B596B5-EA13-74EA-B346-01EEFB07D7B2}"/>
              </a:ext>
            </a:extLst>
          </p:cNvPr>
          <p:cNvPicPr>
            <a:picLocks noChangeAspect="1"/>
          </p:cNvPicPr>
          <p:nvPr/>
        </p:nvPicPr>
        <p:blipFill>
          <a:blip r:embed="rId11"/>
          <a:stretch>
            <a:fillRect/>
          </a:stretch>
        </p:blipFill>
        <p:spPr>
          <a:xfrm>
            <a:off x="6764429" y="108646"/>
            <a:ext cx="3035391" cy="2276544"/>
          </a:xfrm>
          <a:prstGeom prst="rect">
            <a:avLst/>
          </a:prstGeom>
        </p:spPr>
      </p:pic>
      <p:pic>
        <p:nvPicPr>
          <p:cNvPr id="24" name="Picture 23" descr="A person in a factory&#10;&#10;Description automatically generated">
            <a:extLst>
              <a:ext uri="{FF2B5EF4-FFF2-40B4-BE49-F238E27FC236}">
                <a16:creationId xmlns:a16="http://schemas.microsoft.com/office/drawing/2014/main" id="{2CD13DD7-1F49-1FB0-3C60-62850B9DBA64}"/>
              </a:ext>
            </a:extLst>
          </p:cNvPr>
          <p:cNvPicPr>
            <a:picLocks noChangeAspect="1"/>
          </p:cNvPicPr>
          <p:nvPr/>
        </p:nvPicPr>
        <p:blipFill>
          <a:blip r:embed="rId12"/>
          <a:stretch>
            <a:fillRect/>
          </a:stretch>
        </p:blipFill>
        <p:spPr>
          <a:xfrm>
            <a:off x="4006161" y="4480095"/>
            <a:ext cx="2378050" cy="1783538"/>
          </a:xfrm>
          <a:prstGeom prst="rect">
            <a:avLst/>
          </a:prstGeom>
        </p:spPr>
      </p:pic>
    </p:spTree>
    <p:extLst>
      <p:ext uri="{BB962C8B-B14F-4D97-AF65-F5344CB8AC3E}">
        <p14:creationId xmlns:p14="http://schemas.microsoft.com/office/powerpoint/2010/main" val="2598739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8B737-DAC0-8EF8-2612-80B921EA0A86}"/>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6B05B6F4-054A-9878-D18B-C2FF7B33013D}"/>
              </a:ext>
            </a:extLst>
          </p:cNvPr>
          <p:cNvSpPr/>
          <p:nvPr/>
        </p:nvSpPr>
        <p:spPr>
          <a:xfrm>
            <a:off x="-1" y="-9265"/>
            <a:ext cx="12192001" cy="9144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a:extLst>
              <a:ext uri="{FF2B5EF4-FFF2-40B4-BE49-F238E27FC236}">
                <a16:creationId xmlns:a16="http://schemas.microsoft.com/office/drawing/2014/main" id="{0A5271CE-8D3F-FEDA-7054-4153796797FC}"/>
              </a:ext>
            </a:extLst>
          </p:cNvPr>
          <p:cNvSpPr>
            <a:spLocks noChangeAspect="1"/>
          </p:cNvSpPr>
          <p:nvPr/>
        </p:nvSpPr>
        <p:spPr>
          <a:xfrm rot="10800000">
            <a:off x="11277600" y="0"/>
            <a:ext cx="914400" cy="914400"/>
          </a:xfrm>
          <a:prstGeom prst="rtTriangle">
            <a:avLst/>
          </a:prstGeom>
          <a:solidFill>
            <a:schemeClr val="accent1">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Date Placeholder 5">
            <a:extLst>
              <a:ext uri="{FF2B5EF4-FFF2-40B4-BE49-F238E27FC236}">
                <a16:creationId xmlns:a16="http://schemas.microsoft.com/office/drawing/2014/main" id="{3B84DA00-DA24-9187-02A3-E8FC57E8D1B0}"/>
              </a:ext>
            </a:extLst>
          </p:cNvPr>
          <p:cNvSpPr>
            <a:spLocks noGrp="1"/>
          </p:cNvSpPr>
          <p:nvPr>
            <p:ph type="dt" sz="half" idx="10"/>
          </p:nvPr>
        </p:nvSpPr>
        <p:spPr/>
        <p:txBody>
          <a:bodyPr/>
          <a:lstStyle/>
          <a:p>
            <a:fld id="{9A270F9A-5820-7A45-A270-526C5EAA32EB}" type="datetime6">
              <a:rPr lang="en-US" smtClean="0"/>
              <a:t>December 24</a:t>
            </a:fld>
            <a:endParaRPr lang="en-US"/>
          </a:p>
        </p:txBody>
      </p:sp>
      <p:sp>
        <p:nvSpPr>
          <p:cNvPr id="4" name="Footer Placeholder 3">
            <a:extLst>
              <a:ext uri="{FF2B5EF4-FFF2-40B4-BE49-F238E27FC236}">
                <a16:creationId xmlns:a16="http://schemas.microsoft.com/office/drawing/2014/main" id="{BBE6F98F-A405-77E7-C94E-D1469CEA8DA9}"/>
              </a:ext>
            </a:extLst>
          </p:cNvPr>
          <p:cNvSpPr>
            <a:spLocks noGrp="1"/>
          </p:cNvSpPr>
          <p:nvPr>
            <p:ph type="ftr" sz="quarter" idx="11"/>
          </p:nvPr>
        </p:nvSpPr>
        <p:spPr/>
        <p:txBody>
          <a:bodyPr/>
          <a:lstStyle/>
          <a:p>
            <a:r>
              <a:rPr lang="en-US" dirty="0"/>
              <a:t>Daniel Valmassei</a:t>
            </a:r>
          </a:p>
        </p:txBody>
      </p:sp>
      <p:sp>
        <p:nvSpPr>
          <p:cNvPr id="5" name="Slide Number Placeholder 4">
            <a:extLst>
              <a:ext uri="{FF2B5EF4-FFF2-40B4-BE49-F238E27FC236}">
                <a16:creationId xmlns:a16="http://schemas.microsoft.com/office/drawing/2014/main" id="{8FFEF3C7-3DDC-4D93-34FF-D00B6E5E3EB5}"/>
              </a:ext>
            </a:extLst>
          </p:cNvPr>
          <p:cNvSpPr>
            <a:spLocks noGrp="1"/>
          </p:cNvSpPr>
          <p:nvPr>
            <p:ph type="sldNum" sz="quarter" idx="12"/>
          </p:nvPr>
        </p:nvSpPr>
        <p:spPr/>
        <p:txBody>
          <a:bodyPr/>
          <a:lstStyle/>
          <a:p>
            <a:fld id="{EBF50451-7432-8844-82E4-77CA03F723CA}" type="slidenum">
              <a:rPr lang="en-US" smtClean="0"/>
              <a:t>13</a:t>
            </a:fld>
            <a:endParaRPr lang="en-US"/>
          </a:p>
        </p:txBody>
      </p:sp>
      <p:pic>
        <p:nvPicPr>
          <p:cNvPr id="50" name="Picture 49" descr="A picture containing cartoon, clipart, sketch, drawing&#10;&#10;Description automatically generated">
            <a:extLst>
              <a:ext uri="{FF2B5EF4-FFF2-40B4-BE49-F238E27FC236}">
                <a16:creationId xmlns:a16="http://schemas.microsoft.com/office/drawing/2014/main" id="{C0799DF3-EE4D-7CDE-8807-86489C79DC8E}"/>
              </a:ext>
            </a:extLst>
          </p:cNvPr>
          <p:cNvPicPr>
            <a:picLocks noChangeAspect="1"/>
          </p:cNvPicPr>
          <p:nvPr/>
        </p:nvPicPr>
        <p:blipFill>
          <a:blip r:embed="rId3"/>
          <a:stretch>
            <a:fillRect/>
          </a:stretch>
        </p:blipFill>
        <p:spPr>
          <a:xfrm rot="3262885">
            <a:off x="11276902" y="-308902"/>
            <a:ext cx="1015599" cy="1207088"/>
          </a:xfrm>
          <a:prstGeom prst="rect">
            <a:avLst/>
          </a:prstGeom>
        </p:spPr>
      </p:pic>
      <p:grpSp>
        <p:nvGrpSpPr>
          <p:cNvPr id="2" name="Group 1">
            <a:extLst>
              <a:ext uri="{FF2B5EF4-FFF2-40B4-BE49-F238E27FC236}">
                <a16:creationId xmlns:a16="http://schemas.microsoft.com/office/drawing/2014/main" id="{3E049693-A7BD-3522-A276-ABA907EAEB74}"/>
              </a:ext>
            </a:extLst>
          </p:cNvPr>
          <p:cNvGrpSpPr>
            <a:grpSpLocks noChangeAspect="1"/>
          </p:cNvGrpSpPr>
          <p:nvPr/>
        </p:nvGrpSpPr>
        <p:grpSpPr>
          <a:xfrm>
            <a:off x="2249710" y="6304309"/>
            <a:ext cx="2663379" cy="469209"/>
            <a:chOff x="1263121" y="4232994"/>
            <a:chExt cx="10352173" cy="1823748"/>
          </a:xfrm>
        </p:grpSpPr>
        <p:grpSp>
          <p:nvGrpSpPr>
            <p:cNvPr id="12" name="Group 11">
              <a:extLst>
                <a:ext uri="{FF2B5EF4-FFF2-40B4-BE49-F238E27FC236}">
                  <a16:creationId xmlns:a16="http://schemas.microsoft.com/office/drawing/2014/main" id="{4AD2038F-A2C6-0ABD-0EF9-42D53CFC4DA2}"/>
                </a:ext>
              </a:extLst>
            </p:cNvPr>
            <p:cNvGrpSpPr>
              <a:grpSpLocks noChangeAspect="1"/>
            </p:cNvGrpSpPr>
            <p:nvPr/>
          </p:nvGrpSpPr>
          <p:grpSpPr>
            <a:xfrm>
              <a:off x="1263121" y="4549200"/>
              <a:ext cx="6991985" cy="1175440"/>
              <a:chOff x="442900" y="5257800"/>
              <a:chExt cx="8270672" cy="1390403"/>
            </a:xfrm>
          </p:grpSpPr>
          <p:pic>
            <p:nvPicPr>
              <p:cNvPr id="14" name="Picture 1">
                <a:extLst>
                  <a:ext uri="{FF2B5EF4-FFF2-40B4-BE49-F238E27FC236}">
                    <a16:creationId xmlns:a16="http://schemas.microsoft.com/office/drawing/2014/main" id="{33462E50-2E30-267B-408E-8596F6C37B7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4016" y="5257800"/>
                <a:ext cx="4389556" cy="137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5" name="Picture 4">
                <a:extLst>
                  <a:ext uri="{FF2B5EF4-FFF2-40B4-BE49-F238E27FC236}">
                    <a16:creationId xmlns:a16="http://schemas.microsoft.com/office/drawing/2014/main" id="{3FB60B53-E2E5-4B7F-B69A-8AA1DBA5B8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900" y="5257800"/>
                <a:ext cx="1371603" cy="137160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DOE Logo">
                <a:extLst>
                  <a:ext uri="{FF2B5EF4-FFF2-40B4-BE49-F238E27FC236}">
                    <a16:creationId xmlns:a16="http://schemas.microsoft.com/office/drawing/2014/main" id="{F33E7644-E5A6-7B54-750E-21E99288B0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6563" y="5276603"/>
                <a:ext cx="1371600" cy="1371600"/>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4" descr="Virginia Tech Logo Horizontal transparent PNG - StickPNG">
              <a:extLst>
                <a:ext uri="{FF2B5EF4-FFF2-40B4-BE49-F238E27FC236}">
                  <a16:creationId xmlns:a16="http://schemas.microsoft.com/office/drawing/2014/main" id="{23A2D331-0BD1-B4D0-9C14-2275E8CC3A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3400" y="4232994"/>
              <a:ext cx="3461894" cy="1823748"/>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Title 1">
            <a:extLst>
              <a:ext uri="{FF2B5EF4-FFF2-40B4-BE49-F238E27FC236}">
                <a16:creationId xmlns:a16="http://schemas.microsoft.com/office/drawing/2014/main" id="{C267F226-1F9E-B3E2-EE90-B9FC5F803CD3}"/>
              </a:ext>
            </a:extLst>
          </p:cNvPr>
          <p:cNvSpPr>
            <a:spLocks noGrp="1"/>
          </p:cNvSpPr>
          <p:nvPr>
            <p:ph type="title"/>
          </p:nvPr>
        </p:nvSpPr>
        <p:spPr>
          <a:xfrm>
            <a:off x="838200" y="116647"/>
            <a:ext cx="10515600" cy="786679"/>
          </a:xfrm>
        </p:spPr>
        <p:txBody>
          <a:bodyPr/>
          <a:lstStyle/>
          <a:p>
            <a:r>
              <a:rPr lang="en-US" b="1" dirty="0"/>
              <a:t>Production</a:t>
            </a:r>
          </a:p>
        </p:txBody>
      </p:sp>
      <p:pic>
        <p:nvPicPr>
          <p:cNvPr id="3" name="Picture 2">
            <a:extLst>
              <a:ext uri="{FF2B5EF4-FFF2-40B4-BE49-F238E27FC236}">
                <a16:creationId xmlns:a16="http://schemas.microsoft.com/office/drawing/2014/main" id="{1D37A78B-FBA0-74F9-F063-16DC3A235E9B}"/>
              </a:ext>
            </a:extLst>
          </p:cNvPr>
          <p:cNvPicPr>
            <a:picLocks noChangeAspect="1"/>
          </p:cNvPicPr>
          <p:nvPr/>
        </p:nvPicPr>
        <p:blipFill>
          <a:blip r:embed="rId8"/>
          <a:stretch>
            <a:fillRect/>
          </a:stretch>
        </p:blipFill>
        <p:spPr>
          <a:xfrm>
            <a:off x="5152595" y="1058935"/>
            <a:ext cx="6308236" cy="5126528"/>
          </a:xfrm>
          <a:prstGeom prst="rect">
            <a:avLst/>
          </a:prstGeom>
        </p:spPr>
      </p:pic>
      <p:sp>
        <p:nvSpPr>
          <p:cNvPr id="9" name="TextBox 8">
            <a:extLst>
              <a:ext uri="{FF2B5EF4-FFF2-40B4-BE49-F238E27FC236}">
                <a16:creationId xmlns:a16="http://schemas.microsoft.com/office/drawing/2014/main" id="{EE172A86-9B85-803A-3EC6-23D44C7F486C}"/>
              </a:ext>
            </a:extLst>
          </p:cNvPr>
          <p:cNvSpPr txBox="1"/>
          <p:nvPr/>
        </p:nvSpPr>
        <p:spPr>
          <a:xfrm>
            <a:off x="462682" y="2629736"/>
            <a:ext cx="5262347" cy="2031325"/>
          </a:xfrm>
          <a:prstGeom prst="rect">
            <a:avLst/>
          </a:prstGeom>
          <a:noFill/>
        </p:spPr>
        <p:txBody>
          <a:bodyPr wrap="square" rtlCol="0">
            <a:spAutoFit/>
          </a:bodyPr>
          <a:lstStyle/>
          <a:p>
            <a:pPr marL="285750" indent="-285750">
              <a:buFont typeface="Arial" panose="020B0604020202020204" pitchFamily="34" charset="0"/>
              <a:buChar char="•"/>
            </a:pPr>
            <a:r>
              <a:rPr lang="en-US" dirty="0"/>
              <a:t>Recently moved to Room 10 to facilitate construction of production modules</a:t>
            </a:r>
          </a:p>
          <a:p>
            <a:pPr marL="285750" indent="-285750">
              <a:buFont typeface="Arial" panose="020B0604020202020204" pitchFamily="34" charset="0"/>
              <a:buChar char="•"/>
            </a:pPr>
            <a:r>
              <a:rPr lang="en-US" dirty="0"/>
              <a:t>Facilities:</a:t>
            </a:r>
          </a:p>
          <a:p>
            <a:pPr marL="742950" lvl="1" indent="-285750">
              <a:buFont typeface="Arial" panose="020B0604020202020204" pitchFamily="34" charset="0"/>
              <a:buChar char="•"/>
            </a:pPr>
            <a:r>
              <a:rPr lang="en-US" dirty="0"/>
              <a:t>Cosmic Muon Telescope</a:t>
            </a:r>
          </a:p>
          <a:p>
            <a:pPr marL="742950" lvl="1" indent="-285750">
              <a:buFont typeface="Arial" panose="020B0604020202020204" pitchFamily="34" charset="0"/>
              <a:buChar char="•"/>
            </a:pPr>
            <a:r>
              <a:rPr lang="en-US" dirty="0"/>
              <a:t>3D Printing</a:t>
            </a:r>
          </a:p>
          <a:p>
            <a:pPr marL="742950" lvl="1" indent="-285750">
              <a:buFont typeface="Arial" panose="020B0604020202020204" pitchFamily="34" charset="0"/>
              <a:buChar char="•"/>
            </a:pPr>
            <a:r>
              <a:rPr lang="en-US" dirty="0"/>
              <a:t>Laminar Flow hood for clean assembly</a:t>
            </a:r>
          </a:p>
          <a:p>
            <a:pPr marL="285750" indent="-285750">
              <a:buFont typeface="Arial" panose="020B0604020202020204" pitchFamily="34" charset="0"/>
              <a:buChar char="•"/>
            </a:pPr>
            <a:r>
              <a:rPr lang="en-US" dirty="0"/>
              <a:t>Full order due to </a:t>
            </a:r>
            <a:r>
              <a:rPr lang="en-US" dirty="0" err="1"/>
              <a:t>JLab</a:t>
            </a:r>
            <a:r>
              <a:rPr lang="en-US" dirty="0"/>
              <a:t> Fall 2025</a:t>
            </a:r>
          </a:p>
        </p:txBody>
      </p:sp>
    </p:spTree>
    <p:extLst>
      <p:ext uri="{BB962C8B-B14F-4D97-AF65-F5344CB8AC3E}">
        <p14:creationId xmlns:p14="http://schemas.microsoft.com/office/powerpoint/2010/main" val="1866684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D8615-1236-3DC0-54B3-EAE2A12CC733}"/>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775EB2FF-30FB-EB0B-FD27-F704353FDC30}"/>
              </a:ext>
            </a:extLst>
          </p:cNvPr>
          <p:cNvSpPr/>
          <p:nvPr/>
        </p:nvSpPr>
        <p:spPr>
          <a:xfrm>
            <a:off x="-1" y="-9265"/>
            <a:ext cx="12192001" cy="9144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a:extLst>
              <a:ext uri="{FF2B5EF4-FFF2-40B4-BE49-F238E27FC236}">
                <a16:creationId xmlns:a16="http://schemas.microsoft.com/office/drawing/2014/main" id="{A011027D-1566-C409-72AD-5E4A04B30450}"/>
              </a:ext>
            </a:extLst>
          </p:cNvPr>
          <p:cNvSpPr>
            <a:spLocks noChangeAspect="1"/>
          </p:cNvSpPr>
          <p:nvPr/>
        </p:nvSpPr>
        <p:spPr>
          <a:xfrm rot="10800000">
            <a:off x="11277600" y="0"/>
            <a:ext cx="914400" cy="914400"/>
          </a:xfrm>
          <a:prstGeom prst="rtTriangle">
            <a:avLst/>
          </a:prstGeom>
          <a:solidFill>
            <a:schemeClr val="accent1">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Date Placeholder 5">
            <a:extLst>
              <a:ext uri="{FF2B5EF4-FFF2-40B4-BE49-F238E27FC236}">
                <a16:creationId xmlns:a16="http://schemas.microsoft.com/office/drawing/2014/main" id="{50A57950-4D21-375F-55DC-7DADCA79F825}"/>
              </a:ext>
            </a:extLst>
          </p:cNvPr>
          <p:cNvSpPr>
            <a:spLocks noGrp="1"/>
          </p:cNvSpPr>
          <p:nvPr>
            <p:ph type="dt" sz="half" idx="10"/>
          </p:nvPr>
        </p:nvSpPr>
        <p:spPr/>
        <p:txBody>
          <a:bodyPr/>
          <a:lstStyle/>
          <a:p>
            <a:fld id="{9A270F9A-5820-7A45-A270-526C5EAA32EB}" type="datetime6">
              <a:rPr lang="en-US" smtClean="0"/>
              <a:t>December 24</a:t>
            </a:fld>
            <a:endParaRPr lang="en-US"/>
          </a:p>
        </p:txBody>
      </p:sp>
      <p:sp>
        <p:nvSpPr>
          <p:cNvPr id="4" name="Footer Placeholder 3">
            <a:extLst>
              <a:ext uri="{FF2B5EF4-FFF2-40B4-BE49-F238E27FC236}">
                <a16:creationId xmlns:a16="http://schemas.microsoft.com/office/drawing/2014/main" id="{8E6BAD53-200E-FE42-8178-3E5D7DE4C1C5}"/>
              </a:ext>
            </a:extLst>
          </p:cNvPr>
          <p:cNvSpPr>
            <a:spLocks noGrp="1"/>
          </p:cNvSpPr>
          <p:nvPr>
            <p:ph type="ftr" sz="quarter" idx="11"/>
          </p:nvPr>
        </p:nvSpPr>
        <p:spPr/>
        <p:txBody>
          <a:bodyPr/>
          <a:lstStyle/>
          <a:p>
            <a:r>
              <a:rPr lang="en-US" dirty="0"/>
              <a:t>Daniel Valmassei</a:t>
            </a:r>
          </a:p>
        </p:txBody>
      </p:sp>
      <p:sp>
        <p:nvSpPr>
          <p:cNvPr id="5" name="Slide Number Placeholder 4">
            <a:extLst>
              <a:ext uri="{FF2B5EF4-FFF2-40B4-BE49-F238E27FC236}">
                <a16:creationId xmlns:a16="http://schemas.microsoft.com/office/drawing/2014/main" id="{0243408C-A7EF-A011-C7C9-A281CBEB98C0}"/>
              </a:ext>
            </a:extLst>
          </p:cNvPr>
          <p:cNvSpPr>
            <a:spLocks noGrp="1"/>
          </p:cNvSpPr>
          <p:nvPr>
            <p:ph type="sldNum" sz="quarter" idx="12"/>
          </p:nvPr>
        </p:nvSpPr>
        <p:spPr/>
        <p:txBody>
          <a:bodyPr/>
          <a:lstStyle/>
          <a:p>
            <a:fld id="{EBF50451-7432-8844-82E4-77CA03F723CA}" type="slidenum">
              <a:rPr lang="en-US" smtClean="0"/>
              <a:t>14</a:t>
            </a:fld>
            <a:endParaRPr lang="en-US"/>
          </a:p>
        </p:txBody>
      </p:sp>
      <p:pic>
        <p:nvPicPr>
          <p:cNvPr id="50" name="Picture 49" descr="A picture containing cartoon, clipart, sketch, drawing&#10;&#10;Description automatically generated">
            <a:extLst>
              <a:ext uri="{FF2B5EF4-FFF2-40B4-BE49-F238E27FC236}">
                <a16:creationId xmlns:a16="http://schemas.microsoft.com/office/drawing/2014/main" id="{C9269A69-2F1B-F0D6-EFE2-A2AAA0F19466}"/>
              </a:ext>
            </a:extLst>
          </p:cNvPr>
          <p:cNvPicPr>
            <a:picLocks noChangeAspect="1"/>
          </p:cNvPicPr>
          <p:nvPr/>
        </p:nvPicPr>
        <p:blipFill>
          <a:blip r:embed="rId5"/>
          <a:stretch>
            <a:fillRect/>
          </a:stretch>
        </p:blipFill>
        <p:spPr>
          <a:xfrm rot="3262885">
            <a:off x="11276902" y="-308902"/>
            <a:ext cx="1015599" cy="1207088"/>
          </a:xfrm>
          <a:prstGeom prst="rect">
            <a:avLst/>
          </a:prstGeom>
        </p:spPr>
      </p:pic>
      <p:grpSp>
        <p:nvGrpSpPr>
          <p:cNvPr id="2" name="Group 1">
            <a:extLst>
              <a:ext uri="{FF2B5EF4-FFF2-40B4-BE49-F238E27FC236}">
                <a16:creationId xmlns:a16="http://schemas.microsoft.com/office/drawing/2014/main" id="{99ADDB02-69BF-19B1-5795-6364B605E227}"/>
              </a:ext>
            </a:extLst>
          </p:cNvPr>
          <p:cNvGrpSpPr>
            <a:grpSpLocks noChangeAspect="1"/>
          </p:cNvGrpSpPr>
          <p:nvPr/>
        </p:nvGrpSpPr>
        <p:grpSpPr>
          <a:xfrm>
            <a:off x="2249710" y="6304309"/>
            <a:ext cx="2663379" cy="469209"/>
            <a:chOff x="1263121" y="4232994"/>
            <a:chExt cx="10352173" cy="1823748"/>
          </a:xfrm>
        </p:grpSpPr>
        <p:grpSp>
          <p:nvGrpSpPr>
            <p:cNvPr id="12" name="Group 11">
              <a:extLst>
                <a:ext uri="{FF2B5EF4-FFF2-40B4-BE49-F238E27FC236}">
                  <a16:creationId xmlns:a16="http://schemas.microsoft.com/office/drawing/2014/main" id="{5F9F8B39-F3A2-1BCD-D694-A55F1B77E57B}"/>
                </a:ext>
              </a:extLst>
            </p:cNvPr>
            <p:cNvGrpSpPr>
              <a:grpSpLocks noChangeAspect="1"/>
            </p:cNvGrpSpPr>
            <p:nvPr/>
          </p:nvGrpSpPr>
          <p:grpSpPr>
            <a:xfrm>
              <a:off x="1263121" y="4549200"/>
              <a:ext cx="6991985" cy="1175440"/>
              <a:chOff x="442900" y="5257800"/>
              <a:chExt cx="8270672" cy="1390403"/>
            </a:xfrm>
          </p:grpSpPr>
          <p:pic>
            <p:nvPicPr>
              <p:cNvPr id="14" name="Picture 1">
                <a:extLst>
                  <a:ext uri="{FF2B5EF4-FFF2-40B4-BE49-F238E27FC236}">
                    <a16:creationId xmlns:a16="http://schemas.microsoft.com/office/drawing/2014/main" id="{1BD42706-4C63-145A-46D1-DAC37C20AC1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24016" y="5257800"/>
                <a:ext cx="4389556" cy="137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5" name="Picture 4">
                <a:extLst>
                  <a:ext uri="{FF2B5EF4-FFF2-40B4-BE49-F238E27FC236}">
                    <a16:creationId xmlns:a16="http://schemas.microsoft.com/office/drawing/2014/main" id="{9B7FBD39-EE3F-A6CF-D870-0EC1C234E9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900" y="5257800"/>
                <a:ext cx="1371603" cy="137160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DOE Logo">
                <a:extLst>
                  <a:ext uri="{FF2B5EF4-FFF2-40B4-BE49-F238E27FC236}">
                    <a16:creationId xmlns:a16="http://schemas.microsoft.com/office/drawing/2014/main" id="{A55537A2-658F-E30E-D0BD-BE86B91797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6563" y="5276603"/>
                <a:ext cx="1371600" cy="1371600"/>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4" descr="Virginia Tech Logo Horizontal transparent PNG - StickPNG">
              <a:extLst>
                <a:ext uri="{FF2B5EF4-FFF2-40B4-BE49-F238E27FC236}">
                  <a16:creationId xmlns:a16="http://schemas.microsoft.com/office/drawing/2014/main" id="{DDC9C521-4B1F-CB7D-3C22-53B959D8D3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53400" y="4232994"/>
              <a:ext cx="3461894" cy="1823748"/>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Title 1">
            <a:extLst>
              <a:ext uri="{FF2B5EF4-FFF2-40B4-BE49-F238E27FC236}">
                <a16:creationId xmlns:a16="http://schemas.microsoft.com/office/drawing/2014/main" id="{5CF1BA9D-F80C-465C-9075-4B6658379048}"/>
              </a:ext>
            </a:extLst>
          </p:cNvPr>
          <p:cNvSpPr>
            <a:spLocks noGrp="1"/>
          </p:cNvSpPr>
          <p:nvPr>
            <p:ph type="title"/>
          </p:nvPr>
        </p:nvSpPr>
        <p:spPr>
          <a:xfrm>
            <a:off x="838200" y="116647"/>
            <a:ext cx="10515600" cy="786679"/>
          </a:xfrm>
        </p:spPr>
        <p:txBody>
          <a:bodyPr/>
          <a:lstStyle/>
          <a:p>
            <a:r>
              <a:rPr lang="en-US" b="1" dirty="0"/>
              <a:t>Production</a:t>
            </a:r>
          </a:p>
        </p:txBody>
      </p:sp>
      <p:pic>
        <p:nvPicPr>
          <p:cNvPr id="8" name="video_2024-10-30_11-07-40">
            <a:hlinkClick r:id="" action="ppaction://media"/>
            <a:extLst>
              <a:ext uri="{FF2B5EF4-FFF2-40B4-BE49-F238E27FC236}">
                <a16:creationId xmlns:a16="http://schemas.microsoft.com/office/drawing/2014/main" id="{DEB3C590-232C-F0D6-C440-2EFBD75C5545}"/>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78783" y="1723762"/>
            <a:ext cx="5802498" cy="3576883"/>
          </a:xfrm>
          <a:prstGeom prst="rect">
            <a:avLst/>
          </a:prstGeom>
        </p:spPr>
      </p:pic>
      <p:pic>
        <p:nvPicPr>
          <p:cNvPr id="23" name="Picture 22" descr="A room with a lot of tools and a table&#10;&#10;Description automatically generated with medium confidence">
            <a:extLst>
              <a:ext uri="{FF2B5EF4-FFF2-40B4-BE49-F238E27FC236}">
                <a16:creationId xmlns:a16="http://schemas.microsoft.com/office/drawing/2014/main" id="{B6068DA9-071D-09AE-D281-DD0702DDB2B9}"/>
              </a:ext>
            </a:extLst>
          </p:cNvPr>
          <p:cNvPicPr>
            <a:picLocks noChangeAspect="1"/>
          </p:cNvPicPr>
          <p:nvPr/>
        </p:nvPicPr>
        <p:blipFill>
          <a:blip r:embed="rId11"/>
          <a:stretch>
            <a:fillRect/>
          </a:stretch>
        </p:blipFill>
        <p:spPr>
          <a:xfrm rot="5400000">
            <a:off x="8673641" y="1200347"/>
            <a:ext cx="2543677" cy="1907758"/>
          </a:xfrm>
          <a:prstGeom prst="rect">
            <a:avLst/>
          </a:prstGeom>
        </p:spPr>
      </p:pic>
      <p:pic>
        <p:nvPicPr>
          <p:cNvPr id="25" name="Picture 24" descr="A stack of metal tubes&#10;&#10;Description automatically generated">
            <a:extLst>
              <a:ext uri="{FF2B5EF4-FFF2-40B4-BE49-F238E27FC236}">
                <a16:creationId xmlns:a16="http://schemas.microsoft.com/office/drawing/2014/main" id="{FE06ACA4-CA5D-085F-3230-0DB55BBC4129}"/>
              </a:ext>
            </a:extLst>
          </p:cNvPr>
          <p:cNvPicPr>
            <a:picLocks noChangeAspect="1"/>
          </p:cNvPicPr>
          <p:nvPr/>
        </p:nvPicPr>
        <p:blipFill>
          <a:blip r:embed="rId12"/>
          <a:stretch>
            <a:fillRect/>
          </a:stretch>
        </p:blipFill>
        <p:spPr>
          <a:xfrm rot="5400000">
            <a:off x="6024980" y="1362995"/>
            <a:ext cx="2432480" cy="1824360"/>
          </a:xfrm>
          <a:prstGeom prst="rect">
            <a:avLst/>
          </a:prstGeom>
        </p:spPr>
      </p:pic>
      <p:pic>
        <p:nvPicPr>
          <p:cNvPr id="27" name="Picture 26" descr="A metal cylinder with wires connected to it&#10;&#10;Description automatically generated">
            <a:extLst>
              <a:ext uri="{FF2B5EF4-FFF2-40B4-BE49-F238E27FC236}">
                <a16:creationId xmlns:a16="http://schemas.microsoft.com/office/drawing/2014/main" id="{4E194426-0EB5-24B9-A396-FF9189B48DE2}"/>
              </a:ext>
            </a:extLst>
          </p:cNvPr>
          <p:cNvPicPr>
            <a:picLocks noChangeAspect="1"/>
          </p:cNvPicPr>
          <p:nvPr/>
        </p:nvPicPr>
        <p:blipFill>
          <a:blip r:embed="rId13"/>
          <a:stretch>
            <a:fillRect/>
          </a:stretch>
        </p:blipFill>
        <p:spPr>
          <a:xfrm rot="5400000">
            <a:off x="6083468" y="4066116"/>
            <a:ext cx="2382840" cy="1787130"/>
          </a:xfrm>
          <a:prstGeom prst="rect">
            <a:avLst/>
          </a:prstGeom>
        </p:spPr>
      </p:pic>
      <p:pic>
        <p:nvPicPr>
          <p:cNvPr id="28" name="Picture 27" descr="A table with many black rectangular objects on it&#10;&#10;Description automatically generated">
            <a:extLst>
              <a:ext uri="{FF2B5EF4-FFF2-40B4-BE49-F238E27FC236}">
                <a16:creationId xmlns:a16="http://schemas.microsoft.com/office/drawing/2014/main" id="{69E23892-E8C8-4020-8F06-830F35DD88F9}"/>
              </a:ext>
            </a:extLst>
          </p:cNvPr>
          <p:cNvPicPr>
            <a:picLocks noChangeAspect="1"/>
          </p:cNvPicPr>
          <p:nvPr/>
        </p:nvPicPr>
        <p:blipFill>
          <a:blip r:embed="rId14"/>
          <a:stretch>
            <a:fillRect/>
          </a:stretch>
        </p:blipFill>
        <p:spPr>
          <a:xfrm>
            <a:off x="8536038" y="3782181"/>
            <a:ext cx="3277179" cy="2457884"/>
          </a:xfrm>
          <a:prstGeom prst="rect">
            <a:avLst/>
          </a:prstGeom>
        </p:spPr>
      </p:pic>
    </p:spTree>
    <p:extLst>
      <p:ext uri="{BB962C8B-B14F-4D97-AF65-F5344CB8AC3E}">
        <p14:creationId xmlns:p14="http://schemas.microsoft.com/office/powerpoint/2010/main" val="128334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1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C89A337-7149-762F-A291-0607B6E96ECF}"/>
              </a:ext>
            </a:extLst>
          </p:cNvPr>
          <p:cNvSpPr/>
          <p:nvPr/>
        </p:nvSpPr>
        <p:spPr>
          <a:xfrm>
            <a:off x="-1" y="-9265"/>
            <a:ext cx="12192001" cy="9144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5">
            <a:extLst>
              <a:ext uri="{FF2B5EF4-FFF2-40B4-BE49-F238E27FC236}">
                <a16:creationId xmlns:a16="http://schemas.microsoft.com/office/drawing/2014/main" id="{C2553C81-92C8-F3C8-2AF1-0FC87DADA545}"/>
              </a:ext>
            </a:extLst>
          </p:cNvPr>
          <p:cNvSpPr>
            <a:spLocks noGrp="1"/>
          </p:cNvSpPr>
          <p:nvPr>
            <p:ph type="dt" sz="half" idx="10"/>
          </p:nvPr>
        </p:nvSpPr>
        <p:spPr/>
        <p:txBody>
          <a:bodyPr/>
          <a:lstStyle/>
          <a:p>
            <a:fld id="{89F5824F-5AF4-884B-8087-FD501FDECCF7}" type="datetime6">
              <a:rPr lang="en-US" smtClean="0"/>
              <a:t>December 24</a:t>
            </a:fld>
            <a:endParaRPr lang="en-US"/>
          </a:p>
        </p:txBody>
      </p:sp>
      <p:sp>
        <p:nvSpPr>
          <p:cNvPr id="4" name="Footer Placeholder 3">
            <a:extLst>
              <a:ext uri="{FF2B5EF4-FFF2-40B4-BE49-F238E27FC236}">
                <a16:creationId xmlns:a16="http://schemas.microsoft.com/office/drawing/2014/main" id="{BF71402E-9481-5349-C3AA-14B50A850389}"/>
              </a:ext>
            </a:extLst>
          </p:cNvPr>
          <p:cNvSpPr>
            <a:spLocks noGrp="1"/>
          </p:cNvSpPr>
          <p:nvPr>
            <p:ph type="ftr" sz="quarter" idx="11"/>
          </p:nvPr>
        </p:nvSpPr>
        <p:spPr/>
        <p:txBody>
          <a:bodyPr/>
          <a:lstStyle/>
          <a:p>
            <a:r>
              <a:rPr lang="en-US" dirty="0"/>
              <a:t>Daniel Valmassei</a:t>
            </a:r>
          </a:p>
        </p:txBody>
      </p:sp>
      <p:sp>
        <p:nvSpPr>
          <p:cNvPr id="5" name="Slide Number Placeholder 4">
            <a:extLst>
              <a:ext uri="{FF2B5EF4-FFF2-40B4-BE49-F238E27FC236}">
                <a16:creationId xmlns:a16="http://schemas.microsoft.com/office/drawing/2014/main" id="{BD02764C-57F5-CB9E-5026-28DF68ED8705}"/>
              </a:ext>
            </a:extLst>
          </p:cNvPr>
          <p:cNvSpPr>
            <a:spLocks noGrp="1"/>
          </p:cNvSpPr>
          <p:nvPr>
            <p:ph type="sldNum" sz="quarter" idx="12"/>
          </p:nvPr>
        </p:nvSpPr>
        <p:spPr/>
        <p:txBody>
          <a:bodyPr/>
          <a:lstStyle/>
          <a:p>
            <a:fld id="{EBF50451-7432-8844-82E4-77CA03F723CA}" type="slidenum">
              <a:rPr lang="en-US" smtClean="0"/>
              <a:t>15</a:t>
            </a:fld>
            <a:endParaRPr lang="en-US"/>
          </a:p>
        </p:txBody>
      </p:sp>
      <p:pic>
        <p:nvPicPr>
          <p:cNvPr id="13" name="Picture 12">
            <a:extLst>
              <a:ext uri="{FF2B5EF4-FFF2-40B4-BE49-F238E27FC236}">
                <a16:creationId xmlns:a16="http://schemas.microsoft.com/office/drawing/2014/main" id="{4D13B94F-D44D-C7AD-5A12-280E3213CE5A}"/>
              </a:ext>
            </a:extLst>
          </p:cNvPr>
          <p:cNvPicPr>
            <a:picLocks noChangeAspect="1"/>
          </p:cNvPicPr>
          <p:nvPr/>
        </p:nvPicPr>
        <p:blipFill>
          <a:blip r:embed="rId2"/>
          <a:stretch>
            <a:fillRect/>
          </a:stretch>
        </p:blipFill>
        <p:spPr>
          <a:xfrm>
            <a:off x="3486056" y="981270"/>
            <a:ext cx="4968314" cy="2056827"/>
          </a:xfrm>
          <a:prstGeom prst="rect">
            <a:avLst/>
          </a:prstGeom>
        </p:spPr>
      </p:pic>
      <p:sp>
        <p:nvSpPr>
          <p:cNvPr id="18" name="Right Triangle 17">
            <a:extLst>
              <a:ext uri="{FF2B5EF4-FFF2-40B4-BE49-F238E27FC236}">
                <a16:creationId xmlns:a16="http://schemas.microsoft.com/office/drawing/2014/main" id="{84D6030A-74D7-6233-5081-9206ED4EE481}"/>
              </a:ext>
            </a:extLst>
          </p:cNvPr>
          <p:cNvSpPr>
            <a:spLocks noChangeAspect="1"/>
          </p:cNvSpPr>
          <p:nvPr/>
        </p:nvSpPr>
        <p:spPr>
          <a:xfrm rot="10800000">
            <a:off x="11277600" y="0"/>
            <a:ext cx="914400" cy="914400"/>
          </a:xfrm>
          <a:prstGeom prst="rtTriangle">
            <a:avLst/>
          </a:prstGeom>
          <a:solidFill>
            <a:schemeClr val="accent1">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Title 21">
            <a:extLst>
              <a:ext uri="{FF2B5EF4-FFF2-40B4-BE49-F238E27FC236}">
                <a16:creationId xmlns:a16="http://schemas.microsoft.com/office/drawing/2014/main" id="{B3F9406A-895B-70F9-D0E4-9A6A899C1294}"/>
              </a:ext>
            </a:extLst>
          </p:cNvPr>
          <p:cNvSpPr>
            <a:spLocks noGrp="1"/>
          </p:cNvSpPr>
          <p:nvPr>
            <p:ph type="title"/>
          </p:nvPr>
        </p:nvSpPr>
        <p:spPr>
          <a:xfrm>
            <a:off x="838200" y="2921708"/>
            <a:ext cx="10515600" cy="1325563"/>
          </a:xfrm>
        </p:spPr>
        <p:txBody>
          <a:bodyPr/>
          <a:lstStyle/>
          <a:p>
            <a:pPr algn="ctr"/>
            <a:r>
              <a:rPr lang="en-US" dirty="0"/>
              <a:t>Thank you!</a:t>
            </a:r>
          </a:p>
        </p:txBody>
      </p:sp>
      <p:pic>
        <p:nvPicPr>
          <p:cNvPr id="23" name="Picture 22" descr="A picture containing cartoon, clipart, sketch, drawing&#10;&#10;Description automatically generated">
            <a:extLst>
              <a:ext uri="{FF2B5EF4-FFF2-40B4-BE49-F238E27FC236}">
                <a16:creationId xmlns:a16="http://schemas.microsoft.com/office/drawing/2014/main" id="{CAE9D041-A6CE-4B9C-3C61-45046DA6F7A0}"/>
              </a:ext>
            </a:extLst>
          </p:cNvPr>
          <p:cNvPicPr>
            <a:picLocks noChangeAspect="1"/>
          </p:cNvPicPr>
          <p:nvPr/>
        </p:nvPicPr>
        <p:blipFill>
          <a:blip r:embed="rId3"/>
          <a:stretch>
            <a:fillRect/>
          </a:stretch>
        </p:blipFill>
        <p:spPr>
          <a:xfrm rot="3262885">
            <a:off x="11276902" y="-308902"/>
            <a:ext cx="1015599" cy="1207088"/>
          </a:xfrm>
          <a:prstGeom prst="rect">
            <a:avLst/>
          </a:prstGeom>
        </p:spPr>
      </p:pic>
      <p:grpSp>
        <p:nvGrpSpPr>
          <p:cNvPr id="2" name="Group 1">
            <a:extLst>
              <a:ext uri="{FF2B5EF4-FFF2-40B4-BE49-F238E27FC236}">
                <a16:creationId xmlns:a16="http://schemas.microsoft.com/office/drawing/2014/main" id="{B764A428-DD52-29BC-B69A-B671018C1759}"/>
              </a:ext>
            </a:extLst>
          </p:cNvPr>
          <p:cNvGrpSpPr/>
          <p:nvPr/>
        </p:nvGrpSpPr>
        <p:grpSpPr>
          <a:xfrm>
            <a:off x="1001627" y="4240064"/>
            <a:ext cx="10352173" cy="1823748"/>
            <a:chOff x="1263121" y="4232994"/>
            <a:chExt cx="10352173" cy="1823748"/>
          </a:xfrm>
        </p:grpSpPr>
        <p:grpSp>
          <p:nvGrpSpPr>
            <p:cNvPr id="11" name="Group 10">
              <a:extLst>
                <a:ext uri="{FF2B5EF4-FFF2-40B4-BE49-F238E27FC236}">
                  <a16:creationId xmlns:a16="http://schemas.microsoft.com/office/drawing/2014/main" id="{DC1CDA1F-C479-AACC-D01D-6084A2388879}"/>
                </a:ext>
              </a:extLst>
            </p:cNvPr>
            <p:cNvGrpSpPr>
              <a:grpSpLocks noChangeAspect="1"/>
            </p:cNvGrpSpPr>
            <p:nvPr/>
          </p:nvGrpSpPr>
          <p:grpSpPr>
            <a:xfrm>
              <a:off x="1263121" y="4549200"/>
              <a:ext cx="6991985" cy="1175440"/>
              <a:chOff x="442900" y="5257800"/>
              <a:chExt cx="8270672" cy="1390403"/>
            </a:xfrm>
          </p:grpSpPr>
          <p:pic>
            <p:nvPicPr>
              <p:cNvPr id="7" name="Picture 1">
                <a:extLst>
                  <a:ext uri="{FF2B5EF4-FFF2-40B4-BE49-F238E27FC236}">
                    <a16:creationId xmlns:a16="http://schemas.microsoft.com/office/drawing/2014/main" id="{F289FBC0-B66F-FF3D-5A72-5D5F9AA444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4016" y="5257800"/>
                <a:ext cx="4389556" cy="137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8" name="Picture 4">
                <a:extLst>
                  <a:ext uri="{FF2B5EF4-FFF2-40B4-BE49-F238E27FC236}">
                    <a16:creationId xmlns:a16="http://schemas.microsoft.com/office/drawing/2014/main" id="{C969E594-5148-A244-B23D-6FCB491E8B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900" y="5257800"/>
                <a:ext cx="1371603" cy="13716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DOE Logo">
                <a:extLst>
                  <a:ext uri="{FF2B5EF4-FFF2-40B4-BE49-F238E27FC236}">
                    <a16:creationId xmlns:a16="http://schemas.microsoft.com/office/drawing/2014/main" id="{F949D2B2-FA23-00AF-81D4-327774FC67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6563" y="5276603"/>
                <a:ext cx="1371600" cy="1371600"/>
              </a:xfrm>
              <a:prstGeom prst="rect">
                <a:avLst/>
              </a:prstGeom>
              <a:noFill/>
              <a:extLst>
                <a:ext uri="{909E8E84-426E-40DD-AFC4-6F175D3DCCD1}">
                  <a14:hiddenFill xmlns:a14="http://schemas.microsoft.com/office/drawing/2010/main">
                    <a:solidFill>
                      <a:srgbClr val="FFFFFF"/>
                    </a:solidFill>
                  </a14:hiddenFill>
                </a:ext>
              </a:extLst>
            </p:spPr>
          </p:pic>
        </p:grpSp>
        <p:pic>
          <p:nvPicPr>
            <p:cNvPr id="5124" name="Picture 4" descr="Virginia Tech Logo Horizontal transparent PNG - StickPNG">
              <a:extLst>
                <a:ext uri="{FF2B5EF4-FFF2-40B4-BE49-F238E27FC236}">
                  <a16:creationId xmlns:a16="http://schemas.microsoft.com/office/drawing/2014/main" id="{B14A6ABA-BA1D-B7C8-4AF5-86D0EA5DCB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3400" y="4232994"/>
              <a:ext cx="3461894" cy="18237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4015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8F811-DF0C-9342-A909-B2E791C91FFA}"/>
              </a:ext>
            </a:extLst>
          </p:cNvPr>
          <p:cNvSpPr>
            <a:spLocks noGrp="1"/>
          </p:cNvSpPr>
          <p:nvPr>
            <p:ph type="ctrTitle"/>
          </p:nvPr>
        </p:nvSpPr>
        <p:spPr/>
        <p:txBody>
          <a:bodyPr/>
          <a:lstStyle/>
          <a:p>
            <a:r>
              <a:rPr lang="en-US" dirty="0"/>
              <a:t>Backup Slides</a:t>
            </a:r>
          </a:p>
        </p:txBody>
      </p:sp>
    </p:spTree>
    <p:extLst>
      <p:ext uri="{BB962C8B-B14F-4D97-AF65-F5344CB8AC3E}">
        <p14:creationId xmlns:p14="http://schemas.microsoft.com/office/powerpoint/2010/main" val="880675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31ACB-2F8D-6C56-1517-756D1F997AC2}"/>
              </a:ext>
            </a:extLst>
          </p:cNvPr>
          <p:cNvSpPr>
            <a:spLocks noGrp="1"/>
          </p:cNvSpPr>
          <p:nvPr>
            <p:ph type="title"/>
          </p:nvPr>
        </p:nvSpPr>
        <p:spPr/>
        <p:txBody>
          <a:bodyPr/>
          <a:lstStyle/>
          <a:p>
            <a:r>
              <a:rPr lang="en-US" b="1" dirty="0"/>
              <a:t>Yield Summary</a:t>
            </a:r>
          </a:p>
        </p:txBody>
      </p:sp>
      <p:graphicFrame>
        <p:nvGraphicFramePr>
          <p:cNvPr id="5" name="Content Placeholder 4">
            <a:extLst>
              <a:ext uri="{FF2B5EF4-FFF2-40B4-BE49-F238E27FC236}">
                <a16:creationId xmlns:a16="http://schemas.microsoft.com/office/drawing/2014/main" id="{8736789E-1CC1-BBEB-6171-06C53B2C7E5B}"/>
              </a:ext>
            </a:extLst>
          </p:cNvPr>
          <p:cNvGraphicFramePr>
            <a:graphicFrameLocks noGrp="1"/>
          </p:cNvGraphicFramePr>
          <p:nvPr>
            <p:ph idx="1"/>
            <p:extLst>
              <p:ext uri="{D42A27DB-BD31-4B8C-83A1-F6EECF244321}">
                <p14:modId xmlns:p14="http://schemas.microsoft.com/office/powerpoint/2010/main" val="2220753380"/>
              </p:ext>
            </p:extLst>
          </p:nvPr>
        </p:nvGraphicFramePr>
        <p:xfrm>
          <a:off x="1715568" y="2127633"/>
          <a:ext cx="8024535" cy="2225040"/>
        </p:xfrm>
        <a:graphic>
          <a:graphicData uri="http://schemas.openxmlformats.org/drawingml/2006/table">
            <a:tbl>
              <a:tblPr firstRow="1" bandRow="1">
                <a:tableStyleId>{5C22544A-7EE6-4342-B048-85BDC9FD1C3A}</a:tableStyleId>
              </a:tblPr>
              <a:tblGrid>
                <a:gridCol w="1604907">
                  <a:extLst>
                    <a:ext uri="{9D8B030D-6E8A-4147-A177-3AD203B41FA5}">
                      <a16:colId xmlns:a16="http://schemas.microsoft.com/office/drawing/2014/main" val="300418669"/>
                    </a:ext>
                  </a:extLst>
                </a:gridCol>
                <a:gridCol w="1604907">
                  <a:extLst>
                    <a:ext uri="{9D8B030D-6E8A-4147-A177-3AD203B41FA5}">
                      <a16:colId xmlns:a16="http://schemas.microsoft.com/office/drawing/2014/main" val="2059251593"/>
                    </a:ext>
                  </a:extLst>
                </a:gridCol>
                <a:gridCol w="1604907">
                  <a:extLst>
                    <a:ext uri="{9D8B030D-6E8A-4147-A177-3AD203B41FA5}">
                      <a16:colId xmlns:a16="http://schemas.microsoft.com/office/drawing/2014/main" val="1314752009"/>
                    </a:ext>
                  </a:extLst>
                </a:gridCol>
                <a:gridCol w="1604907">
                  <a:extLst>
                    <a:ext uri="{9D8B030D-6E8A-4147-A177-3AD203B41FA5}">
                      <a16:colId xmlns:a16="http://schemas.microsoft.com/office/drawing/2014/main" val="3866466037"/>
                    </a:ext>
                  </a:extLst>
                </a:gridCol>
                <a:gridCol w="1604907">
                  <a:extLst>
                    <a:ext uri="{9D8B030D-6E8A-4147-A177-3AD203B41FA5}">
                      <a16:colId xmlns:a16="http://schemas.microsoft.com/office/drawing/2014/main" val="1109248876"/>
                    </a:ext>
                  </a:extLst>
                </a:gridCol>
              </a:tblGrid>
              <a:tr h="370840">
                <a:tc>
                  <a:txBody>
                    <a:bodyPr/>
                    <a:lstStyle/>
                    <a:p>
                      <a:pPr algn="ctr"/>
                      <a:endParaRPr lang="en-US" dirty="0"/>
                    </a:p>
                  </a:txBody>
                  <a:tcPr>
                    <a:noFill/>
                  </a:tcPr>
                </a:tc>
                <a:tc gridSpan="2">
                  <a:txBody>
                    <a:bodyPr/>
                    <a:lstStyle/>
                    <a:p>
                      <a:pPr algn="ctr"/>
                      <a:r>
                        <a:rPr lang="en-US" dirty="0"/>
                        <a:t>Cosmic Test</a:t>
                      </a:r>
                    </a:p>
                  </a:txBody>
                  <a:tcPr/>
                </a:tc>
                <a:tc hMerge="1">
                  <a:txBody>
                    <a:bodyPr/>
                    <a:lstStyle/>
                    <a:p>
                      <a:pPr algn="ctr"/>
                      <a:endParaRPr lang="en-US" dirty="0"/>
                    </a:p>
                  </a:txBody>
                  <a:tcPr/>
                </a:tc>
                <a:tc gridSpan="2">
                  <a:txBody>
                    <a:bodyPr/>
                    <a:lstStyle/>
                    <a:p>
                      <a:pPr algn="ctr"/>
                      <a:r>
                        <a:rPr lang="en-US" dirty="0"/>
                        <a:t>1 GeV Simulation</a:t>
                      </a:r>
                    </a:p>
                  </a:txBody>
                  <a:tcPr/>
                </a:tc>
                <a:tc hMerge="1">
                  <a:txBody>
                    <a:bodyPr/>
                    <a:lstStyle/>
                    <a:p>
                      <a:pPr algn="ctr"/>
                      <a:endParaRPr lang="en-US" dirty="0"/>
                    </a:p>
                  </a:txBody>
                  <a:tcPr/>
                </a:tc>
                <a:extLst>
                  <a:ext uri="{0D108BD9-81ED-4DB2-BD59-A6C34878D82A}">
                    <a16:rowId xmlns:a16="http://schemas.microsoft.com/office/drawing/2014/main" val="856333946"/>
                  </a:ext>
                </a:extLst>
              </a:tr>
              <a:tr h="370840">
                <a:tc>
                  <a:txBody>
                    <a:bodyPr/>
                    <a:lstStyle/>
                    <a:p>
                      <a:pPr algn="ctr"/>
                      <a:r>
                        <a:rPr lang="en-US" dirty="0">
                          <a:solidFill>
                            <a:schemeClr val="bg1"/>
                          </a:solidFill>
                        </a:rPr>
                        <a:t>System</a:t>
                      </a:r>
                    </a:p>
                  </a:txBody>
                  <a:tcPr>
                    <a:solidFill>
                      <a:schemeClr val="accent1"/>
                    </a:solidFill>
                  </a:tcPr>
                </a:tc>
                <a:tc>
                  <a:txBody>
                    <a:bodyPr/>
                    <a:lstStyle/>
                    <a:p>
                      <a:pPr algn="ctr"/>
                      <a:r>
                        <a:rPr lang="en-US" dirty="0">
                          <a:solidFill>
                            <a:schemeClr val="bg1"/>
                          </a:solidFill>
                        </a:rPr>
                        <a:t>Mean PEs</a:t>
                      </a:r>
                    </a:p>
                  </a:txBody>
                  <a:tcPr>
                    <a:solidFill>
                      <a:schemeClr val="accent1"/>
                    </a:solidFill>
                  </a:tcPr>
                </a:tc>
                <a:tc>
                  <a:txBody>
                    <a:bodyPr/>
                    <a:lstStyle/>
                    <a:p>
                      <a:pPr algn="ctr"/>
                      <a:r>
                        <a:rPr lang="en-US" dirty="0">
                          <a:solidFill>
                            <a:schemeClr val="bg1"/>
                          </a:solidFill>
                        </a:rPr>
                        <a:t>Std Dev/Mean</a:t>
                      </a:r>
                    </a:p>
                  </a:txBody>
                  <a:tcPr>
                    <a:solidFill>
                      <a:schemeClr val="accent1"/>
                    </a:solidFill>
                  </a:tcPr>
                </a:tc>
                <a:tc>
                  <a:txBody>
                    <a:bodyPr/>
                    <a:lstStyle/>
                    <a:p>
                      <a:pPr algn="ctr"/>
                      <a:r>
                        <a:rPr lang="en-US" dirty="0">
                          <a:solidFill>
                            <a:schemeClr val="bg1"/>
                          </a:solidFill>
                        </a:rPr>
                        <a:t>Mean PEs</a:t>
                      </a:r>
                    </a:p>
                  </a:txBody>
                  <a:tcPr>
                    <a:solidFill>
                      <a:schemeClr val="accent1"/>
                    </a:solidFill>
                  </a:tcPr>
                </a:tc>
                <a:tc>
                  <a:txBody>
                    <a:bodyPr/>
                    <a:lstStyle/>
                    <a:p>
                      <a:pPr algn="ctr"/>
                      <a:r>
                        <a:rPr lang="en-US" dirty="0">
                          <a:solidFill>
                            <a:schemeClr val="bg1"/>
                          </a:solidFill>
                        </a:rPr>
                        <a:t>Std Dev/Mean</a:t>
                      </a:r>
                    </a:p>
                  </a:txBody>
                  <a:tcPr>
                    <a:solidFill>
                      <a:schemeClr val="accent1"/>
                    </a:solidFill>
                  </a:tcPr>
                </a:tc>
                <a:extLst>
                  <a:ext uri="{0D108BD9-81ED-4DB2-BD59-A6C34878D82A}">
                    <a16:rowId xmlns:a16="http://schemas.microsoft.com/office/drawing/2014/main" val="3936290194"/>
                  </a:ext>
                </a:extLst>
              </a:tr>
              <a:tr h="370840">
                <a:tc>
                  <a:txBody>
                    <a:bodyPr/>
                    <a:lstStyle/>
                    <a:p>
                      <a:pPr algn="ctr"/>
                      <a:r>
                        <a:rPr lang="en-US" dirty="0"/>
                        <a:t>LAM </a:t>
                      </a:r>
                      <a:r>
                        <a:rPr lang="en-US" sz="1000" dirty="0"/>
                        <a:t>(2 PMT sum)</a:t>
                      </a:r>
                    </a:p>
                  </a:txBody>
                  <a:tcPr/>
                </a:tc>
                <a:tc>
                  <a:txBody>
                    <a:bodyPr/>
                    <a:lstStyle/>
                    <a:p>
                      <a:pPr algn="ctr"/>
                      <a:r>
                        <a:rPr lang="en-US" dirty="0"/>
                        <a:t>25.0</a:t>
                      </a:r>
                    </a:p>
                  </a:txBody>
                  <a:tcPr/>
                </a:tc>
                <a:tc>
                  <a:txBody>
                    <a:bodyPr/>
                    <a:lstStyle/>
                    <a:p>
                      <a:pPr algn="ctr"/>
                      <a:r>
                        <a:rPr lang="en-US" dirty="0"/>
                        <a:t>29%</a:t>
                      </a:r>
                    </a:p>
                  </a:txBody>
                  <a:tcPr/>
                </a:tc>
                <a:tc>
                  <a:txBody>
                    <a:bodyPr/>
                    <a:lstStyle/>
                    <a:p>
                      <a:pPr algn="ctr"/>
                      <a:r>
                        <a:rPr lang="en-US" dirty="0"/>
                        <a:t>22.8</a:t>
                      </a:r>
                    </a:p>
                  </a:txBody>
                  <a:tcPr/>
                </a:tc>
                <a:tc>
                  <a:txBody>
                    <a:bodyPr/>
                    <a:lstStyle/>
                    <a:p>
                      <a:pPr algn="ctr"/>
                      <a:r>
                        <a:rPr lang="en-US" dirty="0"/>
                        <a:t>30%</a:t>
                      </a:r>
                    </a:p>
                  </a:txBody>
                  <a:tcPr/>
                </a:tc>
                <a:extLst>
                  <a:ext uri="{0D108BD9-81ED-4DB2-BD59-A6C34878D82A}">
                    <a16:rowId xmlns:a16="http://schemas.microsoft.com/office/drawing/2014/main" val="2960285958"/>
                  </a:ext>
                </a:extLst>
              </a:tr>
              <a:tr h="370840">
                <a:tc>
                  <a:txBody>
                    <a:bodyPr/>
                    <a:lstStyle/>
                    <a:p>
                      <a:pPr algn="ctr"/>
                      <a:r>
                        <a:rPr lang="en-US" sz="1800" dirty="0"/>
                        <a:t>LAM </a:t>
                      </a:r>
                      <a:r>
                        <a:rPr lang="en-US" sz="1000" dirty="0"/>
                        <a:t>(single PMT)</a:t>
                      </a:r>
                      <a:endParaRPr lang="en-US" sz="1800" dirty="0"/>
                    </a:p>
                  </a:txBody>
                  <a:tcPr/>
                </a:tc>
                <a:tc>
                  <a:txBody>
                    <a:bodyPr/>
                    <a:lstStyle/>
                    <a:p>
                      <a:pPr algn="ctr"/>
                      <a:r>
                        <a:rPr lang="en-US" dirty="0"/>
                        <a:t>11.9</a:t>
                      </a:r>
                    </a:p>
                  </a:txBody>
                  <a:tcPr/>
                </a:tc>
                <a:tc>
                  <a:txBody>
                    <a:bodyPr/>
                    <a:lstStyle/>
                    <a:p>
                      <a:pPr algn="ctr"/>
                      <a:r>
                        <a:rPr lang="en-US" dirty="0"/>
                        <a:t>35%</a:t>
                      </a:r>
                    </a:p>
                  </a:txBody>
                  <a:tcPr/>
                </a:tc>
                <a:tc>
                  <a:txBody>
                    <a:bodyPr/>
                    <a:lstStyle/>
                    <a:p>
                      <a:pPr algn="ctr"/>
                      <a:r>
                        <a:rPr lang="en-US" dirty="0"/>
                        <a:t>12.4</a:t>
                      </a:r>
                    </a:p>
                  </a:txBody>
                  <a:tcPr/>
                </a:tc>
                <a:tc>
                  <a:txBody>
                    <a:bodyPr/>
                    <a:lstStyle/>
                    <a:p>
                      <a:pPr algn="ctr"/>
                      <a:r>
                        <a:rPr lang="en-US" dirty="0"/>
                        <a:t>100%</a:t>
                      </a:r>
                    </a:p>
                  </a:txBody>
                  <a:tcPr/>
                </a:tc>
                <a:extLst>
                  <a:ext uri="{0D108BD9-81ED-4DB2-BD59-A6C34878D82A}">
                    <a16:rowId xmlns:a16="http://schemas.microsoft.com/office/drawing/2014/main" val="59355509"/>
                  </a:ext>
                </a:extLst>
              </a:tr>
              <a:tr h="370840">
                <a:tc>
                  <a:txBody>
                    <a:bodyPr/>
                    <a:lstStyle/>
                    <a:p>
                      <a:pPr algn="ctr"/>
                      <a:r>
                        <a:rPr lang="en-US" sz="1800" dirty="0"/>
                        <a:t>SAM</a:t>
                      </a:r>
                    </a:p>
                  </a:txBody>
                  <a:tcPr/>
                </a:tc>
                <a:tc>
                  <a:txBody>
                    <a:bodyPr/>
                    <a:lstStyle/>
                    <a:p>
                      <a:pPr algn="ctr"/>
                      <a:r>
                        <a:rPr lang="en-US" dirty="0"/>
                        <a:t>4.6</a:t>
                      </a:r>
                    </a:p>
                  </a:txBody>
                  <a:tcPr/>
                </a:tc>
                <a:tc>
                  <a:txBody>
                    <a:bodyPr/>
                    <a:lstStyle/>
                    <a:p>
                      <a:pPr algn="ctr"/>
                      <a:r>
                        <a:rPr lang="en-US" dirty="0"/>
                        <a:t>33%</a:t>
                      </a:r>
                    </a:p>
                  </a:txBody>
                  <a:tcPr/>
                </a:tc>
                <a:tc>
                  <a:txBody>
                    <a:bodyPr/>
                    <a:lstStyle/>
                    <a:p>
                      <a:pPr algn="ctr"/>
                      <a:r>
                        <a:rPr lang="en-US" dirty="0"/>
                        <a:t>7.2</a:t>
                      </a:r>
                    </a:p>
                  </a:txBody>
                  <a:tcPr/>
                </a:tc>
                <a:tc>
                  <a:txBody>
                    <a:bodyPr/>
                    <a:lstStyle/>
                    <a:p>
                      <a:pPr algn="ctr"/>
                      <a:r>
                        <a:rPr lang="en-US" dirty="0"/>
                        <a:t>39%</a:t>
                      </a:r>
                    </a:p>
                  </a:txBody>
                  <a:tcPr/>
                </a:tc>
                <a:extLst>
                  <a:ext uri="{0D108BD9-81ED-4DB2-BD59-A6C34878D82A}">
                    <a16:rowId xmlns:a16="http://schemas.microsoft.com/office/drawing/2014/main" val="2192344374"/>
                  </a:ext>
                </a:extLst>
              </a:tr>
              <a:tr h="370840">
                <a:tc>
                  <a:txBody>
                    <a:bodyPr/>
                    <a:lstStyle/>
                    <a:p>
                      <a:pPr algn="ctr"/>
                      <a:r>
                        <a:rPr lang="en-US" sz="1800" dirty="0"/>
                        <a:t>DBM</a:t>
                      </a:r>
                    </a:p>
                  </a:txBody>
                  <a:tcPr/>
                </a:tc>
                <a:tc>
                  <a:txBody>
                    <a:bodyPr/>
                    <a:lstStyle/>
                    <a:p>
                      <a:pPr algn="ctr"/>
                      <a:r>
                        <a:rPr lang="en-US" dirty="0"/>
                        <a:t>60.0</a:t>
                      </a:r>
                    </a:p>
                  </a:txBody>
                  <a:tcPr/>
                </a:tc>
                <a:tc>
                  <a:txBody>
                    <a:bodyPr/>
                    <a:lstStyle/>
                    <a:p>
                      <a:pPr algn="ctr"/>
                      <a:r>
                        <a:rPr lang="en-US" dirty="0"/>
                        <a:t>35%</a:t>
                      </a:r>
                    </a:p>
                  </a:txBody>
                  <a:tcPr/>
                </a:tc>
                <a:tc>
                  <a:txBody>
                    <a:bodyPr/>
                    <a:lstStyle/>
                    <a:p>
                      <a:pPr algn="ctr"/>
                      <a:r>
                        <a:rPr lang="en-US" dirty="0"/>
                        <a:t>54.8</a:t>
                      </a:r>
                    </a:p>
                  </a:txBody>
                  <a:tcPr/>
                </a:tc>
                <a:tc>
                  <a:txBody>
                    <a:bodyPr/>
                    <a:lstStyle/>
                    <a:p>
                      <a:pPr algn="ctr"/>
                      <a:r>
                        <a:rPr lang="en-US" dirty="0"/>
                        <a:t>19%</a:t>
                      </a:r>
                    </a:p>
                  </a:txBody>
                  <a:tcPr/>
                </a:tc>
                <a:extLst>
                  <a:ext uri="{0D108BD9-81ED-4DB2-BD59-A6C34878D82A}">
                    <a16:rowId xmlns:a16="http://schemas.microsoft.com/office/drawing/2014/main" val="142177611"/>
                  </a:ext>
                </a:extLst>
              </a:tr>
            </a:tbl>
          </a:graphicData>
        </a:graphic>
      </p:graphicFrame>
      <p:sp>
        <p:nvSpPr>
          <p:cNvPr id="7" name="TextBox 6">
            <a:extLst>
              <a:ext uri="{FF2B5EF4-FFF2-40B4-BE49-F238E27FC236}">
                <a16:creationId xmlns:a16="http://schemas.microsoft.com/office/drawing/2014/main" id="{91DB89FE-5946-BA4D-74CF-E3BEB4870307}"/>
              </a:ext>
            </a:extLst>
          </p:cNvPr>
          <p:cNvSpPr txBox="1"/>
          <p:nvPr/>
        </p:nvSpPr>
        <p:spPr>
          <a:xfrm>
            <a:off x="892719" y="5046002"/>
            <a:ext cx="10403066" cy="646331"/>
          </a:xfrm>
          <a:prstGeom prst="rect">
            <a:avLst/>
          </a:prstGeom>
          <a:noFill/>
        </p:spPr>
        <p:txBody>
          <a:bodyPr wrap="square" rtlCol="0">
            <a:spAutoFit/>
          </a:bodyPr>
          <a:lstStyle/>
          <a:p>
            <a:r>
              <a:rPr lang="en-US" sz="1200" dirty="0"/>
              <a:t>- Cosmic Simulation: </a:t>
            </a:r>
            <a:r>
              <a:rPr lang="en-US" sz="1200" dirty="0" err="1"/>
              <a:t>Qsim</a:t>
            </a:r>
            <a:r>
              <a:rPr lang="en-US" sz="1200" dirty="0"/>
              <a:t> </a:t>
            </a:r>
            <a:r>
              <a:rPr lang="en-US" sz="1200" dirty="0" err="1"/>
              <a:t>cosmics</a:t>
            </a:r>
            <a:r>
              <a:rPr lang="en-US" sz="1200" dirty="0"/>
              <a:t> on quartz uniformly distributed in cosmic stand acceptance</a:t>
            </a:r>
          </a:p>
          <a:p>
            <a:r>
              <a:rPr lang="en-US" sz="1200" dirty="0"/>
              <a:t>- Cosmic Test: Quartz in cosmic stand</a:t>
            </a:r>
          </a:p>
          <a:p>
            <a:r>
              <a:rPr lang="en-US" sz="1200" dirty="0"/>
              <a:t>- 1 </a:t>
            </a:r>
            <a:r>
              <a:rPr lang="en-US" sz="1200" dirty="0" err="1"/>
              <a:t>Gev</a:t>
            </a:r>
            <a:r>
              <a:rPr lang="en-US" sz="1200" dirty="0"/>
              <a:t> Simulation: </a:t>
            </a:r>
            <a:r>
              <a:rPr lang="en-US" sz="1200" dirty="0" err="1"/>
              <a:t>Qsim</a:t>
            </a:r>
            <a:r>
              <a:rPr lang="en-US" sz="1200" dirty="0"/>
              <a:t> normally incident beam on quartz uniformly distributed across entire acceptance region</a:t>
            </a:r>
          </a:p>
        </p:txBody>
      </p:sp>
      <p:sp>
        <p:nvSpPr>
          <p:cNvPr id="16" name="Date Placeholder 5">
            <a:extLst>
              <a:ext uri="{FF2B5EF4-FFF2-40B4-BE49-F238E27FC236}">
                <a16:creationId xmlns:a16="http://schemas.microsoft.com/office/drawing/2014/main" id="{72E70854-205F-7AAF-2FF8-797BD6D08506}"/>
              </a:ext>
            </a:extLst>
          </p:cNvPr>
          <p:cNvSpPr>
            <a:spLocks noGrp="1"/>
          </p:cNvSpPr>
          <p:nvPr>
            <p:ph type="dt" sz="half" idx="10"/>
          </p:nvPr>
        </p:nvSpPr>
        <p:spPr>
          <a:xfrm>
            <a:off x="838200" y="6356350"/>
            <a:ext cx="2743200" cy="365125"/>
          </a:xfrm>
        </p:spPr>
        <p:txBody>
          <a:bodyPr/>
          <a:lstStyle/>
          <a:p>
            <a:fld id="{76C7FC36-C400-C345-BF0B-6D810DE81F8B}" type="datetime6">
              <a:rPr lang="en-US" smtClean="0"/>
              <a:t>December 24</a:t>
            </a:fld>
            <a:endParaRPr lang="en-US" dirty="0"/>
          </a:p>
        </p:txBody>
      </p:sp>
      <p:sp>
        <p:nvSpPr>
          <p:cNvPr id="17" name="Footer Placeholder 3">
            <a:extLst>
              <a:ext uri="{FF2B5EF4-FFF2-40B4-BE49-F238E27FC236}">
                <a16:creationId xmlns:a16="http://schemas.microsoft.com/office/drawing/2014/main" id="{44A6C16C-55A5-FFFC-DDD7-0FA3E1FD0465}"/>
              </a:ext>
            </a:extLst>
          </p:cNvPr>
          <p:cNvSpPr>
            <a:spLocks noGrp="1"/>
          </p:cNvSpPr>
          <p:nvPr>
            <p:ph type="ftr" sz="quarter" idx="11"/>
          </p:nvPr>
        </p:nvSpPr>
        <p:spPr>
          <a:xfrm>
            <a:off x="4038600" y="6356350"/>
            <a:ext cx="4114800" cy="365125"/>
          </a:xfrm>
        </p:spPr>
        <p:txBody>
          <a:bodyPr/>
          <a:lstStyle/>
          <a:p>
            <a:r>
              <a:rPr lang="en-US" dirty="0"/>
              <a:t>Daniel Valmassei</a:t>
            </a:r>
          </a:p>
        </p:txBody>
      </p:sp>
      <p:sp>
        <p:nvSpPr>
          <p:cNvPr id="23" name="Slide Number Placeholder 10">
            <a:extLst>
              <a:ext uri="{FF2B5EF4-FFF2-40B4-BE49-F238E27FC236}">
                <a16:creationId xmlns:a16="http://schemas.microsoft.com/office/drawing/2014/main" id="{0BF8D419-5D5A-FAA6-6DD7-C605266F132C}"/>
              </a:ext>
            </a:extLst>
          </p:cNvPr>
          <p:cNvSpPr>
            <a:spLocks noGrp="1"/>
          </p:cNvSpPr>
          <p:nvPr>
            <p:ph type="sldNum" sz="quarter" idx="12"/>
          </p:nvPr>
        </p:nvSpPr>
        <p:spPr>
          <a:xfrm>
            <a:off x="8610600" y="6356350"/>
            <a:ext cx="2743200" cy="365125"/>
          </a:xfrm>
        </p:spPr>
        <p:txBody>
          <a:bodyPr/>
          <a:lstStyle/>
          <a:p>
            <a:fld id="{EBF50451-7432-8844-82E4-77CA03F723CA}" type="slidenum">
              <a:rPr lang="en-US" smtClean="0"/>
              <a:t>17</a:t>
            </a:fld>
            <a:endParaRPr lang="en-US" dirty="0"/>
          </a:p>
        </p:txBody>
      </p:sp>
      <p:grpSp>
        <p:nvGrpSpPr>
          <p:cNvPr id="24" name="Group 23">
            <a:extLst>
              <a:ext uri="{FF2B5EF4-FFF2-40B4-BE49-F238E27FC236}">
                <a16:creationId xmlns:a16="http://schemas.microsoft.com/office/drawing/2014/main" id="{9A60933D-B5DD-B541-A6CE-5658826D620D}"/>
              </a:ext>
            </a:extLst>
          </p:cNvPr>
          <p:cNvGrpSpPr>
            <a:grpSpLocks noChangeAspect="1"/>
          </p:cNvGrpSpPr>
          <p:nvPr/>
        </p:nvGrpSpPr>
        <p:grpSpPr>
          <a:xfrm>
            <a:off x="2249710" y="6304309"/>
            <a:ext cx="2663379" cy="469209"/>
            <a:chOff x="1263121" y="4232994"/>
            <a:chExt cx="10352173" cy="1823748"/>
          </a:xfrm>
        </p:grpSpPr>
        <p:grpSp>
          <p:nvGrpSpPr>
            <p:cNvPr id="25" name="Group 24">
              <a:extLst>
                <a:ext uri="{FF2B5EF4-FFF2-40B4-BE49-F238E27FC236}">
                  <a16:creationId xmlns:a16="http://schemas.microsoft.com/office/drawing/2014/main" id="{CD45D5A5-C3DD-DCE4-9BD2-BC9EB75386C9}"/>
                </a:ext>
              </a:extLst>
            </p:cNvPr>
            <p:cNvGrpSpPr>
              <a:grpSpLocks noChangeAspect="1"/>
            </p:cNvGrpSpPr>
            <p:nvPr/>
          </p:nvGrpSpPr>
          <p:grpSpPr>
            <a:xfrm>
              <a:off x="1263121" y="4549200"/>
              <a:ext cx="6991985" cy="1175440"/>
              <a:chOff x="442900" y="5257800"/>
              <a:chExt cx="8270672" cy="1390403"/>
            </a:xfrm>
          </p:grpSpPr>
          <p:pic>
            <p:nvPicPr>
              <p:cNvPr id="27" name="Picture 1">
                <a:extLst>
                  <a:ext uri="{FF2B5EF4-FFF2-40B4-BE49-F238E27FC236}">
                    <a16:creationId xmlns:a16="http://schemas.microsoft.com/office/drawing/2014/main" id="{9F01967C-9483-82C4-BD17-8DD73AD902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4016" y="5257800"/>
                <a:ext cx="4389556" cy="137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8" name="Picture 4">
                <a:extLst>
                  <a:ext uri="{FF2B5EF4-FFF2-40B4-BE49-F238E27FC236}">
                    <a16:creationId xmlns:a16="http://schemas.microsoft.com/office/drawing/2014/main" id="{6B45F36F-B6AB-A1D6-0944-C4D45CC4BF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900" y="5257800"/>
                <a:ext cx="1371603" cy="137160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DOE Logo">
                <a:extLst>
                  <a:ext uri="{FF2B5EF4-FFF2-40B4-BE49-F238E27FC236}">
                    <a16:creationId xmlns:a16="http://schemas.microsoft.com/office/drawing/2014/main" id="{806DC7F3-77A3-2BCC-59A7-A47CA8EB38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6563" y="5276603"/>
                <a:ext cx="1371600" cy="1371600"/>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4" descr="Virginia Tech Logo Horizontal transparent PNG - StickPNG">
              <a:extLst>
                <a:ext uri="{FF2B5EF4-FFF2-40B4-BE49-F238E27FC236}">
                  <a16:creationId xmlns:a16="http://schemas.microsoft.com/office/drawing/2014/main" id="{6319743C-3BA1-5D70-86B9-7BA0F9614E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3400" y="4232994"/>
              <a:ext cx="3461894" cy="18237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7350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C89A337-7149-762F-A291-0607B6E96ECF}"/>
              </a:ext>
            </a:extLst>
          </p:cNvPr>
          <p:cNvSpPr/>
          <p:nvPr/>
        </p:nvSpPr>
        <p:spPr>
          <a:xfrm>
            <a:off x="-1" y="-9265"/>
            <a:ext cx="12192001" cy="9144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5">
            <a:extLst>
              <a:ext uri="{FF2B5EF4-FFF2-40B4-BE49-F238E27FC236}">
                <a16:creationId xmlns:a16="http://schemas.microsoft.com/office/drawing/2014/main" id="{C2553C81-92C8-F3C8-2AF1-0FC87DADA545}"/>
              </a:ext>
            </a:extLst>
          </p:cNvPr>
          <p:cNvSpPr>
            <a:spLocks noGrp="1"/>
          </p:cNvSpPr>
          <p:nvPr>
            <p:ph type="dt" sz="half" idx="10"/>
          </p:nvPr>
        </p:nvSpPr>
        <p:spPr/>
        <p:txBody>
          <a:bodyPr/>
          <a:lstStyle/>
          <a:p>
            <a:fld id="{FF34C4B8-CD73-C949-8E15-C44817CFF892}" type="datetime6">
              <a:rPr lang="en-US" smtClean="0"/>
              <a:t>December 24</a:t>
            </a:fld>
            <a:endParaRPr lang="en-US" dirty="0"/>
          </a:p>
        </p:txBody>
      </p:sp>
      <p:sp>
        <p:nvSpPr>
          <p:cNvPr id="4" name="Footer Placeholder 3">
            <a:extLst>
              <a:ext uri="{FF2B5EF4-FFF2-40B4-BE49-F238E27FC236}">
                <a16:creationId xmlns:a16="http://schemas.microsoft.com/office/drawing/2014/main" id="{BF71402E-9481-5349-C3AA-14B50A850389}"/>
              </a:ext>
            </a:extLst>
          </p:cNvPr>
          <p:cNvSpPr>
            <a:spLocks noGrp="1"/>
          </p:cNvSpPr>
          <p:nvPr>
            <p:ph type="ftr" sz="quarter" idx="11"/>
          </p:nvPr>
        </p:nvSpPr>
        <p:spPr/>
        <p:txBody>
          <a:bodyPr/>
          <a:lstStyle/>
          <a:p>
            <a:r>
              <a:rPr lang="en-US" dirty="0"/>
              <a:t>Daniel Valmassei</a:t>
            </a:r>
          </a:p>
        </p:txBody>
      </p:sp>
      <p:sp>
        <p:nvSpPr>
          <p:cNvPr id="5" name="Slide Number Placeholder 4">
            <a:extLst>
              <a:ext uri="{FF2B5EF4-FFF2-40B4-BE49-F238E27FC236}">
                <a16:creationId xmlns:a16="http://schemas.microsoft.com/office/drawing/2014/main" id="{BD02764C-57F5-CB9E-5026-28DF68ED8705}"/>
              </a:ext>
            </a:extLst>
          </p:cNvPr>
          <p:cNvSpPr>
            <a:spLocks noGrp="1"/>
          </p:cNvSpPr>
          <p:nvPr>
            <p:ph type="sldNum" sz="quarter" idx="12"/>
          </p:nvPr>
        </p:nvSpPr>
        <p:spPr/>
        <p:txBody>
          <a:bodyPr/>
          <a:lstStyle/>
          <a:p>
            <a:fld id="{EBF50451-7432-8844-82E4-77CA03F723CA}" type="slidenum">
              <a:rPr lang="en-US" smtClean="0"/>
              <a:t>18</a:t>
            </a:fld>
            <a:endParaRPr lang="en-US"/>
          </a:p>
        </p:txBody>
      </p:sp>
      <p:sp>
        <p:nvSpPr>
          <p:cNvPr id="18" name="Right Triangle 17">
            <a:extLst>
              <a:ext uri="{FF2B5EF4-FFF2-40B4-BE49-F238E27FC236}">
                <a16:creationId xmlns:a16="http://schemas.microsoft.com/office/drawing/2014/main" id="{84D6030A-74D7-6233-5081-9206ED4EE481}"/>
              </a:ext>
            </a:extLst>
          </p:cNvPr>
          <p:cNvSpPr>
            <a:spLocks noChangeAspect="1"/>
          </p:cNvSpPr>
          <p:nvPr/>
        </p:nvSpPr>
        <p:spPr>
          <a:xfrm rot="10800000">
            <a:off x="11277600" y="0"/>
            <a:ext cx="914400" cy="914400"/>
          </a:xfrm>
          <a:prstGeom prst="rtTriangle">
            <a:avLst/>
          </a:prstGeom>
          <a:solidFill>
            <a:schemeClr val="accent1">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3" name="Picture 22" descr="A picture containing cartoon, clipart, sketch, drawing&#10;&#10;Description automatically generated">
            <a:extLst>
              <a:ext uri="{FF2B5EF4-FFF2-40B4-BE49-F238E27FC236}">
                <a16:creationId xmlns:a16="http://schemas.microsoft.com/office/drawing/2014/main" id="{F6D8F889-9521-4E2E-877A-CFABE9D70FA2}"/>
              </a:ext>
            </a:extLst>
          </p:cNvPr>
          <p:cNvPicPr>
            <a:picLocks noChangeAspect="1"/>
          </p:cNvPicPr>
          <p:nvPr/>
        </p:nvPicPr>
        <p:blipFill>
          <a:blip r:embed="rId3"/>
          <a:stretch>
            <a:fillRect/>
          </a:stretch>
        </p:blipFill>
        <p:spPr>
          <a:xfrm rot="3262885">
            <a:off x="11276902" y="-308902"/>
            <a:ext cx="1015599" cy="1207088"/>
          </a:xfrm>
          <a:prstGeom prst="rect">
            <a:avLst/>
          </a:prstGeom>
        </p:spPr>
      </p:pic>
      <p:grpSp>
        <p:nvGrpSpPr>
          <p:cNvPr id="16" name="Group 15">
            <a:extLst>
              <a:ext uri="{FF2B5EF4-FFF2-40B4-BE49-F238E27FC236}">
                <a16:creationId xmlns:a16="http://schemas.microsoft.com/office/drawing/2014/main" id="{CA36C5AA-9E70-9F45-E02F-626F85C5A18C}"/>
              </a:ext>
            </a:extLst>
          </p:cNvPr>
          <p:cNvGrpSpPr>
            <a:grpSpLocks noChangeAspect="1"/>
          </p:cNvGrpSpPr>
          <p:nvPr/>
        </p:nvGrpSpPr>
        <p:grpSpPr>
          <a:xfrm>
            <a:off x="2249710" y="6304309"/>
            <a:ext cx="2663379" cy="469209"/>
            <a:chOff x="1263121" y="4232994"/>
            <a:chExt cx="10352173" cy="1823748"/>
          </a:xfrm>
        </p:grpSpPr>
        <p:grpSp>
          <p:nvGrpSpPr>
            <p:cNvPr id="19" name="Group 18">
              <a:extLst>
                <a:ext uri="{FF2B5EF4-FFF2-40B4-BE49-F238E27FC236}">
                  <a16:creationId xmlns:a16="http://schemas.microsoft.com/office/drawing/2014/main" id="{A33C7B6D-8336-134D-ED3A-C668DDEC5138}"/>
                </a:ext>
              </a:extLst>
            </p:cNvPr>
            <p:cNvGrpSpPr>
              <a:grpSpLocks noChangeAspect="1"/>
            </p:cNvGrpSpPr>
            <p:nvPr/>
          </p:nvGrpSpPr>
          <p:grpSpPr>
            <a:xfrm>
              <a:off x="1263121" y="4549200"/>
              <a:ext cx="6991985" cy="1175440"/>
              <a:chOff x="442900" y="5257800"/>
              <a:chExt cx="8270672" cy="1390403"/>
            </a:xfrm>
          </p:grpSpPr>
          <p:pic>
            <p:nvPicPr>
              <p:cNvPr id="21" name="Picture 1">
                <a:extLst>
                  <a:ext uri="{FF2B5EF4-FFF2-40B4-BE49-F238E27FC236}">
                    <a16:creationId xmlns:a16="http://schemas.microsoft.com/office/drawing/2014/main" id="{F3B91580-7E74-8F80-79F7-A6D8EF8BCF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4016" y="5257800"/>
                <a:ext cx="4389556" cy="137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2" name="Picture 4">
                <a:extLst>
                  <a:ext uri="{FF2B5EF4-FFF2-40B4-BE49-F238E27FC236}">
                    <a16:creationId xmlns:a16="http://schemas.microsoft.com/office/drawing/2014/main" id="{5F75EF48-6702-972E-6DBB-056FD2C46E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900" y="5257800"/>
                <a:ext cx="1371603" cy="137160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DOE Logo">
                <a:extLst>
                  <a:ext uri="{FF2B5EF4-FFF2-40B4-BE49-F238E27FC236}">
                    <a16:creationId xmlns:a16="http://schemas.microsoft.com/office/drawing/2014/main" id="{9E9B17EA-31CA-C8DB-56D0-09593EB73F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6563" y="5276603"/>
                <a:ext cx="1371600" cy="1371600"/>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4" descr="Virginia Tech Logo Horizontal transparent PNG - StickPNG">
              <a:extLst>
                <a:ext uri="{FF2B5EF4-FFF2-40B4-BE49-F238E27FC236}">
                  <a16:creationId xmlns:a16="http://schemas.microsoft.com/office/drawing/2014/main" id="{8B93F50E-B9A5-1C6E-71B4-EDE59A0091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3400" y="4232994"/>
              <a:ext cx="3461894" cy="1823748"/>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5389A359-E84D-A16E-9C4C-A61883F9CEFD}"/>
                  </a:ext>
                </a:extLst>
              </p:cNvPr>
              <p:cNvSpPr>
                <a:spLocks noGrp="1"/>
              </p:cNvSpPr>
              <p:nvPr>
                <p:ph idx="1"/>
              </p:nvPr>
            </p:nvSpPr>
            <p:spPr>
              <a:xfrm>
                <a:off x="838199" y="967722"/>
                <a:ext cx="10515600" cy="5209241"/>
              </a:xfrm>
            </p:spPr>
            <p:txBody>
              <a:bodyPr>
                <a:normAutofit/>
              </a:bodyPr>
              <a:lstStyle/>
              <a:p>
                <a:pPr marL="0" indent="0">
                  <a:buNone/>
                </a:pPr>
                <a:r>
                  <a:rPr lang="en-US" sz="1800" b="1" dirty="0"/>
                  <a:t>Integrating Cerenkov Detectors (~300 used in MOLLER)</a:t>
                </a:r>
              </a:p>
              <a:p>
                <a:r>
                  <a:rPr lang="en-US" sz="2000" dirty="0"/>
                  <a:t>Highly polarized beam incident on high power target (</a:t>
                </a:r>
                <a14:m>
                  <m:oMath xmlns:m="http://schemas.openxmlformats.org/officeDocument/2006/math">
                    <m:r>
                      <a:rPr lang="en-US" sz="2000" b="0" i="1" smtClean="0">
                        <a:latin typeface="Cambria Math" panose="02040503050406030204" pitchFamily="18" charset="0"/>
                      </a:rPr>
                      <m:t>65</m:t>
                    </m:r>
                    <m:r>
                      <a:rPr lang="en-US" sz="2000" b="0" i="1" smtClean="0">
                        <a:latin typeface="Cambria Math" panose="02040503050406030204" pitchFamily="18" charset="0"/>
                      </a:rPr>
                      <m:t>𝜇</m:t>
                    </m:r>
                    <m:r>
                      <a:rPr lang="en-US" sz="2000" b="0" i="1" smtClean="0">
                        <a:latin typeface="Cambria Math" panose="02040503050406030204" pitchFamily="18" charset="0"/>
                      </a:rPr>
                      <m:t>𝐴</m:t>
                    </m:r>
                  </m:oMath>
                </a14:m>
                <a:r>
                  <a:rPr lang="en-US" sz="2000" dirty="0"/>
                  <a:t>, 90% polarized beam)</a:t>
                </a:r>
              </a:p>
              <a:p>
                <a:pPr lvl="1"/>
                <a:r>
                  <a:rPr lang="en-US" sz="1600" dirty="0"/>
                  <a:t>Rate at main detector ~150 GHz</a:t>
                </a:r>
              </a:p>
              <a:p>
                <a:r>
                  <a:rPr lang="en-US" sz="2000" dirty="0"/>
                  <a:t>Rapid Helicity flipping (1.92 kHz, </a:t>
                </a:r>
                <a14:m>
                  <m:oMath xmlns:m="http://schemas.openxmlformats.org/officeDocument/2006/math">
                    <m:r>
                      <a:rPr lang="en-US" sz="2000" b="0" i="1" smtClean="0">
                        <a:latin typeface="Cambria Math" panose="02040503050406030204" pitchFamily="18" charset="0"/>
                      </a:rPr>
                      <m:t>520</m:t>
                    </m:r>
                    <m:r>
                      <a:rPr lang="en-US" sz="2000" b="0" i="1" smtClean="0">
                        <a:latin typeface="Cambria Math" panose="02040503050406030204" pitchFamily="18" charset="0"/>
                      </a:rPr>
                      <m:t>𝜇</m:t>
                    </m:r>
                    <m:r>
                      <a:rPr lang="en-US" sz="2000" b="0" i="1" smtClean="0">
                        <a:latin typeface="Cambria Math" panose="02040503050406030204" pitchFamily="18" charset="0"/>
                      </a:rPr>
                      <m:t>𝑠</m:t>
                    </m:r>
                  </m:oMath>
                </a14:m>
                <a:r>
                  <a:rPr lang="en-US" sz="2000" dirty="0"/>
                  <a:t> windows reduce systematic error)</a:t>
                </a:r>
              </a:p>
              <a:p>
                <a:pPr lvl="1"/>
                <a:endParaRPr lang="en-US" sz="1600" dirty="0"/>
              </a:p>
            </p:txBody>
          </p:sp>
        </mc:Choice>
        <mc:Fallback xmlns="">
          <p:sp>
            <p:nvSpPr>
              <p:cNvPr id="7" name="Content Placeholder 2">
                <a:extLst>
                  <a:ext uri="{FF2B5EF4-FFF2-40B4-BE49-F238E27FC236}">
                    <a16:creationId xmlns:a16="http://schemas.microsoft.com/office/drawing/2014/main" id="{5389A359-E84D-A16E-9C4C-A61883F9CEFD}"/>
                  </a:ext>
                </a:extLst>
              </p:cNvPr>
              <p:cNvSpPr>
                <a:spLocks noGrp="1" noRot="1" noChangeAspect="1" noMove="1" noResize="1" noEditPoints="1" noAdjustHandles="1" noChangeArrowheads="1" noChangeShapeType="1" noTextEdit="1"/>
              </p:cNvSpPr>
              <p:nvPr>
                <p:ph idx="1"/>
              </p:nvPr>
            </p:nvSpPr>
            <p:spPr>
              <a:xfrm>
                <a:off x="838199" y="967722"/>
                <a:ext cx="10515600" cy="5209241"/>
              </a:xfrm>
              <a:blipFill>
                <a:blip r:embed="rId9"/>
                <a:stretch>
                  <a:fillRect l="-483" t="-1217"/>
                </a:stretch>
              </a:blipFill>
            </p:spPr>
            <p:txBody>
              <a:bodyPr/>
              <a:lstStyle/>
              <a:p>
                <a:r>
                  <a:rPr lang="en-US">
                    <a:noFill/>
                  </a:rPr>
                  <a:t> </a:t>
                </a:r>
              </a:p>
            </p:txBody>
          </p:sp>
        </mc:Fallback>
      </mc:AlternateContent>
      <p:pic>
        <p:nvPicPr>
          <p:cNvPr id="9" name="Picture 8" descr="A diagram of a graph&#10;&#10;Description automatically generated">
            <a:extLst>
              <a:ext uri="{FF2B5EF4-FFF2-40B4-BE49-F238E27FC236}">
                <a16:creationId xmlns:a16="http://schemas.microsoft.com/office/drawing/2014/main" id="{F7A43D66-9756-1260-BE18-E3A5A7A8FDF4}"/>
              </a:ext>
            </a:extLst>
          </p:cNvPr>
          <p:cNvPicPr>
            <a:picLocks noChangeAspect="1"/>
          </p:cNvPicPr>
          <p:nvPr/>
        </p:nvPicPr>
        <p:blipFill>
          <a:blip r:embed="rId10"/>
          <a:stretch>
            <a:fillRect/>
          </a:stretch>
        </p:blipFill>
        <p:spPr>
          <a:xfrm>
            <a:off x="1905802" y="2667706"/>
            <a:ext cx="5718486" cy="3222572"/>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F67B74D-24D4-8C65-3B9A-6AAC4E825365}"/>
                  </a:ext>
                </a:extLst>
              </p:cNvPr>
              <p:cNvSpPr txBox="1"/>
              <p:nvPr/>
            </p:nvSpPr>
            <p:spPr>
              <a:xfrm>
                <a:off x="8469554" y="4876831"/>
                <a:ext cx="2328586" cy="893643"/>
              </a:xfrm>
              <a:prstGeom prst="rect">
                <a:avLst/>
              </a:prstGeom>
              <a:noFill/>
            </p:spPr>
            <p:txBody>
              <a:bodyPr wrap="none" rtlCol="0">
                <a:spAutoFit/>
              </a:bodyPr>
              <a:lstStyle/>
              <a:p>
                <a:r>
                  <a:rPr lang="en-US" dirty="0"/>
                  <a:t>For MOLLER: </a:t>
                </a:r>
                <a14:m>
                  <m:oMath xmlns:m="http://schemas.openxmlformats.org/officeDocument/2006/math">
                    <m:r>
                      <a:rPr lang="en-US" i="1" dirty="0" smtClean="0">
                        <a:latin typeface="Cambria Math" panose="02040503050406030204" pitchFamily="18" charset="0"/>
                      </a:rPr>
                      <m:t>𝑁</m:t>
                    </m:r>
                    <m:r>
                      <a:rPr lang="en-US" i="1" dirty="0" smtClean="0">
                        <a:latin typeface="Cambria Math" panose="02040503050406030204" pitchFamily="18" charset="0"/>
                      </a:rPr>
                      <m:t>=30</m:t>
                    </m:r>
                    <m:r>
                      <a:rPr lang="en-US" i="1" dirty="0" smtClean="0">
                        <a:latin typeface="Cambria Math" panose="02040503050406030204" pitchFamily="18" charset="0"/>
                      </a:rPr>
                      <m:t>𝐵</m:t>
                    </m:r>
                  </m:oMath>
                </a14:m>
                <a:endParaRPr lang="en-US"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𝜎</m:t>
                          </m:r>
                        </m:num>
                        <m:den>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𝑁</m:t>
                              </m:r>
                            </m:e>
                          </m:rad>
                        </m:den>
                      </m:f>
                    </m:oMath>
                  </m:oMathPara>
                </a14:m>
                <a:endParaRPr lang="en-US" dirty="0"/>
              </a:p>
            </p:txBody>
          </p:sp>
        </mc:Choice>
        <mc:Fallback xmlns="">
          <p:sp>
            <p:nvSpPr>
              <p:cNvPr id="2" name="TextBox 1">
                <a:extLst>
                  <a:ext uri="{FF2B5EF4-FFF2-40B4-BE49-F238E27FC236}">
                    <a16:creationId xmlns:a16="http://schemas.microsoft.com/office/drawing/2014/main" id="{5F67B74D-24D4-8C65-3B9A-6AAC4E825365}"/>
                  </a:ext>
                </a:extLst>
              </p:cNvPr>
              <p:cNvSpPr txBox="1">
                <a:spLocks noRot="1" noChangeAspect="1" noMove="1" noResize="1" noEditPoints="1" noAdjustHandles="1" noChangeArrowheads="1" noChangeShapeType="1" noTextEdit="1"/>
              </p:cNvSpPr>
              <p:nvPr/>
            </p:nvSpPr>
            <p:spPr>
              <a:xfrm>
                <a:off x="8469554" y="4876831"/>
                <a:ext cx="2328586" cy="893643"/>
              </a:xfrm>
              <a:prstGeom prst="rect">
                <a:avLst/>
              </a:prstGeom>
              <a:blipFill>
                <a:blip r:embed="rId11"/>
                <a:stretch>
                  <a:fillRect l="-2162" t="-2817"/>
                </a:stretch>
              </a:blipFill>
            </p:spPr>
            <p:txBody>
              <a:bodyPr/>
              <a:lstStyle/>
              <a:p>
                <a:r>
                  <a:rPr lang="en-US">
                    <a:noFill/>
                  </a:rPr>
                  <a:t> </a:t>
                </a:r>
              </a:p>
            </p:txBody>
          </p:sp>
        </mc:Fallback>
      </mc:AlternateContent>
      <p:pic>
        <p:nvPicPr>
          <p:cNvPr id="8" name="Picture 7" descr="A graph of a graph of a function&#10;&#10;Description automatically generated with medium confidence">
            <a:extLst>
              <a:ext uri="{FF2B5EF4-FFF2-40B4-BE49-F238E27FC236}">
                <a16:creationId xmlns:a16="http://schemas.microsoft.com/office/drawing/2014/main" id="{525C5C53-C49F-C41F-B99C-46E48BEBDF38}"/>
              </a:ext>
            </a:extLst>
          </p:cNvPr>
          <p:cNvPicPr>
            <a:picLocks noChangeAspect="1"/>
          </p:cNvPicPr>
          <p:nvPr/>
        </p:nvPicPr>
        <p:blipFill>
          <a:blip r:embed="rId12"/>
          <a:stretch>
            <a:fillRect/>
          </a:stretch>
        </p:blipFill>
        <p:spPr>
          <a:xfrm>
            <a:off x="8486499" y="2516622"/>
            <a:ext cx="2180362" cy="2051522"/>
          </a:xfrm>
          <a:prstGeom prst="rect">
            <a:avLst/>
          </a:prstGeom>
        </p:spPr>
      </p:pic>
      <p:sp>
        <p:nvSpPr>
          <p:cNvPr id="3" name="Title 7">
            <a:extLst>
              <a:ext uri="{FF2B5EF4-FFF2-40B4-BE49-F238E27FC236}">
                <a16:creationId xmlns:a16="http://schemas.microsoft.com/office/drawing/2014/main" id="{61FC0DF8-F32D-BC4F-DA40-0DCA56EB1E7A}"/>
              </a:ext>
            </a:extLst>
          </p:cNvPr>
          <p:cNvSpPr>
            <a:spLocks noGrp="1"/>
          </p:cNvSpPr>
          <p:nvPr>
            <p:ph type="title"/>
          </p:nvPr>
        </p:nvSpPr>
        <p:spPr>
          <a:xfrm>
            <a:off x="838200" y="116647"/>
            <a:ext cx="10515600" cy="786679"/>
          </a:xfrm>
        </p:spPr>
        <p:txBody>
          <a:bodyPr/>
          <a:lstStyle/>
          <a:p>
            <a:r>
              <a:rPr lang="en-US" b="1" dirty="0"/>
              <a:t>Measurement Technique</a:t>
            </a:r>
          </a:p>
        </p:txBody>
      </p:sp>
    </p:spTree>
    <p:extLst>
      <p:ext uri="{BB962C8B-B14F-4D97-AF65-F5344CB8AC3E}">
        <p14:creationId xmlns:p14="http://schemas.microsoft.com/office/powerpoint/2010/main" val="3511823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D7FD2-B22C-176A-8E4F-8780FA3FF5A9}"/>
              </a:ext>
            </a:extLst>
          </p:cNvPr>
          <p:cNvSpPr>
            <a:spLocks noGrp="1"/>
          </p:cNvSpPr>
          <p:nvPr>
            <p:ph type="title"/>
          </p:nvPr>
        </p:nvSpPr>
        <p:spPr/>
        <p:txBody>
          <a:bodyPr/>
          <a:lstStyle/>
          <a:p>
            <a:r>
              <a:rPr lang="en-US" b="1" dirty="0"/>
              <a:t>ET 9305KB Single PE Measurement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9D4674D-6CE7-867B-7EC6-82803549296D}"/>
                  </a:ext>
                </a:extLst>
              </p:cNvPr>
              <p:cNvSpPr>
                <a:spLocks noGrp="1"/>
              </p:cNvSpPr>
              <p:nvPr>
                <p:ph idx="1"/>
              </p:nvPr>
            </p:nvSpPr>
            <p:spPr>
              <a:xfrm>
                <a:off x="838200" y="1049337"/>
                <a:ext cx="4501055" cy="5127626"/>
              </a:xfrm>
            </p:spPr>
            <p:txBody>
              <a:bodyPr>
                <a:normAutofit/>
              </a:bodyPr>
              <a:lstStyle/>
              <a:p>
                <a:pPr marL="0" indent="0">
                  <a:buNone/>
                </a:pPr>
                <a:r>
                  <a:rPr lang="en-US" dirty="0"/>
                  <a:t>Measured w/ x100 gain</a:t>
                </a:r>
              </a:p>
              <a:p>
                <a:r>
                  <a:rPr lang="en-US" dirty="0"/>
                  <a:t>802 @ 900V: 56.9 </a:t>
                </a:r>
                <a:r>
                  <a:rPr lang="en-US" dirty="0" err="1"/>
                  <a:t>fC</a:t>
                </a:r>
                <a:r>
                  <a:rPr lang="en-US" dirty="0"/>
                  <a:t>/PE</a:t>
                </a:r>
              </a:p>
              <a:p>
                <a:pPr lvl="1"/>
                <a14:m>
                  <m:oMath xmlns:m="http://schemas.openxmlformats.org/officeDocument/2006/math">
                    <m:sSup>
                      <m:sSupPr>
                        <m:ctrlPr>
                          <a:rPr lang="en-US" b="0" i="1" dirty="0" smtClean="0">
                            <a:latin typeface="Cambria Math" panose="02040503050406030204" pitchFamily="18" charset="0"/>
                          </a:rPr>
                        </m:ctrlPr>
                      </m:sSupPr>
                      <m:e>
                        <m:r>
                          <a:rPr lang="en-US" i="1" dirty="0" smtClean="0">
                            <a:latin typeface="Cambria Math" panose="02040503050406030204" pitchFamily="18" charset="0"/>
                          </a:rPr>
                          <m:t>3.55</m:t>
                        </m:r>
                        <m:r>
                          <a:rPr lang="en-US" i="1" dirty="0" smtClean="0">
                            <a:latin typeface="Cambria Math" panose="02040503050406030204" pitchFamily="18" charset="0"/>
                            <a:ea typeface="Cambria Math" panose="02040503050406030204" pitchFamily="18" charset="0"/>
                          </a:rPr>
                          <m:t>×</m:t>
                        </m:r>
                        <m:r>
                          <a:rPr lang="en-US" i="1" dirty="0" smtClean="0">
                            <a:latin typeface="Cambria Math" panose="02040503050406030204" pitchFamily="18" charset="0"/>
                          </a:rPr>
                          <m:t>10</m:t>
                        </m:r>
                      </m:e>
                      <m:sup>
                        <m:r>
                          <a:rPr lang="en-US" b="0" i="1" dirty="0" smtClean="0">
                            <a:latin typeface="Cambria Math" panose="02040503050406030204" pitchFamily="18" charset="0"/>
                          </a:rPr>
                          <m:t>5</m:t>
                        </m:r>
                      </m:sup>
                    </m:sSup>
                  </m:oMath>
                </a14:m>
                <a:endParaRPr lang="en-US" dirty="0"/>
              </a:p>
              <a:p>
                <a:r>
                  <a:rPr lang="en-US" dirty="0"/>
                  <a:t>828 @ 1000V: 53.4 </a:t>
                </a:r>
                <a:r>
                  <a:rPr lang="en-US" dirty="0" err="1"/>
                  <a:t>fC</a:t>
                </a:r>
                <a:r>
                  <a:rPr lang="en-US" dirty="0"/>
                  <a:t>/PE</a:t>
                </a:r>
              </a:p>
              <a:p>
                <a:pPr lvl="1"/>
                <a14:m>
                  <m:oMath xmlns:m="http://schemas.openxmlformats.org/officeDocument/2006/math">
                    <m:r>
                      <a:rPr lang="en-US" i="1" dirty="0" smtClean="0">
                        <a:latin typeface="Cambria Math" panose="02040503050406030204" pitchFamily="18" charset="0"/>
                      </a:rPr>
                      <m:t>3.33</m:t>
                    </m:r>
                    <m:r>
                      <a:rPr lang="en-US" i="1" dirty="0" smtClean="0">
                        <a:latin typeface="Cambria Math" panose="02040503050406030204" pitchFamily="18" charset="0"/>
                        <a:ea typeface="Cambria Math" panose="02040503050406030204" pitchFamily="18" charset="0"/>
                      </a:rPr>
                      <m:t>×</m:t>
                    </m:r>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10</m:t>
                        </m:r>
                      </m:e>
                      <m:sup>
                        <m:r>
                          <a:rPr lang="en-US" i="1" dirty="0" smtClean="0">
                            <a:latin typeface="Cambria Math" panose="02040503050406030204" pitchFamily="18" charset="0"/>
                          </a:rPr>
                          <m:t>5</m:t>
                        </m:r>
                      </m:sup>
                    </m:sSup>
                  </m:oMath>
                </a14:m>
                <a:endParaRPr lang="en-US" sz="1200" dirty="0">
                  <a:solidFill>
                    <a:srgbClr val="941100"/>
                  </a:solidFill>
                  <a:hlinkClick r:id="rId2">
                    <a:extLst>
                      <a:ext uri="{A12FA001-AC4F-418D-AE19-62706E023703}">
                        <ahyp:hlinkClr xmlns:ahyp="http://schemas.microsoft.com/office/drawing/2018/hyperlinkcolor" val="tx"/>
                      </a:ext>
                    </a:extLst>
                  </a:hlinkClick>
                </a:endParaRPr>
              </a:p>
              <a:p>
                <a:pPr marL="0" indent="0">
                  <a:buNone/>
                </a:pPr>
                <a:endParaRPr lang="en-US" sz="1200" dirty="0">
                  <a:solidFill>
                    <a:srgbClr val="941100"/>
                  </a:solidFill>
                  <a:hlinkClick r:id="rId2">
                    <a:extLst>
                      <a:ext uri="{A12FA001-AC4F-418D-AE19-62706E023703}">
                        <ahyp:hlinkClr xmlns:ahyp="http://schemas.microsoft.com/office/drawing/2018/hyperlinkcolor" val="tx"/>
                      </a:ext>
                    </a:extLst>
                  </a:hlinkClick>
                </a:endParaRPr>
              </a:p>
              <a:p>
                <a:endParaRPr lang="en-US" sz="1200" dirty="0">
                  <a:solidFill>
                    <a:srgbClr val="941100"/>
                  </a:solidFill>
                  <a:hlinkClick r:id="rId2">
                    <a:extLst>
                      <a:ext uri="{A12FA001-AC4F-418D-AE19-62706E023703}">
                        <ahyp:hlinkClr xmlns:ahyp="http://schemas.microsoft.com/office/drawing/2018/hyperlinkcolor" val="tx"/>
                      </a:ext>
                    </a:extLst>
                  </a:hlinkClick>
                </a:endParaRPr>
              </a:p>
              <a:p>
                <a:pPr marL="0" indent="0">
                  <a:buNone/>
                </a:pPr>
                <a:endParaRPr lang="en-US" sz="1200" dirty="0">
                  <a:solidFill>
                    <a:srgbClr val="941100"/>
                  </a:solidFill>
                  <a:hlinkClick r:id="rId2">
                    <a:extLst>
                      <a:ext uri="{A12FA001-AC4F-418D-AE19-62706E023703}">
                        <ahyp:hlinkClr xmlns:ahyp="http://schemas.microsoft.com/office/drawing/2018/hyperlinkcolor" val="tx"/>
                      </a:ext>
                    </a:extLst>
                  </a:hlinkClick>
                </a:endParaRPr>
              </a:p>
              <a:p>
                <a:pPr marL="0" indent="0">
                  <a:buNone/>
                </a:pPr>
                <a:endParaRPr lang="en-US" sz="1200" dirty="0">
                  <a:solidFill>
                    <a:srgbClr val="941100"/>
                  </a:solidFill>
                  <a:hlinkClick r:id="rId2">
                    <a:extLst>
                      <a:ext uri="{A12FA001-AC4F-418D-AE19-62706E023703}">
                        <ahyp:hlinkClr xmlns:ahyp="http://schemas.microsoft.com/office/drawing/2018/hyperlinkcolor" val="tx"/>
                      </a:ext>
                    </a:extLst>
                  </a:hlinkClick>
                </a:endParaRPr>
              </a:p>
              <a:p>
                <a:endParaRPr lang="en-US" sz="1200" dirty="0">
                  <a:solidFill>
                    <a:srgbClr val="941100"/>
                  </a:solidFill>
                  <a:hlinkClick r:id="rId2">
                    <a:extLst>
                      <a:ext uri="{A12FA001-AC4F-418D-AE19-62706E023703}">
                        <ahyp:hlinkClr xmlns:ahyp="http://schemas.microsoft.com/office/drawing/2018/hyperlinkcolor" val="tx"/>
                      </a:ext>
                    </a:extLst>
                  </a:hlinkClick>
                </a:endParaRPr>
              </a:p>
              <a:p>
                <a:endParaRPr lang="en-US" sz="1200" u="sng" dirty="0">
                  <a:hlinkClick r:id="rId2">
                    <a:extLst>
                      <a:ext uri="{A12FA001-AC4F-418D-AE19-62706E023703}">
                        <ahyp:hlinkClr xmlns:ahyp="http://schemas.microsoft.com/office/drawing/2018/hyperlinkcolor" val="tx"/>
                      </a:ext>
                    </a:extLst>
                  </a:hlinkClick>
                </a:endParaRPr>
              </a:p>
              <a:p>
                <a:r>
                  <a:rPr lang="en-US" sz="1200" dirty="0">
                    <a:solidFill>
                      <a:srgbClr val="941100"/>
                    </a:solidFill>
                    <a:hlinkClick r:id="rId2">
                      <a:extLst>
                        <a:ext uri="{A12FA001-AC4F-418D-AE19-62706E023703}">
                          <ahyp:hlinkClr xmlns:ahyp="http://schemas.microsoft.com/office/drawing/2018/hyperlinkcolor" val="tx"/>
                        </a:ext>
                      </a:extLst>
                    </a:hlinkClick>
                  </a:rPr>
                  <a:t>https://drive.google.com/drive/u/0/folders/1QG75AULUsXvcZD8CDGR6FNTij93U5iQ8</a:t>
                </a:r>
                <a:r>
                  <a:rPr lang="en-US" sz="1200" dirty="0"/>
                  <a:t> </a:t>
                </a:r>
              </a:p>
              <a:p>
                <a:endParaRPr lang="en-US" dirty="0"/>
              </a:p>
            </p:txBody>
          </p:sp>
        </mc:Choice>
        <mc:Fallback xmlns="">
          <p:sp>
            <p:nvSpPr>
              <p:cNvPr id="3" name="Content Placeholder 2">
                <a:extLst>
                  <a:ext uri="{FF2B5EF4-FFF2-40B4-BE49-F238E27FC236}">
                    <a16:creationId xmlns:a16="http://schemas.microsoft.com/office/drawing/2014/main" id="{79D4674D-6CE7-867B-7EC6-82803549296D}"/>
                  </a:ext>
                </a:extLst>
              </p:cNvPr>
              <p:cNvSpPr>
                <a:spLocks noGrp="1" noRot="1" noChangeAspect="1" noMove="1" noResize="1" noEditPoints="1" noAdjustHandles="1" noChangeArrowheads="1" noChangeShapeType="1" noTextEdit="1"/>
              </p:cNvSpPr>
              <p:nvPr>
                <p:ph idx="1"/>
              </p:nvPr>
            </p:nvSpPr>
            <p:spPr>
              <a:xfrm>
                <a:off x="838200" y="1049337"/>
                <a:ext cx="4501055" cy="5127626"/>
              </a:xfrm>
              <a:blipFill>
                <a:blip r:embed="rId3"/>
                <a:stretch>
                  <a:fillRect l="-2817" t="-1975"/>
                </a:stretch>
              </a:blipFill>
            </p:spPr>
            <p:txBody>
              <a:bodyPr/>
              <a:lstStyle/>
              <a:p>
                <a:r>
                  <a:rPr lang="en-US">
                    <a:noFill/>
                  </a:rPr>
                  <a:t> </a:t>
                </a:r>
              </a:p>
            </p:txBody>
          </p:sp>
        </mc:Fallback>
      </mc:AlternateContent>
      <p:sp>
        <p:nvSpPr>
          <p:cNvPr id="4" name="Date Placeholder 5">
            <a:extLst>
              <a:ext uri="{FF2B5EF4-FFF2-40B4-BE49-F238E27FC236}">
                <a16:creationId xmlns:a16="http://schemas.microsoft.com/office/drawing/2014/main" id="{8EF95826-8B40-E720-CCAE-A0A4B0ABFC25}"/>
              </a:ext>
            </a:extLst>
          </p:cNvPr>
          <p:cNvSpPr>
            <a:spLocks noGrp="1"/>
          </p:cNvSpPr>
          <p:nvPr>
            <p:ph type="dt" sz="half" idx="10"/>
          </p:nvPr>
        </p:nvSpPr>
        <p:spPr>
          <a:xfrm>
            <a:off x="838200" y="6356350"/>
            <a:ext cx="2743200" cy="365125"/>
          </a:xfrm>
        </p:spPr>
        <p:txBody>
          <a:bodyPr/>
          <a:lstStyle/>
          <a:p>
            <a:fld id="{40E176C4-3681-A54F-9686-2D9D526FC054}" type="datetime6">
              <a:rPr lang="en-US" smtClean="0"/>
              <a:t>December 24</a:t>
            </a:fld>
            <a:endParaRPr lang="en-US" dirty="0"/>
          </a:p>
        </p:txBody>
      </p:sp>
      <p:sp>
        <p:nvSpPr>
          <p:cNvPr id="5" name="Footer Placeholder 3">
            <a:extLst>
              <a:ext uri="{FF2B5EF4-FFF2-40B4-BE49-F238E27FC236}">
                <a16:creationId xmlns:a16="http://schemas.microsoft.com/office/drawing/2014/main" id="{E54A62C1-2983-8066-C8E3-CEC97FA8D98D}"/>
              </a:ext>
            </a:extLst>
          </p:cNvPr>
          <p:cNvSpPr>
            <a:spLocks noGrp="1"/>
          </p:cNvSpPr>
          <p:nvPr>
            <p:ph type="ftr" sz="quarter" idx="11"/>
          </p:nvPr>
        </p:nvSpPr>
        <p:spPr>
          <a:xfrm>
            <a:off x="4038600" y="6356350"/>
            <a:ext cx="4114800" cy="365125"/>
          </a:xfrm>
        </p:spPr>
        <p:txBody>
          <a:bodyPr/>
          <a:lstStyle/>
          <a:p>
            <a:r>
              <a:rPr lang="en-US" dirty="0"/>
              <a:t>Daniel Valmassei</a:t>
            </a:r>
          </a:p>
        </p:txBody>
      </p:sp>
      <p:grpSp>
        <p:nvGrpSpPr>
          <p:cNvPr id="6" name="Group 5">
            <a:extLst>
              <a:ext uri="{FF2B5EF4-FFF2-40B4-BE49-F238E27FC236}">
                <a16:creationId xmlns:a16="http://schemas.microsoft.com/office/drawing/2014/main" id="{07D7F0DB-5D16-3BB1-EE76-82937AD114A9}"/>
              </a:ext>
            </a:extLst>
          </p:cNvPr>
          <p:cNvGrpSpPr>
            <a:grpSpLocks noChangeAspect="1"/>
          </p:cNvGrpSpPr>
          <p:nvPr/>
        </p:nvGrpSpPr>
        <p:grpSpPr>
          <a:xfrm>
            <a:off x="2390906" y="6418938"/>
            <a:ext cx="1879800" cy="228601"/>
            <a:chOff x="442900" y="5257794"/>
            <a:chExt cx="11433420" cy="1390409"/>
          </a:xfrm>
        </p:grpSpPr>
        <p:pic>
          <p:nvPicPr>
            <p:cNvPr id="7" name="Picture 1">
              <a:extLst>
                <a:ext uri="{FF2B5EF4-FFF2-40B4-BE49-F238E27FC236}">
                  <a16:creationId xmlns:a16="http://schemas.microsoft.com/office/drawing/2014/main" id="{4BFE0FF9-8043-1A67-F849-5628ACA970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4016" y="5257794"/>
              <a:ext cx="4449722" cy="139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8" name="Picture 4">
              <a:extLst>
                <a:ext uri="{FF2B5EF4-FFF2-40B4-BE49-F238E27FC236}">
                  <a16:creationId xmlns:a16="http://schemas.microsoft.com/office/drawing/2014/main" id="{2540075A-38D5-ADC7-B12E-62CD484B22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900" y="5257800"/>
              <a:ext cx="1371603" cy="13716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DOE Logo">
              <a:extLst>
                <a:ext uri="{FF2B5EF4-FFF2-40B4-BE49-F238E27FC236}">
                  <a16:creationId xmlns:a16="http://schemas.microsoft.com/office/drawing/2014/main" id="{24AE0A49-E23A-DD19-D6E6-B89AF85786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6563" y="5276603"/>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 name="object 9">
              <a:extLst>
                <a:ext uri="{FF2B5EF4-FFF2-40B4-BE49-F238E27FC236}">
                  <a16:creationId xmlns:a16="http://schemas.microsoft.com/office/drawing/2014/main" id="{4F145F37-7F35-A723-5E9F-86AE093E9CA1}"/>
                </a:ext>
              </a:extLst>
            </p:cNvPr>
            <p:cNvPicPr>
              <a:picLocks noChangeAspect="1"/>
            </p:cNvPicPr>
            <p:nvPr/>
          </p:nvPicPr>
          <p:blipFill>
            <a:blip r:embed="rId7" cstate="print"/>
            <a:stretch>
              <a:fillRect/>
            </a:stretch>
          </p:blipFill>
          <p:spPr>
            <a:xfrm>
              <a:off x="9279421" y="5276603"/>
              <a:ext cx="2596899" cy="1371600"/>
            </a:xfrm>
            <a:prstGeom prst="rect">
              <a:avLst/>
            </a:prstGeom>
          </p:spPr>
        </p:pic>
      </p:grpSp>
      <p:sp>
        <p:nvSpPr>
          <p:cNvPr id="11" name="Slide Number Placeholder 10">
            <a:extLst>
              <a:ext uri="{FF2B5EF4-FFF2-40B4-BE49-F238E27FC236}">
                <a16:creationId xmlns:a16="http://schemas.microsoft.com/office/drawing/2014/main" id="{E96D2D7C-24CE-1030-DC29-D71B4B28CF7B}"/>
              </a:ext>
            </a:extLst>
          </p:cNvPr>
          <p:cNvSpPr>
            <a:spLocks noGrp="1"/>
          </p:cNvSpPr>
          <p:nvPr>
            <p:ph type="sldNum" sz="quarter" idx="12"/>
          </p:nvPr>
        </p:nvSpPr>
        <p:spPr/>
        <p:txBody>
          <a:bodyPr/>
          <a:lstStyle/>
          <a:p>
            <a:fld id="{EBF50451-7432-8844-82E4-77CA03F723CA}" type="slidenum">
              <a:rPr lang="en-US" smtClean="0"/>
              <a:t>19</a:t>
            </a:fld>
            <a:endParaRPr lang="en-US"/>
          </a:p>
        </p:txBody>
      </p:sp>
      <p:pic>
        <p:nvPicPr>
          <p:cNvPr id="13" name="Picture 12">
            <a:extLst>
              <a:ext uri="{FF2B5EF4-FFF2-40B4-BE49-F238E27FC236}">
                <a16:creationId xmlns:a16="http://schemas.microsoft.com/office/drawing/2014/main" id="{86849BBC-19FB-18AE-359D-D5B56747AE6D}"/>
              </a:ext>
            </a:extLst>
          </p:cNvPr>
          <p:cNvPicPr>
            <a:picLocks noChangeAspect="1"/>
          </p:cNvPicPr>
          <p:nvPr/>
        </p:nvPicPr>
        <p:blipFill>
          <a:blip r:embed="rId8"/>
          <a:stretch>
            <a:fillRect/>
          </a:stretch>
        </p:blipFill>
        <p:spPr>
          <a:xfrm>
            <a:off x="5631793" y="1162050"/>
            <a:ext cx="6146800" cy="4533900"/>
          </a:xfrm>
          <a:prstGeom prst="rect">
            <a:avLst/>
          </a:prstGeom>
        </p:spPr>
      </p:pic>
    </p:spTree>
    <p:extLst>
      <p:ext uri="{BB962C8B-B14F-4D97-AF65-F5344CB8AC3E}">
        <p14:creationId xmlns:p14="http://schemas.microsoft.com/office/powerpoint/2010/main" val="1208052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C89A337-7149-762F-A291-0607B6E96ECF}"/>
              </a:ext>
            </a:extLst>
          </p:cNvPr>
          <p:cNvSpPr/>
          <p:nvPr/>
        </p:nvSpPr>
        <p:spPr>
          <a:xfrm>
            <a:off x="-1" y="-9265"/>
            <a:ext cx="12192001" cy="9144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15" descr="A picture containing clock, diagram, line, design&#10;&#10;Description automatically generated">
            <a:extLst>
              <a:ext uri="{FF2B5EF4-FFF2-40B4-BE49-F238E27FC236}">
                <a16:creationId xmlns:a16="http://schemas.microsoft.com/office/drawing/2014/main" id="{9EF95EA5-26BB-6597-312F-F8217F957EB3}"/>
              </a:ext>
            </a:extLst>
          </p:cNvPr>
          <p:cNvPicPr>
            <a:picLocks noGrp="1" noChangeAspect="1"/>
          </p:cNvPicPr>
          <p:nvPr>
            <p:ph idx="1"/>
          </p:nvPr>
        </p:nvPicPr>
        <p:blipFill>
          <a:blip r:embed="rId3"/>
          <a:stretch>
            <a:fillRect/>
          </a:stretch>
        </p:blipFill>
        <p:spPr>
          <a:xfrm>
            <a:off x="7245088" y="4121340"/>
            <a:ext cx="1159459" cy="747420"/>
          </a:xfrm>
        </p:spPr>
      </p:pic>
      <p:sp>
        <p:nvSpPr>
          <p:cNvPr id="6" name="Date Placeholder 5">
            <a:extLst>
              <a:ext uri="{FF2B5EF4-FFF2-40B4-BE49-F238E27FC236}">
                <a16:creationId xmlns:a16="http://schemas.microsoft.com/office/drawing/2014/main" id="{C2553C81-92C8-F3C8-2AF1-0FC87DADA545}"/>
              </a:ext>
            </a:extLst>
          </p:cNvPr>
          <p:cNvSpPr>
            <a:spLocks noGrp="1"/>
          </p:cNvSpPr>
          <p:nvPr>
            <p:ph type="dt" sz="half" idx="10"/>
          </p:nvPr>
        </p:nvSpPr>
        <p:spPr/>
        <p:txBody>
          <a:bodyPr/>
          <a:lstStyle/>
          <a:p>
            <a:fld id="{01555836-CDFB-5442-A71C-9AEADCB0F4D0}" type="datetime6">
              <a:rPr lang="en-US" smtClean="0"/>
              <a:t>December 24</a:t>
            </a:fld>
            <a:endParaRPr lang="en-US" dirty="0"/>
          </a:p>
        </p:txBody>
      </p:sp>
      <p:sp>
        <p:nvSpPr>
          <p:cNvPr id="4" name="Footer Placeholder 3">
            <a:extLst>
              <a:ext uri="{FF2B5EF4-FFF2-40B4-BE49-F238E27FC236}">
                <a16:creationId xmlns:a16="http://schemas.microsoft.com/office/drawing/2014/main" id="{BF71402E-9481-5349-C3AA-14B50A850389}"/>
              </a:ext>
            </a:extLst>
          </p:cNvPr>
          <p:cNvSpPr>
            <a:spLocks noGrp="1"/>
          </p:cNvSpPr>
          <p:nvPr>
            <p:ph type="ftr" sz="quarter" idx="11"/>
          </p:nvPr>
        </p:nvSpPr>
        <p:spPr/>
        <p:txBody>
          <a:bodyPr/>
          <a:lstStyle/>
          <a:p>
            <a:r>
              <a:rPr lang="en-US" dirty="0"/>
              <a:t>Daniel Valmassei</a:t>
            </a:r>
          </a:p>
        </p:txBody>
      </p:sp>
      <p:sp>
        <p:nvSpPr>
          <p:cNvPr id="5" name="Slide Number Placeholder 4">
            <a:extLst>
              <a:ext uri="{FF2B5EF4-FFF2-40B4-BE49-F238E27FC236}">
                <a16:creationId xmlns:a16="http://schemas.microsoft.com/office/drawing/2014/main" id="{BD02764C-57F5-CB9E-5026-28DF68ED8705}"/>
              </a:ext>
            </a:extLst>
          </p:cNvPr>
          <p:cNvSpPr>
            <a:spLocks noGrp="1"/>
          </p:cNvSpPr>
          <p:nvPr>
            <p:ph type="sldNum" sz="quarter" idx="12"/>
          </p:nvPr>
        </p:nvSpPr>
        <p:spPr/>
        <p:txBody>
          <a:bodyPr/>
          <a:lstStyle/>
          <a:p>
            <a:fld id="{EBF50451-7432-8844-82E4-77CA03F723CA}" type="slidenum">
              <a:rPr lang="en-US" smtClean="0"/>
              <a:t>2</a:t>
            </a:fld>
            <a:endParaRPr lang="en-US" dirty="0"/>
          </a:p>
        </p:txBody>
      </p:sp>
      <p:sp>
        <p:nvSpPr>
          <p:cNvPr id="18" name="Right Triangle 17">
            <a:extLst>
              <a:ext uri="{FF2B5EF4-FFF2-40B4-BE49-F238E27FC236}">
                <a16:creationId xmlns:a16="http://schemas.microsoft.com/office/drawing/2014/main" id="{84D6030A-74D7-6233-5081-9206ED4EE481}"/>
              </a:ext>
            </a:extLst>
          </p:cNvPr>
          <p:cNvSpPr>
            <a:spLocks noChangeAspect="1"/>
          </p:cNvSpPr>
          <p:nvPr/>
        </p:nvSpPr>
        <p:spPr>
          <a:xfrm rot="10800000">
            <a:off x="11277600" y="0"/>
            <a:ext cx="914400" cy="914400"/>
          </a:xfrm>
          <a:prstGeom prst="rtTriangle">
            <a:avLst/>
          </a:prstGeom>
          <a:solidFill>
            <a:schemeClr val="accent1">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0" name="Picture 19" descr="A picture containing diagram, line&#10;&#10;Description automatically generated">
            <a:extLst>
              <a:ext uri="{FF2B5EF4-FFF2-40B4-BE49-F238E27FC236}">
                <a16:creationId xmlns:a16="http://schemas.microsoft.com/office/drawing/2014/main" id="{EC76212A-C276-C7BA-630A-28C87064BC5D}"/>
              </a:ext>
            </a:extLst>
          </p:cNvPr>
          <p:cNvPicPr>
            <a:picLocks noChangeAspect="1"/>
          </p:cNvPicPr>
          <p:nvPr/>
        </p:nvPicPr>
        <p:blipFill>
          <a:blip r:embed="rId4"/>
          <a:stretch>
            <a:fillRect/>
          </a:stretch>
        </p:blipFill>
        <p:spPr>
          <a:xfrm>
            <a:off x="8505293" y="4128843"/>
            <a:ext cx="1145397" cy="747420"/>
          </a:xfrm>
          <a:prstGeom prst="rect">
            <a:avLst/>
          </a:prstGeom>
        </p:spPr>
      </p:pic>
      <p:pic>
        <p:nvPicPr>
          <p:cNvPr id="22" name="Picture 21" descr="A picture containing sketch, diagram, drawing, origami&#10;&#10;Description automatically generated">
            <a:extLst>
              <a:ext uri="{FF2B5EF4-FFF2-40B4-BE49-F238E27FC236}">
                <a16:creationId xmlns:a16="http://schemas.microsoft.com/office/drawing/2014/main" id="{3A18AC95-8653-63E6-35D0-6F62AFA26B9E}"/>
              </a:ext>
            </a:extLst>
          </p:cNvPr>
          <p:cNvPicPr>
            <a:picLocks noChangeAspect="1"/>
          </p:cNvPicPr>
          <p:nvPr/>
        </p:nvPicPr>
        <p:blipFill>
          <a:blip r:embed="rId5"/>
          <a:stretch>
            <a:fillRect/>
          </a:stretch>
        </p:blipFill>
        <p:spPr>
          <a:xfrm>
            <a:off x="7245088" y="4981663"/>
            <a:ext cx="4637835" cy="891154"/>
          </a:xfrm>
          <a:prstGeom prst="rect">
            <a:avLst/>
          </a:prstGeom>
        </p:spPr>
      </p:pic>
      <p:sp>
        <p:nvSpPr>
          <p:cNvPr id="23" name="TextBox 22">
            <a:extLst>
              <a:ext uri="{FF2B5EF4-FFF2-40B4-BE49-F238E27FC236}">
                <a16:creationId xmlns:a16="http://schemas.microsoft.com/office/drawing/2014/main" id="{4ABF5A80-3D51-CD32-C7E6-A692FBE642C7}"/>
              </a:ext>
            </a:extLst>
          </p:cNvPr>
          <p:cNvSpPr txBox="1"/>
          <p:nvPr/>
        </p:nvSpPr>
        <p:spPr>
          <a:xfrm>
            <a:off x="6971669" y="3917187"/>
            <a:ext cx="823239" cy="276999"/>
          </a:xfrm>
          <a:prstGeom prst="rect">
            <a:avLst/>
          </a:prstGeom>
          <a:noFill/>
        </p:spPr>
        <p:txBody>
          <a:bodyPr wrap="none" rtlCol="0">
            <a:spAutoFit/>
          </a:bodyPr>
          <a:lstStyle/>
          <a:p>
            <a:r>
              <a:rPr lang="en-US" sz="1200" dirty="0"/>
              <a:t>Tree level:</a:t>
            </a:r>
          </a:p>
        </p:txBody>
      </p:sp>
      <mc:AlternateContent xmlns:mc="http://schemas.openxmlformats.org/markup-compatibility/2006" xmlns:a14="http://schemas.microsoft.com/office/drawing/2010/main">
        <mc:Choice Requires="a14">
          <p:sp>
            <p:nvSpPr>
              <p:cNvPr id="24" name="Content Placeholder 2">
                <a:extLst>
                  <a:ext uri="{FF2B5EF4-FFF2-40B4-BE49-F238E27FC236}">
                    <a16:creationId xmlns:a16="http://schemas.microsoft.com/office/drawing/2014/main" id="{D82E5C72-12FD-4428-D2B6-345459C3D638}"/>
                  </a:ext>
                </a:extLst>
              </p:cNvPr>
              <p:cNvSpPr txBox="1">
                <a:spLocks/>
              </p:cNvSpPr>
              <p:nvPr/>
            </p:nvSpPr>
            <p:spPr>
              <a:xfrm>
                <a:off x="838200" y="967723"/>
                <a:ext cx="10515600" cy="207275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rgbClr val="0000FF"/>
                    </a:solidFill>
                    <a:latin typeface="Cambria Math" panose="02040503050406030204" pitchFamily="18" charset="0"/>
                  </a:rPr>
                  <a:t>M</a:t>
                </a:r>
                <a:r>
                  <a:rPr lang="en-US" sz="1800" dirty="0">
                    <a:latin typeface="Cambria Math" panose="02040503050406030204" pitchFamily="18" charset="0"/>
                  </a:rPr>
                  <a:t>easurement </a:t>
                </a:r>
                <a:r>
                  <a:rPr lang="en-US" sz="1800" b="1" dirty="0">
                    <a:solidFill>
                      <a:srgbClr val="0000FF"/>
                    </a:solidFill>
                    <a:latin typeface="Cambria Math" panose="02040503050406030204" pitchFamily="18" charset="0"/>
                  </a:rPr>
                  <a:t>o</a:t>
                </a:r>
                <a:r>
                  <a:rPr lang="en-US" sz="1800" dirty="0">
                    <a:latin typeface="Cambria Math" panose="02040503050406030204" pitchFamily="18" charset="0"/>
                  </a:rPr>
                  <a:t>f a </a:t>
                </a:r>
                <a:r>
                  <a:rPr lang="en-US" sz="1800" b="1" dirty="0">
                    <a:solidFill>
                      <a:srgbClr val="0000FF"/>
                    </a:solidFill>
                    <a:latin typeface="Cambria Math" panose="02040503050406030204" pitchFamily="18" charset="0"/>
                  </a:rPr>
                  <a:t>L</a:t>
                </a:r>
                <a:r>
                  <a:rPr lang="en-US" sz="1800" dirty="0">
                    <a:latin typeface="Cambria Math" panose="02040503050406030204" pitchFamily="18" charset="0"/>
                  </a:rPr>
                  <a:t>epton-</a:t>
                </a:r>
                <a:r>
                  <a:rPr lang="en-US" sz="1800" b="1" dirty="0">
                    <a:solidFill>
                      <a:srgbClr val="0000FF"/>
                    </a:solidFill>
                    <a:latin typeface="Cambria Math" panose="02040503050406030204" pitchFamily="18" charset="0"/>
                  </a:rPr>
                  <a:t>L</a:t>
                </a:r>
                <a:r>
                  <a:rPr lang="en-US" sz="1800" dirty="0">
                    <a:latin typeface="Cambria Math" panose="02040503050406030204" pitchFamily="18" charset="0"/>
                  </a:rPr>
                  <a:t>epton </a:t>
                </a:r>
                <a:r>
                  <a:rPr lang="en-US" sz="1800" b="1" dirty="0">
                    <a:solidFill>
                      <a:srgbClr val="0000FF"/>
                    </a:solidFill>
                    <a:latin typeface="Cambria Math" panose="02040503050406030204" pitchFamily="18" charset="0"/>
                  </a:rPr>
                  <a:t>E</a:t>
                </a:r>
                <a:r>
                  <a:rPr lang="en-US" sz="1800" dirty="0">
                    <a:latin typeface="Cambria Math" panose="02040503050406030204" pitchFamily="18" charset="0"/>
                  </a:rPr>
                  <a:t>lectroweak </a:t>
                </a:r>
                <a:r>
                  <a:rPr lang="en-US" sz="1800" b="1" dirty="0">
                    <a:solidFill>
                      <a:srgbClr val="0000FF"/>
                    </a:solidFill>
                    <a:latin typeface="Cambria Math" panose="02040503050406030204" pitchFamily="18" charset="0"/>
                  </a:rPr>
                  <a:t>R</a:t>
                </a:r>
                <a:r>
                  <a:rPr lang="en-US" sz="1800" dirty="0">
                    <a:latin typeface="Cambria Math" panose="02040503050406030204" pitchFamily="18" charset="0"/>
                  </a:rPr>
                  <a:t>eaction</a:t>
                </a:r>
              </a:p>
              <a:p>
                <a14:m>
                  <m:oMath xmlns:m="http://schemas.openxmlformats.org/officeDocument/2006/math">
                    <m:sSup>
                      <m:sSupPr>
                        <m:ctrlPr>
                          <a:rPr lang="en-US" sz="1800" b="0" i="1" dirty="0" smtClean="0">
                            <a:latin typeface="Cambria Math" panose="02040503050406030204" pitchFamily="18" charset="0"/>
                          </a:rPr>
                        </m:ctrlPr>
                      </m:sSupPr>
                      <m:e>
                        <m:r>
                          <a:rPr lang="en-US" sz="1800" b="0" i="1" dirty="0" smtClean="0">
                            <a:latin typeface="Cambria Math" panose="02040503050406030204" pitchFamily="18" charset="0"/>
                          </a:rPr>
                          <m:t>𝑒</m:t>
                        </m:r>
                      </m:e>
                      <m:sup>
                        <m:r>
                          <a:rPr lang="en-US" sz="1800" b="0" i="1" dirty="0" smtClean="0">
                            <a:latin typeface="Cambria Math" panose="02040503050406030204" pitchFamily="18" charset="0"/>
                          </a:rPr>
                          <m:t>−</m:t>
                        </m:r>
                      </m:sup>
                    </m:sSup>
                    <m:sSup>
                      <m:sSupPr>
                        <m:ctrlPr>
                          <a:rPr lang="en-US" sz="1800" b="0" i="1" dirty="0" smtClean="0">
                            <a:latin typeface="Cambria Math" panose="02040503050406030204" pitchFamily="18" charset="0"/>
                          </a:rPr>
                        </m:ctrlPr>
                      </m:sSupPr>
                      <m:e>
                        <m:r>
                          <a:rPr lang="en-US" sz="1800" b="0" i="1" dirty="0" smtClean="0">
                            <a:latin typeface="Cambria Math" panose="02040503050406030204" pitchFamily="18" charset="0"/>
                          </a:rPr>
                          <m:t>𝑒</m:t>
                        </m:r>
                      </m:e>
                      <m:sup>
                        <m:r>
                          <a:rPr lang="en-US" sz="1800" b="0" i="1" dirty="0" smtClean="0">
                            <a:latin typeface="Cambria Math" panose="02040503050406030204" pitchFamily="18" charset="0"/>
                          </a:rPr>
                          <m:t>−</m:t>
                        </m:r>
                      </m:sup>
                    </m:sSup>
                    <m:r>
                      <a:rPr lang="en-US" sz="1800" b="0" i="1" dirty="0" smtClean="0">
                        <a:latin typeface="Cambria Math" panose="02040503050406030204" pitchFamily="18" charset="0"/>
                      </a:rPr>
                      <m:t>→</m:t>
                    </m:r>
                    <m:sSup>
                      <m:sSupPr>
                        <m:ctrlPr>
                          <a:rPr lang="en-US" sz="1800" b="0" i="1" dirty="0" smtClean="0">
                            <a:latin typeface="Cambria Math" panose="02040503050406030204" pitchFamily="18" charset="0"/>
                          </a:rPr>
                        </m:ctrlPr>
                      </m:sSupPr>
                      <m:e>
                        <m:r>
                          <a:rPr lang="en-US" sz="1800" b="0" i="1" dirty="0" smtClean="0">
                            <a:latin typeface="Cambria Math" panose="02040503050406030204" pitchFamily="18" charset="0"/>
                          </a:rPr>
                          <m:t>𝑒</m:t>
                        </m:r>
                      </m:e>
                      <m:sup>
                        <m:r>
                          <a:rPr lang="en-US" sz="1800" b="0" i="1" dirty="0" smtClean="0">
                            <a:latin typeface="Cambria Math" panose="02040503050406030204" pitchFamily="18" charset="0"/>
                          </a:rPr>
                          <m:t>−</m:t>
                        </m:r>
                      </m:sup>
                    </m:sSup>
                    <m:sSup>
                      <m:sSupPr>
                        <m:ctrlPr>
                          <a:rPr lang="en-US" sz="1800" b="0" i="1" dirty="0" smtClean="0">
                            <a:latin typeface="Cambria Math" panose="02040503050406030204" pitchFamily="18" charset="0"/>
                          </a:rPr>
                        </m:ctrlPr>
                      </m:sSupPr>
                      <m:e>
                        <m:r>
                          <a:rPr lang="en-US" sz="1800" b="0" i="1" dirty="0" smtClean="0">
                            <a:latin typeface="Cambria Math" panose="02040503050406030204" pitchFamily="18" charset="0"/>
                          </a:rPr>
                          <m:t>𝑒</m:t>
                        </m:r>
                      </m:e>
                      <m:sup>
                        <m:r>
                          <a:rPr lang="en-US" sz="1800" b="0" i="1" dirty="0" smtClean="0">
                            <a:latin typeface="Cambria Math" panose="02040503050406030204" pitchFamily="18" charset="0"/>
                          </a:rPr>
                          <m:t>−</m:t>
                        </m:r>
                      </m:sup>
                    </m:sSup>
                  </m:oMath>
                </a14:m>
                <a:r>
                  <a:rPr lang="en-US" sz="1800" dirty="0"/>
                  <a:t> with 11 GeV longitudinally polarized electron JLAB beam incident on unpolarized hydrogen target</a:t>
                </a:r>
              </a:p>
              <a:p>
                <a:r>
                  <a:rPr lang="en-US" sz="1800" dirty="0"/>
                  <a:t>Predicted </a:t>
                </a:r>
                <a14:m>
                  <m:oMath xmlns:m="http://schemas.openxmlformats.org/officeDocument/2006/math">
                    <m:sSub>
                      <m:sSubPr>
                        <m:ctrlPr>
                          <a:rPr lang="en-US" sz="1800" b="0" i="1" smtClean="0">
                            <a:latin typeface="Cambria Math" panose="02040503050406030204" pitchFamily="18" charset="0"/>
                          </a:rPr>
                        </m:ctrlPr>
                      </m:sSubPr>
                      <m:e>
                        <m:r>
                          <m:rPr>
                            <m:sty m:val="p"/>
                          </m:rPr>
                          <a:rPr lang="en-US" sz="1800" b="0" i="0" smtClean="0">
                            <a:latin typeface="Cambria Math" panose="02040503050406030204" pitchFamily="18" charset="0"/>
                          </a:rPr>
                          <m:t>A</m:t>
                        </m:r>
                      </m:e>
                      <m:sub>
                        <m:r>
                          <m:rPr>
                            <m:sty m:val="p"/>
                          </m:rPr>
                          <a:rPr lang="en-US" sz="1800" b="0" i="0" smtClean="0">
                            <a:latin typeface="Cambria Math" panose="02040503050406030204" pitchFamily="18" charset="0"/>
                          </a:rPr>
                          <m:t>PV</m:t>
                        </m:r>
                      </m:sub>
                    </m:sSub>
                    <m:r>
                      <a:rPr lang="en-US" sz="1800" b="0" i="1" smtClean="0">
                        <a:latin typeface="Cambria Math" panose="02040503050406030204" pitchFamily="18" charset="0"/>
                      </a:rPr>
                      <m:t>≈33±0.8</m:t>
                    </m:r>
                  </m:oMath>
                </a14:m>
                <a:r>
                  <a:rPr lang="en-US" sz="1800" dirty="0"/>
                  <a:t> ppb </a:t>
                </a:r>
                <a14:m>
                  <m:oMath xmlns:m="http://schemas.openxmlformats.org/officeDocument/2006/math">
                    <m:r>
                      <a:rPr lang="en-US" sz="1800" b="0" i="1" smtClean="0">
                        <a:latin typeface="Cambria Math" panose="02040503050406030204" pitchFamily="18" charset="0"/>
                      </a:rPr>
                      <m:t>→</m:t>
                    </m:r>
                  </m:oMath>
                </a14:m>
                <a:r>
                  <a:rPr lang="en-US" sz="1800" dirty="0"/>
                  <a:t> 2.4% measure of </a:t>
                </a:r>
                <a14:m>
                  <m:oMath xmlns:m="http://schemas.openxmlformats.org/officeDocument/2006/math">
                    <m:sSubSup>
                      <m:sSubSupPr>
                        <m:ctrlPr>
                          <a:rPr lang="en-US" sz="1800" i="1">
                            <a:latin typeface="Cambria Math" panose="02040503050406030204" pitchFamily="18" charset="0"/>
                            <a:ea typeface="Cambria Math" panose="02040503050406030204" pitchFamily="18" charset="0"/>
                          </a:rPr>
                        </m:ctrlPr>
                      </m:sSubSupPr>
                      <m:e>
                        <m:r>
                          <a:rPr lang="en-US" sz="1800" i="1">
                            <a:latin typeface="Cambria Math" panose="02040503050406030204" pitchFamily="18" charset="0"/>
                            <a:ea typeface="Cambria Math" panose="02040503050406030204" pitchFamily="18" charset="0"/>
                          </a:rPr>
                          <m:t>𝑄</m:t>
                        </m:r>
                      </m:e>
                      <m:sub>
                        <m:r>
                          <a:rPr lang="en-US" sz="1800" i="1">
                            <a:latin typeface="Cambria Math" panose="02040503050406030204" pitchFamily="18" charset="0"/>
                            <a:ea typeface="Cambria Math" panose="02040503050406030204" pitchFamily="18" charset="0"/>
                          </a:rPr>
                          <m:t>𝑊</m:t>
                        </m:r>
                      </m:sub>
                      <m:sup>
                        <m:r>
                          <a:rPr lang="en-US" sz="1800" i="1">
                            <a:latin typeface="Cambria Math" panose="02040503050406030204" pitchFamily="18" charset="0"/>
                            <a:ea typeface="Cambria Math" panose="02040503050406030204" pitchFamily="18" charset="0"/>
                          </a:rPr>
                          <m:t>𝑒</m:t>
                        </m:r>
                      </m:sup>
                    </m:sSubSup>
                  </m:oMath>
                </a14:m>
                <a:endParaRPr lang="en-US" sz="1800" dirty="0"/>
              </a:p>
              <a:p>
                <a:pPr lvl="1"/>
                <a:r>
                  <a:rPr lang="en-US" sz="1400" dirty="0"/>
                  <a:t>Precision to match collider experiments</a:t>
                </a:r>
              </a:p>
              <a:p>
                <a:pPr lvl="1"/>
                <a:r>
                  <a:rPr lang="en-US" sz="1400" dirty="0"/>
                  <a:t>Current theoretical prediction error w/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𝑚</m:t>
                        </m:r>
                      </m:e>
                      <m:sub>
                        <m:r>
                          <a:rPr lang="en-US" sz="1400" b="0" i="1" smtClean="0">
                            <a:latin typeface="Cambria Math" panose="02040503050406030204" pitchFamily="18" charset="0"/>
                          </a:rPr>
                          <m:t>𝐻𝑖𝑔𝑔𝑠</m:t>
                        </m:r>
                      </m:sub>
                    </m:sSub>
                    <m:r>
                      <a:rPr lang="en-US" sz="1400" b="0" i="1" smtClean="0">
                        <a:latin typeface="Cambria Math" panose="02040503050406030204" pitchFamily="18" charset="0"/>
                      </a:rPr>
                      <m:t>=126</m:t>
                    </m:r>
                  </m:oMath>
                </a14:m>
                <a:r>
                  <a:rPr lang="en-US" sz="1400" dirty="0"/>
                  <a:t> GeV: </a:t>
                </a:r>
                <a14:m>
                  <m:oMath xmlns:m="http://schemas.openxmlformats.org/officeDocument/2006/math">
                    <m:r>
                      <a:rPr lang="en-US" sz="1400" b="0" i="1" smtClean="0">
                        <a:latin typeface="Cambria Math" panose="02040503050406030204" pitchFamily="18" charset="0"/>
                      </a:rPr>
                      <m:t>± 0.2</m:t>
                    </m:r>
                  </m:oMath>
                </a14:m>
                <a:r>
                  <a:rPr lang="en-US" sz="1400" dirty="0"/>
                  <a:t> ppb (theory)</a:t>
                </a:r>
              </a:p>
              <a:p>
                <a:pPr lvl="1"/>
                <a:r>
                  <a:rPr lang="en-US" sz="1400" dirty="0"/>
                  <a:t>Sensitive to </a:t>
                </a:r>
                <a14:m>
                  <m:oMath xmlns:m="http://schemas.openxmlformats.org/officeDocument/2006/math">
                    <m:r>
                      <m:rPr>
                        <m:sty m:val="p"/>
                      </m:rPr>
                      <a:rPr lang="el-GR" sz="1400" i="1" smtClean="0">
                        <a:latin typeface="Cambria Math" panose="02040503050406030204" pitchFamily="18" charset="0"/>
                        <a:ea typeface="Cambria Math" panose="02040503050406030204" pitchFamily="18" charset="0"/>
                      </a:rPr>
                      <m:t>Λ</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𝑔</m:t>
                    </m:r>
                    <m:r>
                      <a:rPr lang="en-US" sz="1400" b="0" i="0" smtClean="0">
                        <a:latin typeface="Cambria Math" panose="02040503050406030204" pitchFamily="18" charset="0"/>
                        <a:ea typeface="Cambria Math" panose="02040503050406030204" pitchFamily="18" charset="0"/>
                      </a:rPr>
                      <m:t>=7.5</m:t>
                    </m:r>
                  </m:oMath>
                </a14:m>
                <a:r>
                  <a:rPr lang="en-US" sz="1400" dirty="0"/>
                  <a:t> TeV</a:t>
                </a:r>
              </a:p>
            </p:txBody>
          </p:sp>
        </mc:Choice>
        <mc:Fallback xmlns="">
          <p:sp>
            <p:nvSpPr>
              <p:cNvPr id="24" name="Content Placeholder 2">
                <a:extLst>
                  <a:ext uri="{FF2B5EF4-FFF2-40B4-BE49-F238E27FC236}">
                    <a16:creationId xmlns:a16="http://schemas.microsoft.com/office/drawing/2014/main" id="{D82E5C72-12FD-4428-D2B6-345459C3D638}"/>
                  </a:ext>
                </a:extLst>
              </p:cNvPr>
              <p:cNvSpPr txBox="1">
                <a:spLocks noRot="1" noChangeAspect="1" noMove="1" noResize="1" noEditPoints="1" noAdjustHandles="1" noChangeArrowheads="1" noChangeShapeType="1" noTextEdit="1"/>
              </p:cNvSpPr>
              <p:nvPr/>
            </p:nvSpPr>
            <p:spPr>
              <a:xfrm>
                <a:off x="838200" y="967723"/>
                <a:ext cx="10515600" cy="2072750"/>
              </a:xfrm>
              <a:prstGeom prst="rect">
                <a:avLst/>
              </a:prstGeom>
              <a:blipFill>
                <a:blip r:embed="rId6"/>
                <a:stretch>
                  <a:fillRect l="-603" t="-3659"/>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A4D31E8E-AB76-D22D-DFDE-5C68E2261115}"/>
              </a:ext>
            </a:extLst>
          </p:cNvPr>
          <p:cNvSpPr txBox="1"/>
          <p:nvPr/>
        </p:nvSpPr>
        <p:spPr>
          <a:xfrm>
            <a:off x="6967821" y="4754387"/>
            <a:ext cx="1548694" cy="276999"/>
          </a:xfrm>
          <a:prstGeom prst="rect">
            <a:avLst/>
          </a:prstGeom>
          <a:noFill/>
        </p:spPr>
        <p:txBody>
          <a:bodyPr wrap="none" rtlCol="0">
            <a:spAutoFit/>
          </a:bodyPr>
          <a:lstStyle/>
          <a:p>
            <a:r>
              <a:rPr lang="en-US" sz="1200" dirty="0"/>
              <a:t>One-loop corrections:</a:t>
            </a:r>
          </a:p>
        </p:txBody>
      </p:sp>
      <p:pic>
        <p:nvPicPr>
          <p:cNvPr id="28" name="Picture 27" descr="A picture containing cartoon, clipart, sketch, drawing&#10;&#10;Description automatically generated">
            <a:extLst>
              <a:ext uri="{FF2B5EF4-FFF2-40B4-BE49-F238E27FC236}">
                <a16:creationId xmlns:a16="http://schemas.microsoft.com/office/drawing/2014/main" id="{84D9C977-16BC-31E5-B485-D24D26863F92}"/>
              </a:ext>
            </a:extLst>
          </p:cNvPr>
          <p:cNvPicPr>
            <a:picLocks noChangeAspect="1"/>
          </p:cNvPicPr>
          <p:nvPr/>
        </p:nvPicPr>
        <p:blipFill>
          <a:blip r:embed="rId7"/>
          <a:stretch>
            <a:fillRect/>
          </a:stretch>
        </p:blipFill>
        <p:spPr>
          <a:xfrm rot="3262885">
            <a:off x="11276902" y="-308902"/>
            <a:ext cx="1015599" cy="1207088"/>
          </a:xfrm>
          <a:prstGeom prst="rect">
            <a:avLst/>
          </a:prstGeom>
        </p:spPr>
      </p:pic>
      <p:pic>
        <p:nvPicPr>
          <p:cNvPr id="15" name="Picture 14" descr="A picture containing text, line, diagram, plot&#10;&#10;Description automatically generated">
            <a:extLst>
              <a:ext uri="{FF2B5EF4-FFF2-40B4-BE49-F238E27FC236}">
                <a16:creationId xmlns:a16="http://schemas.microsoft.com/office/drawing/2014/main" id="{052429D3-5509-D884-7C28-7E982017EEB3}"/>
              </a:ext>
            </a:extLst>
          </p:cNvPr>
          <p:cNvPicPr>
            <a:picLocks noChangeAspect="1"/>
          </p:cNvPicPr>
          <p:nvPr/>
        </p:nvPicPr>
        <p:blipFill>
          <a:blip r:embed="rId8"/>
          <a:stretch>
            <a:fillRect/>
          </a:stretch>
        </p:blipFill>
        <p:spPr>
          <a:xfrm>
            <a:off x="309077" y="3460169"/>
            <a:ext cx="4389166" cy="2855539"/>
          </a:xfrm>
          <a:prstGeom prst="rect">
            <a:avLst/>
          </a:prstGeom>
        </p:spPr>
      </p:pic>
      <p:sp>
        <p:nvSpPr>
          <p:cNvPr id="19" name="Rounded Rectangle 18">
            <a:extLst>
              <a:ext uri="{FF2B5EF4-FFF2-40B4-BE49-F238E27FC236}">
                <a16:creationId xmlns:a16="http://schemas.microsoft.com/office/drawing/2014/main" id="{D38514F4-E98C-3924-85C2-54AA14400C96}"/>
              </a:ext>
            </a:extLst>
          </p:cNvPr>
          <p:cNvSpPr/>
          <p:nvPr/>
        </p:nvSpPr>
        <p:spPr>
          <a:xfrm>
            <a:off x="2821621" y="1884592"/>
            <a:ext cx="1352896" cy="239011"/>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7160E0F2-73A4-362B-8647-FF9F46AF502A}"/>
              </a:ext>
            </a:extLst>
          </p:cNvPr>
          <p:cNvSpPr/>
          <p:nvPr/>
        </p:nvSpPr>
        <p:spPr>
          <a:xfrm>
            <a:off x="6125236" y="2400181"/>
            <a:ext cx="1530770" cy="246213"/>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5" name="Rounded Rectangle 24">
            <a:extLst>
              <a:ext uri="{FF2B5EF4-FFF2-40B4-BE49-F238E27FC236}">
                <a16:creationId xmlns:a16="http://schemas.microsoft.com/office/drawing/2014/main" id="{C8BE3C69-FB31-40A6-7C2D-033CA7AFDE18}"/>
              </a:ext>
            </a:extLst>
          </p:cNvPr>
          <p:cNvSpPr/>
          <p:nvPr/>
        </p:nvSpPr>
        <p:spPr>
          <a:xfrm>
            <a:off x="1625948" y="4123289"/>
            <a:ext cx="641727" cy="281046"/>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B9AA1D4F-4A91-267B-40E5-119F08EC60BC}"/>
                  </a:ext>
                </a:extLst>
              </p:cNvPr>
              <p:cNvSpPr txBox="1"/>
              <p:nvPr/>
            </p:nvSpPr>
            <p:spPr>
              <a:xfrm>
                <a:off x="2159279" y="2915699"/>
                <a:ext cx="7931914" cy="626325"/>
              </a:xfrm>
              <a:prstGeom prst="rect">
                <a:avLst/>
              </a:prstGeom>
              <a:noFill/>
            </p:spPr>
            <p:txBody>
              <a:bodyPr wrap="square">
                <a:spAutoFit/>
              </a:bodyPr>
              <a:lstStyle/>
              <a:p>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𝐴</m:t>
                        </m:r>
                      </m:e>
                      <m:sub>
                        <m:r>
                          <a:rPr lang="en-US" sz="1800" b="0" i="1" smtClean="0">
                            <a:latin typeface="Cambria Math" panose="02040503050406030204" pitchFamily="18" charset="0"/>
                          </a:rPr>
                          <m:t>𝑃𝑉</m:t>
                        </m:r>
                      </m:sub>
                    </m:sSub>
                    <m:r>
                      <a:rPr lang="en-US" sz="1800" b="0" i="1" smtClean="0">
                        <a:latin typeface="Cambria Math" panose="02040503050406030204" pitchFamily="18" charset="0"/>
                      </a:rPr>
                      <m:t>= </m:t>
                    </m:r>
                    <m:f>
                      <m:fPr>
                        <m:ctrlPr>
                          <a:rPr lang="en-US" sz="1800" b="0" i="1" smtClean="0">
                            <a:latin typeface="Cambria Math" panose="02040503050406030204" pitchFamily="18" charset="0"/>
                          </a:rPr>
                        </m:ctrlPr>
                      </m:fPr>
                      <m:num>
                        <m:sSub>
                          <m:sSubPr>
                            <m:ctrlPr>
                              <a:rPr lang="en-US" sz="1800" i="1">
                                <a:latin typeface="Cambria Math" panose="02040503050406030204" pitchFamily="18" charset="0"/>
                              </a:rPr>
                            </m:ctrlPr>
                          </m:sSubPr>
                          <m:e>
                            <m:r>
                              <a:rPr lang="en-US" sz="1800" b="0" i="1" smtClean="0">
                                <a:latin typeface="Cambria Math" panose="02040503050406030204" pitchFamily="18" charset="0"/>
                              </a:rPr>
                              <m:t>𝐹</m:t>
                            </m:r>
                          </m:e>
                          <m:sub>
                            <m:r>
                              <a:rPr lang="en-US" sz="1800" b="0" i="1" smtClean="0">
                                <a:latin typeface="Cambria Math" panose="02040503050406030204" pitchFamily="18" charset="0"/>
                              </a:rPr>
                              <m:t>𝑅</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b="0" i="1" smtClean="0">
                                <a:latin typeface="Cambria Math" panose="02040503050406030204" pitchFamily="18" charset="0"/>
                              </a:rPr>
                              <m:t>𝐹</m:t>
                            </m:r>
                          </m:e>
                          <m:sub>
                            <m:r>
                              <a:rPr lang="en-US" sz="1800" b="0" i="1" smtClean="0">
                                <a:latin typeface="Cambria Math" panose="02040503050406030204" pitchFamily="18" charset="0"/>
                              </a:rPr>
                              <m:t>𝐿</m:t>
                            </m:r>
                          </m:sub>
                        </m:sSub>
                      </m:num>
                      <m:den>
                        <m:sSub>
                          <m:sSubPr>
                            <m:ctrlPr>
                              <a:rPr lang="en-US" sz="1800" i="1">
                                <a:latin typeface="Cambria Math" panose="02040503050406030204" pitchFamily="18" charset="0"/>
                              </a:rPr>
                            </m:ctrlPr>
                          </m:sSubPr>
                          <m:e>
                            <m:r>
                              <a:rPr lang="en-US" sz="1800" b="0" i="1" smtClean="0">
                                <a:latin typeface="Cambria Math" panose="02040503050406030204" pitchFamily="18" charset="0"/>
                              </a:rPr>
                              <m:t>𝐹</m:t>
                            </m:r>
                          </m:e>
                          <m:sub>
                            <m:r>
                              <a:rPr lang="en-US" sz="1800" b="0" i="1" smtClean="0">
                                <a:latin typeface="Cambria Math" panose="02040503050406030204" pitchFamily="18" charset="0"/>
                              </a:rPr>
                              <m:t>𝑅</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b="0" i="1" smtClean="0">
                                <a:latin typeface="Cambria Math" panose="02040503050406030204" pitchFamily="18" charset="0"/>
                              </a:rPr>
                              <m:t>𝐹</m:t>
                            </m:r>
                          </m:e>
                          <m:sub>
                            <m:r>
                              <a:rPr lang="en-US" sz="1800" b="0" i="1" smtClean="0">
                                <a:latin typeface="Cambria Math" panose="02040503050406030204" pitchFamily="18" charset="0"/>
                              </a:rPr>
                              <m:t>𝐿</m:t>
                            </m:r>
                          </m:sub>
                        </m:sSub>
                      </m:den>
                    </m:f>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b="0" i="1" smtClean="0">
                                <a:latin typeface="Cambria Math" panose="02040503050406030204" pitchFamily="18" charset="0"/>
                              </a:rPr>
                              <m:t>𝜎</m:t>
                            </m:r>
                          </m:e>
                          <m:sub>
                            <m:r>
                              <a:rPr lang="en-US" i="1">
                                <a:latin typeface="Cambria Math" panose="02040503050406030204" pitchFamily="18" charset="0"/>
                              </a:rPr>
                              <m:t>𝑅</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𝜎</m:t>
                            </m:r>
                          </m:e>
                          <m:sub>
                            <m:r>
                              <a:rPr lang="en-US" i="1">
                                <a:latin typeface="Cambria Math" panose="02040503050406030204" pitchFamily="18" charset="0"/>
                              </a:rPr>
                              <m:t>𝐿</m:t>
                            </m:r>
                          </m:sub>
                        </m:sSub>
                      </m:num>
                      <m:den>
                        <m:sSub>
                          <m:sSubPr>
                            <m:ctrlPr>
                              <a:rPr lang="en-US" i="1">
                                <a:latin typeface="Cambria Math" panose="02040503050406030204" pitchFamily="18" charset="0"/>
                              </a:rPr>
                            </m:ctrlPr>
                          </m:sSubPr>
                          <m:e>
                            <m:r>
                              <a:rPr lang="en-US" b="0" i="1" smtClean="0">
                                <a:latin typeface="Cambria Math" panose="02040503050406030204" pitchFamily="18" charset="0"/>
                              </a:rPr>
                              <m:t>𝜎</m:t>
                            </m:r>
                          </m:e>
                          <m:sub>
                            <m:r>
                              <a:rPr lang="en-US" i="1">
                                <a:latin typeface="Cambria Math" panose="02040503050406030204" pitchFamily="18" charset="0"/>
                              </a:rPr>
                              <m:t>𝑅</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𝜎</m:t>
                            </m:r>
                          </m:e>
                          <m:sub>
                            <m:r>
                              <a:rPr lang="en-US" i="1">
                                <a:latin typeface="Cambria Math" panose="02040503050406030204" pitchFamily="18" charset="0"/>
                              </a:rPr>
                              <m:t>𝐿</m:t>
                            </m:r>
                          </m:sub>
                        </m:sSub>
                      </m:den>
                    </m:f>
                    <m:r>
                      <a:rPr lang="en-US" sz="1800" b="0" i="1" smtClean="0">
                        <a:latin typeface="Cambria Math" panose="02040503050406030204" pitchFamily="18" charset="0"/>
                      </a:rPr>
                      <m:t>=</m:t>
                    </m:r>
                    <m:r>
                      <a:rPr lang="en-US" sz="1800" b="0" i="1" smtClean="0">
                        <a:latin typeface="Cambria Math" panose="02040503050406030204" pitchFamily="18" charset="0"/>
                      </a:rPr>
                      <m:t>𝑚𝐸</m:t>
                    </m:r>
                    <m:f>
                      <m:fPr>
                        <m:ctrlPr>
                          <a:rPr lang="en-US" sz="1800" b="0" i="1" smtClean="0">
                            <a:latin typeface="Cambria Math" panose="02040503050406030204" pitchFamily="18" charset="0"/>
                          </a:rPr>
                        </m:ctrlPr>
                      </m:fPr>
                      <m:num>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𝐺</m:t>
                            </m:r>
                          </m:e>
                          <m:sub>
                            <m:r>
                              <a:rPr lang="en-US" sz="1800" b="0" i="1" smtClean="0">
                                <a:latin typeface="Cambria Math" panose="02040503050406030204" pitchFamily="18" charset="0"/>
                              </a:rPr>
                              <m:t>𝐹</m:t>
                            </m:r>
                          </m:sub>
                        </m:sSub>
                      </m:num>
                      <m:den>
                        <m:rad>
                          <m:radPr>
                            <m:degHide m:val="on"/>
                            <m:ctrlPr>
                              <a:rPr lang="en-US" sz="1800" b="0" i="1" smtClean="0">
                                <a:latin typeface="Cambria Math" panose="02040503050406030204" pitchFamily="18" charset="0"/>
                              </a:rPr>
                            </m:ctrlPr>
                          </m:radPr>
                          <m:deg/>
                          <m:e>
                            <m:r>
                              <a:rPr lang="en-US" sz="1800" b="0" i="1" smtClean="0">
                                <a:latin typeface="Cambria Math" panose="02040503050406030204" pitchFamily="18" charset="0"/>
                              </a:rPr>
                              <m:t>2</m:t>
                            </m:r>
                          </m:e>
                        </m:rad>
                        <m:r>
                          <a:rPr lang="en-US" sz="1800" b="0" i="1" smtClean="0">
                            <a:latin typeface="Cambria Math" panose="02040503050406030204" pitchFamily="18" charset="0"/>
                          </a:rPr>
                          <m:t>𝜋𝛼</m:t>
                        </m:r>
                      </m:den>
                    </m:f>
                    <m:r>
                      <a:rPr lang="en-US" sz="1800" b="0" i="1" smtClean="0">
                        <a:latin typeface="Cambria Math" panose="02040503050406030204" pitchFamily="18" charset="0"/>
                      </a:rPr>
                      <m:t> </m:t>
                    </m:r>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4</m:t>
                        </m:r>
                        <m:r>
                          <a:rPr lang="en-US" i="1">
                            <a:latin typeface="Cambria Math" panose="02040503050406030204" pitchFamily="18" charset="0"/>
                            <a:ea typeface="Cambria Math" panose="02040503050406030204" pitchFamily="18" charset="0"/>
                          </a:rPr>
                          <m:t>𝑠𝑖𝑛</m:t>
                        </m:r>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𝜃</m:t>
                            </m:r>
                          </m:e>
                          <m:sub>
                            <m:r>
                              <a:rPr lang="en-US" i="1">
                                <a:latin typeface="Cambria Math" panose="02040503050406030204" pitchFamily="18" charset="0"/>
                                <a:ea typeface="Cambria Math" panose="02040503050406030204" pitchFamily="18" charset="0"/>
                              </a:rPr>
                              <m:t>𝐶𝑀</m:t>
                            </m:r>
                          </m:sub>
                          <m:sup>
                            <m:r>
                              <a:rPr lang="en-US" i="1">
                                <a:latin typeface="Cambria Math" panose="02040503050406030204" pitchFamily="18" charset="0"/>
                                <a:ea typeface="Cambria Math" panose="02040503050406030204" pitchFamily="18" charset="0"/>
                              </a:rPr>
                              <m:t>2</m:t>
                            </m:r>
                          </m:sup>
                        </m:sSubSup>
                      </m:num>
                      <m:den>
                        <m:sSup>
                          <m:sSupPr>
                            <m:ctrlPr>
                              <a:rPr lang="en-US" i="1">
                                <a:latin typeface="Cambria Math" panose="02040503050406030204" pitchFamily="18" charset="0"/>
                                <a:ea typeface="Cambria Math" panose="02040503050406030204" pitchFamily="18" charset="0"/>
                              </a:rPr>
                            </m:ctrlPr>
                          </m:sSupPr>
                          <m:e>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3+</m:t>
                                </m:r>
                                <m:r>
                                  <a:rPr lang="en-US" i="1">
                                    <a:latin typeface="Cambria Math" panose="02040503050406030204" pitchFamily="18" charset="0"/>
                                    <a:ea typeface="Cambria Math" panose="02040503050406030204" pitchFamily="18" charset="0"/>
                                  </a:rPr>
                                  <m:t>𝑐𝑜𝑠</m:t>
                                </m:r>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𝜃</m:t>
                                    </m:r>
                                  </m:e>
                                  <m:sub>
                                    <m:r>
                                      <a:rPr lang="en-US" i="1">
                                        <a:latin typeface="Cambria Math" panose="02040503050406030204" pitchFamily="18" charset="0"/>
                                        <a:ea typeface="Cambria Math" panose="02040503050406030204" pitchFamily="18" charset="0"/>
                                      </a:rPr>
                                      <m:t>𝐶𝑀</m:t>
                                    </m:r>
                                  </m:sub>
                                  <m:sup>
                                    <m:r>
                                      <a:rPr lang="en-US" i="1">
                                        <a:latin typeface="Cambria Math" panose="02040503050406030204" pitchFamily="18" charset="0"/>
                                        <a:ea typeface="Cambria Math" panose="02040503050406030204" pitchFamily="18" charset="0"/>
                                      </a:rPr>
                                      <m:t>2</m:t>
                                    </m:r>
                                  </m:sup>
                                </m:sSubSup>
                              </m:e>
                            </m:d>
                          </m:e>
                          <m:sup>
                            <m:r>
                              <a:rPr lang="en-US" i="1">
                                <a:latin typeface="Cambria Math" panose="02040503050406030204" pitchFamily="18" charset="0"/>
                                <a:ea typeface="Cambria Math" panose="02040503050406030204" pitchFamily="18" charset="0"/>
                              </a:rPr>
                              <m:t>2</m:t>
                            </m:r>
                          </m:sup>
                        </m:sSup>
                      </m:den>
                    </m:f>
                    <m:sSubSup>
                      <m:sSubSupPr>
                        <m:ctrlPr>
                          <a:rPr lang="en-US" sz="1800" b="0" i="1" smtClean="0">
                            <a:solidFill>
                              <a:srgbClr val="0000FF"/>
                            </a:solidFill>
                            <a:latin typeface="Cambria Math" panose="02040503050406030204" pitchFamily="18" charset="0"/>
                            <a:ea typeface="Cambria Math" panose="02040503050406030204" pitchFamily="18" charset="0"/>
                          </a:rPr>
                        </m:ctrlPr>
                      </m:sSubSupPr>
                      <m:e>
                        <m:r>
                          <a:rPr lang="en-US" sz="1800" b="0" i="1" smtClean="0">
                            <a:solidFill>
                              <a:srgbClr val="0000FF"/>
                            </a:solidFill>
                            <a:latin typeface="Cambria Math" panose="02040503050406030204" pitchFamily="18" charset="0"/>
                            <a:ea typeface="Cambria Math" panose="02040503050406030204" pitchFamily="18" charset="0"/>
                          </a:rPr>
                          <m:t> </m:t>
                        </m:r>
                        <m:r>
                          <a:rPr lang="en-US" sz="1800" b="0" i="1" smtClean="0">
                            <a:solidFill>
                              <a:srgbClr val="0000FF"/>
                            </a:solidFill>
                            <a:latin typeface="Cambria Math" panose="02040503050406030204" pitchFamily="18" charset="0"/>
                            <a:ea typeface="Cambria Math" panose="02040503050406030204" pitchFamily="18" charset="0"/>
                          </a:rPr>
                          <m:t>𝑄</m:t>
                        </m:r>
                      </m:e>
                      <m:sub>
                        <m:r>
                          <a:rPr lang="en-US" sz="1800" b="0" i="1" smtClean="0">
                            <a:solidFill>
                              <a:srgbClr val="0000FF"/>
                            </a:solidFill>
                            <a:latin typeface="Cambria Math" panose="02040503050406030204" pitchFamily="18" charset="0"/>
                            <a:ea typeface="Cambria Math" panose="02040503050406030204" pitchFamily="18" charset="0"/>
                          </a:rPr>
                          <m:t>𝑊</m:t>
                        </m:r>
                      </m:sub>
                      <m:sup>
                        <m:r>
                          <a:rPr lang="en-US" sz="1800" b="0" i="1" smtClean="0">
                            <a:solidFill>
                              <a:srgbClr val="0000FF"/>
                            </a:solidFill>
                            <a:latin typeface="Cambria Math" panose="02040503050406030204" pitchFamily="18" charset="0"/>
                            <a:ea typeface="Cambria Math" panose="02040503050406030204" pitchFamily="18" charset="0"/>
                          </a:rPr>
                          <m:t>𝑒</m:t>
                        </m:r>
                      </m:sup>
                    </m:sSubSup>
                    <m:r>
                      <a:rPr lang="en-US" sz="1800" b="0" i="1" smtClean="0">
                        <a:solidFill>
                          <a:srgbClr val="0000FF"/>
                        </a:solidFill>
                        <a:latin typeface="Cambria Math" panose="02040503050406030204" pitchFamily="18" charset="0"/>
                        <a:ea typeface="Cambria Math" panose="02040503050406030204" pitchFamily="18" charset="0"/>
                      </a:rPr>
                      <m:t>,</m:t>
                    </m:r>
                    <m:sSubSup>
                      <m:sSubSupPr>
                        <m:ctrlPr>
                          <a:rPr lang="en-US" i="1">
                            <a:solidFill>
                              <a:srgbClr val="0000FF"/>
                            </a:solidFill>
                            <a:latin typeface="Cambria Math" panose="02040503050406030204" pitchFamily="18" charset="0"/>
                            <a:ea typeface="Cambria Math" panose="02040503050406030204" pitchFamily="18" charset="0"/>
                          </a:rPr>
                        </m:ctrlPr>
                      </m:sSubSupPr>
                      <m:e>
                        <m:r>
                          <a:rPr lang="en-US" i="1">
                            <a:solidFill>
                              <a:srgbClr val="0000FF"/>
                            </a:solidFill>
                            <a:latin typeface="Cambria Math" panose="02040503050406030204" pitchFamily="18" charset="0"/>
                            <a:ea typeface="Cambria Math" panose="02040503050406030204" pitchFamily="18" charset="0"/>
                          </a:rPr>
                          <m:t> </m:t>
                        </m:r>
                        <m:r>
                          <a:rPr lang="en-US" i="1">
                            <a:solidFill>
                              <a:srgbClr val="0000FF"/>
                            </a:solidFill>
                            <a:latin typeface="Cambria Math" panose="02040503050406030204" pitchFamily="18" charset="0"/>
                            <a:ea typeface="Cambria Math" panose="02040503050406030204" pitchFamily="18" charset="0"/>
                          </a:rPr>
                          <m:t>𝑄</m:t>
                        </m:r>
                      </m:e>
                      <m:sub>
                        <m:r>
                          <a:rPr lang="en-US" i="1">
                            <a:solidFill>
                              <a:srgbClr val="0000FF"/>
                            </a:solidFill>
                            <a:latin typeface="Cambria Math" panose="02040503050406030204" pitchFamily="18" charset="0"/>
                            <a:ea typeface="Cambria Math" panose="02040503050406030204" pitchFamily="18" charset="0"/>
                          </a:rPr>
                          <m:t>𝑊</m:t>
                        </m:r>
                      </m:sub>
                      <m:sup>
                        <m:r>
                          <a:rPr lang="en-US" i="1">
                            <a:solidFill>
                              <a:srgbClr val="0000FF"/>
                            </a:solidFill>
                            <a:latin typeface="Cambria Math" panose="02040503050406030204" pitchFamily="18" charset="0"/>
                            <a:ea typeface="Cambria Math" panose="02040503050406030204" pitchFamily="18" charset="0"/>
                          </a:rPr>
                          <m:t>𝑒</m:t>
                        </m:r>
                      </m:sup>
                    </m:sSubSup>
                    <m:r>
                      <a:rPr lang="en-US" i="1">
                        <a:solidFill>
                          <a:srgbClr val="0000FF"/>
                        </a:solidFill>
                        <a:latin typeface="Cambria Math" panose="02040503050406030204" pitchFamily="18" charset="0"/>
                        <a:ea typeface="Cambria Math" panose="02040503050406030204" pitchFamily="18" charset="0"/>
                      </a:rPr>
                      <m:t>≡</m:t>
                    </m:r>
                    <m:r>
                      <a:rPr lang="en-US" b="0" i="1" smtClean="0">
                        <a:solidFill>
                          <a:srgbClr val="0000FF"/>
                        </a:solidFill>
                        <a:latin typeface="Cambria Math" panose="02040503050406030204" pitchFamily="18" charset="0"/>
                        <a:ea typeface="Cambria Math" panose="02040503050406030204" pitchFamily="18" charset="0"/>
                      </a:rPr>
                      <m:t>−(</m:t>
                    </m:r>
                    <m:func>
                      <m:funcPr>
                        <m:ctrlPr>
                          <a:rPr lang="en-US" i="1">
                            <a:solidFill>
                              <a:srgbClr val="0000FF"/>
                            </a:solidFill>
                            <a:latin typeface="Cambria Math" panose="02040503050406030204" pitchFamily="18" charset="0"/>
                            <a:ea typeface="Cambria Math" panose="02040503050406030204" pitchFamily="18" charset="0"/>
                          </a:rPr>
                        </m:ctrlPr>
                      </m:funcPr>
                      <m:fName>
                        <m:r>
                          <a:rPr lang="en-US" b="0" i="0" smtClean="0">
                            <a:solidFill>
                              <a:srgbClr val="0000FF"/>
                            </a:solidFill>
                            <a:latin typeface="Cambria Math" panose="02040503050406030204" pitchFamily="18" charset="0"/>
                            <a:ea typeface="Cambria Math" panose="02040503050406030204" pitchFamily="18" charset="0"/>
                          </a:rPr>
                          <m:t>1−</m:t>
                        </m:r>
                        <m:r>
                          <a:rPr lang="en-US">
                            <a:solidFill>
                              <a:srgbClr val="0000FF"/>
                            </a:solidFill>
                            <a:latin typeface="Cambria Math" panose="02040503050406030204" pitchFamily="18" charset="0"/>
                            <a:ea typeface="Cambria Math" panose="02040503050406030204" pitchFamily="18" charset="0"/>
                          </a:rPr>
                          <m:t>4</m:t>
                        </m:r>
                        <m:sSup>
                          <m:sSupPr>
                            <m:ctrlPr>
                              <a:rPr lang="en-US" i="1" smtClean="0">
                                <a:solidFill>
                                  <a:srgbClr val="0000FF"/>
                                </a:solidFill>
                                <a:latin typeface="Cambria Math" panose="02040503050406030204" pitchFamily="18" charset="0"/>
                                <a:ea typeface="Cambria Math" panose="02040503050406030204" pitchFamily="18" charset="0"/>
                              </a:rPr>
                            </m:ctrlPr>
                          </m:sSupPr>
                          <m:e>
                            <m:r>
                              <m:rPr>
                                <m:sty m:val="p"/>
                              </m:rPr>
                              <a:rPr lang="en-US">
                                <a:solidFill>
                                  <a:srgbClr val="0000FF"/>
                                </a:solidFill>
                                <a:latin typeface="Cambria Math" panose="02040503050406030204" pitchFamily="18" charset="0"/>
                                <a:ea typeface="Cambria Math" panose="02040503050406030204" pitchFamily="18" charset="0"/>
                              </a:rPr>
                              <m:t>sin</m:t>
                            </m:r>
                          </m:e>
                          <m:sup>
                            <m:r>
                              <a:rPr lang="en-US">
                                <a:solidFill>
                                  <a:srgbClr val="0000FF"/>
                                </a:solidFill>
                                <a:latin typeface="Cambria Math" panose="02040503050406030204" pitchFamily="18" charset="0"/>
                                <a:ea typeface="Cambria Math" panose="02040503050406030204" pitchFamily="18" charset="0"/>
                              </a:rPr>
                              <m:t>2</m:t>
                            </m:r>
                          </m:sup>
                        </m:sSup>
                      </m:fName>
                      <m:e>
                        <m:sSub>
                          <m:sSubPr>
                            <m:ctrlPr>
                              <a:rPr lang="en-US" i="1" smtClean="0">
                                <a:solidFill>
                                  <a:srgbClr val="0000FF"/>
                                </a:solidFill>
                                <a:latin typeface="Cambria Math" panose="02040503050406030204" pitchFamily="18" charset="0"/>
                                <a:ea typeface="Cambria Math" panose="02040503050406030204" pitchFamily="18" charset="0"/>
                              </a:rPr>
                            </m:ctrlPr>
                          </m:sSubPr>
                          <m:e>
                            <m:r>
                              <m:rPr>
                                <m:sty m:val="p"/>
                              </m:rPr>
                              <a:rPr lang="en-US">
                                <a:solidFill>
                                  <a:srgbClr val="0000FF"/>
                                </a:solidFill>
                                <a:latin typeface="Cambria Math" panose="02040503050406030204" pitchFamily="18" charset="0"/>
                                <a:ea typeface="Cambria Math" panose="02040503050406030204" pitchFamily="18" charset="0"/>
                              </a:rPr>
                              <m:t>Θ</m:t>
                            </m:r>
                          </m:e>
                          <m:sub>
                            <m:r>
                              <a:rPr lang="en-US" i="1">
                                <a:solidFill>
                                  <a:srgbClr val="0000FF"/>
                                </a:solidFill>
                                <a:latin typeface="Cambria Math" panose="02040503050406030204" pitchFamily="18" charset="0"/>
                                <a:ea typeface="Cambria Math" panose="02040503050406030204" pitchFamily="18" charset="0"/>
                              </a:rPr>
                              <m:t>𝑊</m:t>
                            </m:r>
                          </m:sub>
                        </m:sSub>
                      </m:e>
                    </m:func>
                    <m:r>
                      <a:rPr lang="en-US" b="0" i="1" smtClean="0">
                        <a:solidFill>
                          <a:srgbClr val="0000FF"/>
                        </a:solidFill>
                        <a:latin typeface="Cambria Math" panose="02040503050406030204" pitchFamily="18" charset="0"/>
                        <a:ea typeface="Cambria Math" panose="02040503050406030204" pitchFamily="18" charset="0"/>
                      </a:rPr>
                      <m:t>)</m:t>
                    </m:r>
                  </m:oMath>
                </a14:m>
                <a:r>
                  <a:rPr lang="en-US" sz="1800" dirty="0">
                    <a:solidFill>
                      <a:srgbClr val="0000FF"/>
                    </a:solidFill>
                  </a:rPr>
                  <a:t> </a:t>
                </a:r>
                <a:endParaRPr lang="en-US" sz="1800" dirty="0"/>
              </a:p>
            </p:txBody>
          </p:sp>
        </mc:Choice>
        <mc:Fallback xmlns="">
          <p:sp>
            <p:nvSpPr>
              <p:cNvPr id="27" name="TextBox 26">
                <a:extLst>
                  <a:ext uri="{FF2B5EF4-FFF2-40B4-BE49-F238E27FC236}">
                    <a16:creationId xmlns:a16="http://schemas.microsoft.com/office/drawing/2014/main" id="{B9AA1D4F-4A91-267B-40E5-119F08EC60BC}"/>
                  </a:ext>
                </a:extLst>
              </p:cNvPr>
              <p:cNvSpPr txBox="1">
                <a:spLocks noRot="1" noChangeAspect="1" noMove="1" noResize="1" noEditPoints="1" noAdjustHandles="1" noChangeArrowheads="1" noChangeShapeType="1" noTextEdit="1"/>
              </p:cNvSpPr>
              <p:nvPr/>
            </p:nvSpPr>
            <p:spPr>
              <a:xfrm>
                <a:off x="2159279" y="2915699"/>
                <a:ext cx="7931914" cy="626325"/>
              </a:xfrm>
              <a:prstGeom prst="rect">
                <a:avLst/>
              </a:prstGeom>
              <a:blipFill>
                <a:blip r:embed="rId9"/>
                <a:stretch>
                  <a:fillRect/>
                </a:stretch>
              </a:blipFill>
            </p:spPr>
            <p:txBody>
              <a:bodyPr/>
              <a:lstStyle/>
              <a:p>
                <a:r>
                  <a:rPr lang="en-US">
                    <a:noFill/>
                  </a:rPr>
                  <a:t> </a:t>
                </a:r>
              </a:p>
            </p:txBody>
          </p:sp>
        </mc:Fallback>
      </mc:AlternateContent>
      <p:grpSp>
        <p:nvGrpSpPr>
          <p:cNvPr id="43" name="Group 42">
            <a:extLst>
              <a:ext uri="{FF2B5EF4-FFF2-40B4-BE49-F238E27FC236}">
                <a16:creationId xmlns:a16="http://schemas.microsoft.com/office/drawing/2014/main" id="{E831D944-BB61-86D5-21C0-974ED8909B6F}"/>
              </a:ext>
            </a:extLst>
          </p:cNvPr>
          <p:cNvGrpSpPr>
            <a:grpSpLocks noChangeAspect="1"/>
          </p:cNvGrpSpPr>
          <p:nvPr/>
        </p:nvGrpSpPr>
        <p:grpSpPr>
          <a:xfrm>
            <a:off x="2249710" y="6304309"/>
            <a:ext cx="2663379" cy="469209"/>
            <a:chOff x="1263121" y="4232994"/>
            <a:chExt cx="10352173" cy="1823748"/>
          </a:xfrm>
        </p:grpSpPr>
        <p:grpSp>
          <p:nvGrpSpPr>
            <p:cNvPr id="44" name="Group 43">
              <a:extLst>
                <a:ext uri="{FF2B5EF4-FFF2-40B4-BE49-F238E27FC236}">
                  <a16:creationId xmlns:a16="http://schemas.microsoft.com/office/drawing/2014/main" id="{03B52BB2-4D0D-7F2C-C0E3-2FA0C41C94AE}"/>
                </a:ext>
              </a:extLst>
            </p:cNvPr>
            <p:cNvGrpSpPr>
              <a:grpSpLocks noChangeAspect="1"/>
            </p:cNvGrpSpPr>
            <p:nvPr/>
          </p:nvGrpSpPr>
          <p:grpSpPr>
            <a:xfrm>
              <a:off x="1263121" y="4549200"/>
              <a:ext cx="6991985" cy="1175440"/>
              <a:chOff x="442900" y="5257800"/>
              <a:chExt cx="8270672" cy="1390403"/>
            </a:xfrm>
          </p:grpSpPr>
          <p:pic>
            <p:nvPicPr>
              <p:cNvPr id="46" name="Picture 1">
                <a:extLst>
                  <a:ext uri="{FF2B5EF4-FFF2-40B4-BE49-F238E27FC236}">
                    <a16:creationId xmlns:a16="http://schemas.microsoft.com/office/drawing/2014/main" id="{E0A4F670-920B-653A-CFD8-375568FAC70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24016" y="5257800"/>
                <a:ext cx="4389556" cy="137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47" name="Picture 4">
                <a:extLst>
                  <a:ext uri="{FF2B5EF4-FFF2-40B4-BE49-F238E27FC236}">
                    <a16:creationId xmlns:a16="http://schemas.microsoft.com/office/drawing/2014/main" id="{7EAD7528-9401-8AD0-39C1-1D7752B5ED3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2900" y="5257800"/>
                <a:ext cx="1371603" cy="137160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descr="DOE Logo">
                <a:extLst>
                  <a:ext uri="{FF2B5EF4-FFF2-40B4-BE49-F238E27FC236}">
                    <a16:creationId xmlns:a16="http://schemas.microsoft.com/office/drawing/2014/main" id="{130BF496-990B-B09D-EC1D-A80417ABB8E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86563" y="5276603"/>
                <a:ext cx="1371600" cy="137160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4" descr="Virginia Tech Logo Horizontal transparent PNG - StickPNG">
              <a:extLst>
                <a:ext uri="{FF2B5EF4-FFF2-40B4-BE49-F238E27FC236}">
                  <a16:creationId xmlns:a16="http://schemas.microsoft.com/office/drawing/2014/main" id="{8D330033-D081-5C87-ABC6-A1109733788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53400" y="4232994"/>
              <a:ext cx="3461894" cy="1823748"/>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itle 7">
            <a:extLst>
              <a:ext uri="{FF2B5EF4-FFF2-40B4-BE49-F238E27FC236}">
                <a16:creationId xmlns:a16="http://schemas.microsoft.com/office/drawing/2014/main" id="{570B08BD-6009-7D19-B70C-31CCC3DEF060}"/>
              </a:ext>
            </a:extLst>
          </p:cNvPr>
          <p:cNvSpPr>
            <a:spLocks noGrp="1"/>
          </p:cNvSpPr>
          <p:nvPr>
            <p:ph type="title"/>
          </p:nvPr>
        </p:nvSpPr>
        <p:spPr/>
        <p:txBody>
          <a:bodyPr/>
          <a:lstStyle/>
          <a:p>
            <a:r>
              <a:rPr lang="en-US" b="1" dirty="0"/>
              <a:t>The MOLLER Experiment</a:t>
            </a:r>
          </a:p>
        </p:txBody>
      </p:sp>
    </p:spTree>
    <p:extLst>
      <p:ext uri="{BB962C8B-B14F-4D97-AF65-F5344CB8AC3E}">
        <p14:creationId xmlns:p14="http://schemas.microsoft.com/office/powerpoint/2010/main" val="7126728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C89A337-7149-762F-A291-0607B6E96ECF}"/>
              </a:ext>
            </a:extLst>
          </p:cNvPr>
          <p:cNvSpPr/>
          <p:nvPr/>
        </p:nvSpPr>
        <p:spPr>
          <a:xfrm>
            <a:off x="-1" y="-9265"/>
            <a:ext cx="12192001" cy="9144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73B2BAF-AD2E-CC46-546A-C4C7949D9089}"/>
                  </a:ext>
                </a:extLst>
              </p:cNvPr>
              <p:cNvSpPr>
                <a:spLocks noGrp="1"/>
              </p:cNvSpPr>
              <p:nvPr>
                <p:ph idx="1"/>
              </p:nvPr>
            </p:nvSpPr>
            <p:spPr>
              <a:xfrm>
                <a:off x="838199" y="967722"/>
                <a:ext cx="10515600" cy="5209241"/>
              </a:xfrm>
            </p:spPr>
            <p:txBody>
              <a:bodyPr>
                <a:normAutofit/>
              </a:bodyPr>
              <a:lstStyle/>
              <a:p>
                <a:pPr marL="0" indent="0">
                  <a:buNone/>
                </a:pPr>
                <a:r>
                  <a:rPr lang="en-US" sz="1800" dirty="0"/>
                  <a:t>Cerenkov Radiation in Quartz (</a:t>
                </a:r>
                <a14:m>
                  <m:oMath xmlns:m="http://schemas.openxmlformats.org/officeDocument/2006/math">
                    <m:sSub>
                      <m:sSubPr>
                        <m:ctrlPr>
                          <a:rPr lang="en-US" sz="1800" b="0" i="1" smtClean="0">
                            <a:latin typeface="Cambria Math" panose="02040503050406030204" pitchFamily="18" charset="0"/>
                          </a:rPr>
                        </m:ctrlPr>
                      </m:sSubPr>
                      <m:e>
                        <m:r>
                          <m:rPr>
                            <m:sty m:val="p"/>
                          </m:rPr>
                          <a:rPr lang="en-US" sz="1800" b="0" i="0" smtClean="0">
                            <a:latin typeface="Cambria Math" panose="02040503050406030204" pitchFamily="18" charset="0"/>
                          </a:rPr>
                          <m:t>S</m:t>
                        </m:r>
                        <m:r>
                          <a:rPr lang="en-US" sz="1800" b="0" i="1" smtClean="0">
                            <a:latin typeface="Cambria Math" panose="02040503050406030204" pitchFamily="18" charset="0"/>
                          </a:rPr>
                          <m:t>𝑂</m:t>
                        </m:r>
                      </m:e>
                      <m:sub>
                        <m:r>
                          <a:rPr lang="en-US" sz="1800" b="0" i="0" smtClean="0">
                            <a:latin typeface="Cambria Math" panose="02040503050406030204" pitchFamily="18" charset="0"/>
                          </a:rPr>
                          <m:t>2</m:t>
                        </m:r>
                      </m:sub>
                    </m:sSub>
                  </m:oMath>
                </a14:m>
                <a:r>
                  <a:rPr lang="en-US" sz="1800" dirty="0"/>
                  <a:t>) – Back of the envelope calculation</a:t>
                </a:r>
              </a:p>
            </p:txBody>
          </p:sp>
        </mc:Choice>
        <mc:Fallback xmlns="">
          <p:sp>
            <p:nvSpPr>
              <p:cNvPr id="3" name="Content Placeholder 2">
                <a:extLst>
                  <a:ext uri="{FF2B5EF4-FFF2-40B4-BE49-F238E27FC236}">
                    <a16:creationId xmlns:a16="http://schemas.microsoft.com/office/drawing/2014/main" id="{973B2BAF-AD2E-CC46-546A-C4C7949D9089}"/>
                  </a:ext>
                </a:extLst>
              </p:cNvPr>
              <p:cNvSpPr>
                <a:spLocks noGrp="1" noRot="1" noChangeAspect="1" noMove="1" noResize="1" noEditPoints="1" noAdjustHandles="1" noChangeArrowheads="1" noChangeShapeType="1" noTextEdit="1"/>
              </p:cNvSpPr>
              <p:nvPr>
                <p:ph idx="1"/>
              </p:nvPr>
            </p:nvSpPr>
            <p:spPr>
              <a:xfrm>
                <a:off x="838199" y="967722"/>
                <a:ext cx="10515600" cy="5209241"/>
              </a:xfrm>
              <a:blipFill>
                <a:blip r:embed="rId3"/>
                <a:stretch>
                  <a:fillRect l="-483" t="-1217"/>
                </a:stretch>
              </a:blipFill>
            </p:spPr>
            <p:txBody>
              <a:bodyPr/>
              <a:lstStyle/>
              <a:p>
                <a:r>
                  <a:rPr lang="en-US">
                    <a:noFill/>
                  </a:rPr>
                  <a:t> </a:t>
                </a:r>
              </a:p>
            </p:txBody>
          </p:sp>
        </mc:Fallback>
      </mc:AlternateContent>
      <p:sp>
        <p:nvSpPr>
          <p:cNvPr id="18" name="Right Triangle 17">
            <a:extLst>
              <a:ext uri="{FF2B5EF4-FFF2-40B4-BE49-F238E27FC236}">
                <a16:creationId xmlns:a16="http://schemas.microsoft.com/office/drawing/2014/main" id="{84D6030A-74D7-6233-5081-9206ED4EE481}"/>
              </a:ext>
            </a:extLst>
          </p:cNvPr>
          <p:cNvSpPr>
            <a:spLocks noChangeAspect="1"/>
          </p:cNvSpPr>
          <p:nvPr/>
        </p:nvSpPr>
        <p:spPr>
          <a:xfrm rot="10800000">
            <a:off x="11277600" y="0"/>
            <a:ext cx="914400" cy="914400"/>
          </a:xfrm>
          <a:prstGeom prst="rtTriangle">
            <a:avLst/>
          </a:prstGeom>
          <a:solidFill>
            <a:schemeClr val="accent1">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Date Placeholder 5">
            <a:extLst>
              <a:ext uri="{FF2B5EF4-FFF2-40B4-BE49-F238E27FC236}">
                <a16:creationId xmlns:a16="http://schemas.microsoft.com/office/drawing/2014/main" id="{C2553C81-92C8-F3C8-2AF1-0FC87DADA545}"/>
              </a:ext>
            </a:extLst>
          </p:cNvPr>
          <p:cNvSpPr>
            <a:spLocks noGrp="1"/>
          </p:cNvSpPr>
          <p:nvPr>
            <p:ph type="dt" sz="half" idx="10"/>
          </p:nvPr>
        </p:nvSpPr>
        <p:spPr/>
        <p:txBody>
          <a:bodyPr/>
          <a:lstStyle/>
          <a:p>
            <a:fld id="{4EB9FCA8-FD67-D241-B53F-4E0EFD5438F1}" type="datetime6">
              <a:rPr lang="en-US" smtClean="0"/>
              <a:t>December 24</a:t>
            </a:fld>
            <a:endParaRPr lang="en-US" dirty="0"/>
          </a:p>
        </p:txBody>
      </p:sp>
      <p:sp>
        <p:nvSpPr>
          <p:cNvPr id="4" name="Footer Placeholder 3">
            <a:extLst>
              <a:ext uri="{FF2B5EF4-FFF2-40B4-BE49-F238E27FC236}">
                <a16:creationId xmlns:a16="http://schemas.microsoft.com/office/drawing/2014/main" id="{BF71402E-9481-5349-C3AA-14B50A850389}"/>
              </a:ext>
            </a:extLst>
          </p:cNvPr>
          <p:cNvSpPr>
            <a:spLocks noGrp="1"/>
          </p:cNvSpPr>
          <p:nvPr>
            <p:ph type="ftr" sz="quarter" idx="11"/>
          </p:nvPr>
        </p:nvSpPr>
        <p:spPr/>
        <p:txBody>
          <a:bodyPr/>
          <a:lstStyle/>
          <a:p>
            <a:r>
              <a:rPr lang="en-US" dirty="0"/>
              <a:t>Daniel Valmassei</a:t>
            </a:r>
          </a:p>
        </p:txBody>
      </p:sp>
      <p:sp>
        <p:nvSpPr>
          <p:cNvPr id="5" name="Slide Number Placeholder 4">
            <a:extLst>
              <a:ext uri="{FF2B5EF4-FFF2-40B4-BE49-F238E27FC236}">
                <a16:creationId xmlns:a16="http://schemas.microsoft.com/office/drawing/2014/main" id="{BD02764C-57F5-CB9E-5026-28DF68ED8705}"/>
              </a:ext>
            </a:extLst>
          </p:cNvPr>
          <p:cNvSpPr>
            <a:spLocks noGrp="1"/>
          </p:cNvSpPr>
          <p:nvPr>
            <p:ph type="sldNum" sz="quarter" idx="12"/>
          </p:nvPr>
        </p:nvSpPr>
        <p:spPr>
          <a:xfrm>
            <a:off x="8570690" y="6378505"/>
            <a:ext cx="2743200" cy="365125"/>
          </a:xfrm>
        </p:spPr>
        <p:txBody>
          <a:bodyPr/>
          <a:lstStyle/>
          <a:p>
            <a:fld id="{EBF50451-7432-8844-82E4-77CA03F723CA}" type="slidenum">
              <a:rPr lang="en-US" smtClean="0"/>
              <a:t>20</a:t>
            </a:fld>
            <a:endParaRPr lang="en-US"/>
          </a:p>
        </p:txBody>
      </p:sp>
      <p:sp>
        <p:nvSpPr>
          <p:cNvPr id="46" name="Title 1">
            <a:extLst>
              <a:ext uri="{FF2B5EF4-FFF2-40B4-BE49-F238E27FC236}">
                <a16:creationId xmlns:a16="http://schemas.microsoft.com/office/drawing/2014/main" id="{F6990E09-6C11-D73B-4474-627F023790A2}"/>
              </a:ext>
            </a:extLst>
          </p:cNvPr>
          <p:cNvSpPr txBox="1">
            <a:spLocks/>
          </p:cNvSpPr>
          <p:nvPr/>
        </p:nvSpPr>
        <p:spPr>
          <a:xfrm>
            <a:off x="480391" y="136523"/>
            <a:ext cx="10515600" cy="6784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US" sz="2800" dirty="0"/>
              <a:t>DBM Estimation</a:t>
            </a:r>
          </a:p>
        </p:txBody>
      </p:sp>
      <p:pic>
        <p:nvPicPr>
          <p:cNvPr id="50" name="Picture 49" descr="A picture containing cartoon, clipart, sketch, drawing&#10;&#10;Description automatically generated">
            <a:extLst>
              <a:ext uri="{FF2B5EF4-FFF2-40B4-BE49-F238E27FC236}">
                <a16:creationId xmlns:a16="http://schemas.microsoft.com/office/drawing/2014/main" id="{F9CBC0DE-22CB-623F-F8AF-8EDD049CBAE6}"/>
              </a:ext>
            </a:extLst>
          </p:cNvPr>
          <p:cNvPicPr>
            <a:picLocks noChangeAspect="1"/>
          </p:cNvPicPr>
          <p:nvPr/>
        </p:nvPicPr>
        <p:blipFill>
          <a:blip r:embed="rId4"/>
          <a:stretch>
            <a:fillRect/>
          </a:stretch>
        </p:blipFill>
        <p:spPr>
          <a:xfrm rot="3262885">
            <a:off x="11276902" y="-308902"/>
            <a:ext cx="1015599" cy="1207088"/>
          </a:xfrm>
          <a:prstGeom prst="rect">
            <a:avLst/>
          </a:prstGeom>
        </p:spPr>
      </p:pic>
      <p:grpSp>
        <p:nvGrpSpPr>
          <p:cNvPr id="12" name="Group 11">
            <a:extLst>
              <a:ext uri="{FF2B5EF4-FFF2-40B4-BE49-F238E27FC236}">
                <a16:creationId xmlns:a16="http://schemas.microsoft.com/office/drawing/2014/main" id="{F377D108-65D5-5FFE-3BF1-FDF9C881BC86}"/>
              </a:ext>
            </a:extLst>
          </p:cNvPr>
          <p:cNvGrpSpPr>
            <a:grpSpLocks noChangeAspect="1"/>
          </p:cNvGrpSpPr>
          <p:nvPr/>
        </p:nvGrpSpPr>
        <p:grpSpPr>
          <a:xfrm>
            <a:off x="2249710" y="6304309"/>
            <a:ext cx="2663379" cy="469209"/>
            <a:chOff x="1263121" y="4232994"/>
            <a:chExt cx="10352173" cy="1823748"/>
          </a:xfrm>
        </p:grpSpPr>
        <p:grpSp>
          <p:nvGrpSpPr>
            <p:cNvPr id="13" name="Group 12">
              <a:extLst>
                <a:ext uri="{FF2B5EF4-FFF2-40B4-BE49-F238E27FC236}">
                  <a16:creationId xmlns:a16="http://schemas.microsoft.com/office/drawing/2014/main" id="{A58319A9-4681-4036-BCC6-D583082C3C02}"/>
                </a:ext>
              </a:extLst>
            </p:cNvPr>
            <p:cNvGrpSpPr>
              <a:grpSpLocks noChangeAspect="1"/>
            </p:cNvGrpSpPr>
            <p:nvPr/>
          </p:nvGrpSpPr>
          <p:grpSpPr>
            <a:xfrm>
              <a:off x="1263121" y="4549200"/>
              <a:ext cx="6991985" cy="1175440"/>
              <a:chOff x="442900" y="5257800"/>
              <a:chExt cx="8270672" cy="1390403"/>
            </a:xfrm>
          </p:grpSpPr>
          <p:pic>
            <p:nvPicPr>
              <p:cNvPr id="24" name="Picture 1">
                <a:extLst>
                  <a:ext uri="{FF2B5EF4-FFF2-40B4-BE49-F238E27FC236}">
                    <a16:creationId xmlns:a16="http://schemas.microsoft.com/office/drawing/2014/main" id="{8E3A06A5-4E4B-475A-DA69-50688F8339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24016" y="5257800"/>
                <a:ext cx="4389556" cy="137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8" name="Picture 4">
                <a:extLst>
                  <a:ext uri="{FF2B5EF4-FFF2-40B4-BE49-F238E27FC236}">
                    <a16:creationId xmlns:a16="http://schemas.microsoft.com/office/drawing/2014/main" id="{7768DF3E-E9D4-52EE-CB4F-D8F267BF15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900" y="5257800"/>
                <a:ext cx="1371603" cy="137160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DOE Logo">
                <a:extLst>
                  <a:ext uri="{FF2B5EF4-FFF2-40B4-BE49-F238E27FC236}">
                    <a16:creationId xmlns:a16="http://schemas.microsoft.com/office/drawing/2014/main" id="{A0B404D8-C5CA-9EB5-F637-16780852B3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6563" y="5276603"/>
                <a:ext cx="1371600" cy="1371600"/>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4" descr="Virginia Tech Logo Horizontal transparent PNG - StickPNG">
              <a:extLst>
                <a:ext uri="{FF2B5EF4-FFF2-40B4-BE49-F238E27FC236}">
                  <a16:creationId xmlns:a16="http://schemas.microsoft.com/office/drawing/2014/main" id="{8E7A3009-9E05-0981-4A81-1A73BE6DB2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53400" y="4232994"/>
              <a:ext cx="3461894" cy="18237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3" name="Group 52">
            <a:extLst>
              <a:ext uri="{FF2B5EF4-FFF2-40B4-BE49-F238E27FC236}">
                <a16:creationId xmlns:a16="http://schemas.microsoft.com/office/drawing/2014/main" id="{72B9CAA5-7657-85CE-F257-3801343B5492}"/>
              </a:ext>
            </a:extLst>
          </p:cNvPr>
          <p:cNvGrpSpPr/>
          <p:nvPr/>
        </p:nvGrpSpPr>
        <p:grpSpPr>
          <a:xfrm>
            <a:off x="47688" y="2323929"/>
            <a:ext cx="3372972" cy="2772126"/>
            <a:chOff x="831447" y="3429000"/>
            <a:chExt cx="3372972" cy="2772126"/>
          </a:xfrm>
        </p:grpSpPr>
        <p:pic>
          <p:nvPicPr>
            <p:cNvPr id="51" name="Picture 50" descr="A graph of a normal distribution curve&#10;&#10;Description automatically generated">
              <a:extLst>
                <a:ext uri="{FF2B5EF4-FFF2-40B4-BE49-F238E27FC236}">
                  <a16:creationId xmlns:a16="http://schemas.microsoft.com/office/drawing/2014/main" id="{8CD2EA9E-03EB-A649-2D1A-68451EDD38E3}"/>
                </a:ext>
              </a:extLst>
            </p:cNvPr>
            <p:cNvPicPr>
              <a:picLocks noChangeAspect="1"/>
            </p:cNvPicPr>
            <p:nvPr/>
          </p:nvPicPr>
          <p:blipFill>
            <a:blip r:embed="rId9"/>
            <a:stretch>
              <a:fillRect/>
            </a:stretch>
          </p:blipFill>
          <p:spPr>
            <a:xfrm>
              <a:off x="831447" y="3429000"/>
              <a:ext cx="3372972" cy="2658209"/>
            </a:xfrm>
            <a:prstGeom prst="rect">
              <a:avLst/>
            </a:prstGeom>
          </p:spPr>
        </p:pic>
        <p:sp>
          <p:nvSpPr>
            <p:cNvPr id="52" name="TextBox 51">
              <a:extLst>
                <a:ext uri="{FF2B5EF4-FFF2-40B4-BE49-F238E27FC236}">
                  <a16:creationId xmlns:a16="http://schemas.microsoft.com/office/drawing/2014/main" id="{8EBBDEC2-85C3-AD50-9D66-519240372533}"/>
                </a:ext>
              </a:extLst>
            </p:cNvPr>
            <p:cNvSpPr txBox="1"/>
            <p:nvPr/>
          </p:nvSpPr>
          <p:spPr>
            <a:xfrm>
              <a:off x="866240" y="5985682"/>
              <a:ext cx="3065263" cy="215444"/>
            </a:xfrm>
            <a:prstGeom prst="rect">
              <a:avLst/>
            </a:prstGeom>
            <a:noFill/>
          </p:spPr>
          <p:txBody>
            <a:bodyPr wrap="none" rtlCol="0">
              <a:spAutoFit/>
            </a:bodyPr>
            <a:lstStyle/>
            <a:p>
              <a:r>
                <a:rPr lang="en-US" sz="800" dirty="0"/>
                <a:t>Source: </a:t>
              </a:r>
              <a:r>
                <a:rPr lang="en-US" sz="800" dirty="0">
                  <a:hlinkClick r:id="rId10"/>
                </a:rPr>
                <a:t>https://et-enterprises.com/images/data_sheets/9305KB.pdf</a:t>
              </a:r>
              <a:r>
                <a:rPr lang="en-US" sz="800" dirty="0"/>
                <a:t> </a:t>
              </a:r>
            </a:p>
          </p:txBody>
        </p:sp>
      </p:gr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881C6C53-7E05-AEEB-10C4-9A9EE8182003}"/>
                  </a:ext>
                </a:extLst>
              </p:cNvPr>
              <p:cNvSpPr txBox="1"/>
              <p:nvPr/>
            </p:nvSpPr>
            <p:spPr>
              <a:xfrm>
                <a:off x="4206303" y="1682289"/>
                <a:ext cx="3507755" cy="5558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rPr>
                                <m:t>2</m:t>
                              </m:r>
                            </m:sup>
                          </m:sSup>
                          <m:r>
                            <a:rPr lang="en-US" b="0" i="1" smtClean="0">
                              <a:latin typeface="Cambria Math" panose="02040503050406030204" pitchFamily="18" charset="0"/>
                            </a:rPr>
                            <m:t>𝑁</m:t>
                          </m:r>
                        </m:num>
                        <m:den>
                          <m:r>
                            <a:rPr lang="en-US" b="0" i="1" smtClean="0">
                              <a:latin typeface="Cambria Math" panose="02040503050406030204" pitchFamily="18" charset="0"/>
                            </a:rPr>
                            <m:t>𝑑𝐸𝑑𝑥</m:t>
                          </m:r>
                        </m:den>
                      </m:f>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𝛼</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𝑧</m:t>
                              </m:r>
                            </m:e>
                            <m:sup>
                              <m:r>
                                <a:rPr lang="en-US" b="0" i="1" smtClean="0">
                                  <a:latin typeface="Cambria Math" panose="02040503050406030204" pitchFamily="18" charset="0"/>
                                </a:rPr>
                                <m:t>2</m:t>
                              </m:r>
                            </m:sup>
                          </m:sSup>
                        </m:num>
                        <m:den>
                          <m:r>
                            <a:rPr lang="en-US" b="0" i="1" smtClean="0">
                              <a:latin typeface="Cambria Math" panose="02040503050406030204" pitchFamily="18" charset="0"/>
                            </a:rPr>
                            <m:t>ℏ</m:t>
                          </m:r>
                          <m:r>
                            <a:rPr lang="en-US" b="0" i="1" smtClean="0">
                              <a:latin typeface="Cambria Math" panose="02040503050406030204" pitchFamily="18" charset="0"/>
                            </a:rPr>
                            <m:t>𝑐</m:t>
                          </m:r>
                        </m:den>
                      </m:f>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sin</m:t>
                              </m:r>
                            </m:e>
                            <m:sup>
                              <m:r>
                                <a:rPr lang="en-US" b="0" i="1" smtClean="0">
                                  <a:latin typeface="Cambria Math" panose="02040503050406030204" pitchFamily="18" charset="0"/>
                                </a:rPr>
                                <m:t>2</m:t>
                              </m:r>
                            </m:sup>
                          </m:sSup>
                        </m:fNa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𝑐</m:t>
                              </m:r>
                            </m:sub>
                          </m:sSub>
                        </m:e>
                      </m:func>
                      <m:r>
                        <a:rPr lang="en-US" b="0" i="1" smtClean="0">
                          <a:latin typeface="Cambria Math" panose="02040503050406030204" pitchFamily="18" charset="0"/>
                        </a:rPr>
                        <m:t>≈370</m:t>
                      </m:r>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sin</m:t>
                              </m:r>
                            </m:e>
                            <m:sup>
                              <m:r>
                                <a:rPr lang="en-US" b="0" i="1" smtClean="0">
                                  <a:latin typeface="Cambria Math" panose="02040503050406030204" pitchFamily="18" charset="0"/>
                                </a:rPr>
                                <m:t>2</m:t>
                              </m:r>
                            </m:sup>
                          </m:sSup>
                        </m:fNa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𝑐</m:t>
                              </m:r>
                            </m:sub>
                          </m:sSub>
                        </m:e>
                      </m:func>
                    </m:oMath>
                  </m:oMathPara>
                </a14:m>
                <a:endParaRPr lang="en-US" dirty="0"/>
              </a:p>
            </p:txBody>
          </p:sp>
        </mc:Choice>
        <mc:Fallback xmlns="">
          <p:sp>
            <p:nvSpPr>
              <p:cNvPr id="55" name="TextBox 54">
                <a:extLst>
                  <a:ext uri="{FF2B5EF4-FFF2-40B4-BE49-F238E27FC236}">
                    <a16:creationId xmlns:a16="http://schemas.microsoft.com/office/drawing/2014/main" id="{881C6C53-7E05-AEEB-10C4-9A9EE8182003}"/>
                  </a:ext>
                </a:extLst>
              </p:cNvPr>
              <p:cNvSpPr txBox="1">
                <a:spLocks noRot="1" noChangeAspect="1" noMove="1" noResize="1" noEditPoints="1" noAdjustHandles="1" noChangeArrowheads="1" noChangeShapeType="1" noTextEdit="1"/>
              </p:cNvSpPr>
              <p:nvPr/>
            </p:nvSpPr>
            <p:spPr>
              <a:xfrm>
                <a:off x="4206303" y="1682289"/>
                <a:ext cx="3507755" cy="555858"/>
              </a:xfrm>
              <a:prstGeom prst="rect">
                <a:avLst/>
              </a:prstGeom>
              <a:blipFill>
                <a:blip r:embed="rId12"/>
                <a:stretch>
                  <a:fillRect b="-13333"/>
                </a:stretch>
              </a:blipFill>
            </p:spPr>
            <p:txBody>
              <a:bodyPr/>
              <a:lstStyle/>
              <a:p>
                <a:r>
                  <a:rPr lang="en-US">
                    <a:noFill/>
                  </a:rPr>
                  <a:t> </a:t>
                </a:r>
              </a:p>
            </p:txBody>
          </p:sp>
        </mc:Fallback>
      </mc:AlternateContent>
      <p:sp>
        <p:nvSpPr>
          <p:cNvPr id="56" name="TextBox 55">
            <a:extLst>
              <a:ext uri="{FF2B5EF4-FFF2-40B4-BE49-F238E27FC236}">
                <a16:creationId xmlns:a16="http://schemas.microsoft.com/office/drawing/2014/main" id="{0B121CC1-962C-7740-429D-496239D6638F}"/>
              </a:ext>
            </a:extLst>
          </p:cNvPr>
          <p:cNvSpPr txBox="1"/>
          <p:nvPr/>
        </p:nvSpPr>
        <p:spPr>
          <a:xfrm>
            <a:off x="8119350" y="6065869"/>
            <a:ext cx="3725700" cy="215444"/>
          </a:xfrm>
          <a:prstGeom prst="rect">
            <a:avLst/>
          </a:prstGeom>
          <a:noFill/>
        </p:spPr>
        <p:txBody>
          <a:bodyPr wrap="none" rtlCol="0">
            <a:spAutoFit/>
          </a:bodyPr>
          <a:lstStyle/>
          <a:p>
            <a:r>
              <a:rPr lang="en-US" sz="800" dirty="0"/>
              <a:t>Source: </a:t>
            </a:r>
            <a:r>
              <a:rPr lang="en-US" sz="800" dirty="0">
                <a:hlinkClick r:id="rId13"/>
              </a:rPr>
              <a:t>https://pdg.lbl.gov/2021/reviews/rpp2020-rev-passage-particles-matter.pdf</a:t>
            </a:r>
            <a:r>
              <a:rPr lang="en-US" sz="800" dirty="0"/>
              <a:t> </a:t>
            </a:r>
          </a:p>
        </p:txBody>
      </p: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09567957-1EEF-5944-5DA3-63EA9ED43B22}"/>
                  </a:ext>
                </a:extLst>
              </p:cNvPr>
              <p:cNvSpPr txBox="1"/>
              <p:nvPr/>
            </p:nvSpPr>
            <p:spPr>
              <a:xfrm>
                <a:off x="4827769" y="2386470"/>
                <a:ext cx="1549207" cy="5695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i="1">
                                  <a:latin typeface="Cambria Math" panose="02040503050406030204" pitchFamily="18" charset="0"/>
                                </a:rPr>
                                <m:t>𝐶</m:t>
                              </m:r>
                            </m:sub>
                          </m:sSub>
                        </m:e>
                      </m:func>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𝛽</m:t>
                          </m:r>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𝜆</m:t>
                          </m:r>
                          <m:r>
                            <a:rPr lang="en-US" b="0" i="1" smtClean="0">
                              <a:latin typeface="Cambria Math" panose="02040503050406030204" pitchFamily="18" charset="0"/>
                            </a:rPr>
                            <m:t>)</m:t>
                          </m:r>
                        </m:den>
                      </m:f>
                    </m:oMath>
                  </m:oMathPara>
                </a14:m>
                <a:endParaRPr lang="en-US" dirty="0"/>
              </a:p>
            </p:txBody>
          </p:sp>
        </mc:Choice>
        <mc:Fallback xmlns="">
          <p:sp>
            <p:nvSpPr>
              <p:cNvPr id="57" name="TextBox 56">
                <a:extLst>
                  <a:ext uri="{FF2B5EF4-FFF2-40B4-BE49-F238E27FC236}">
                    <a16:creationId xmlns:a16="http://schemas.microsoft.com/office/drawing/2014/main" id="{09567957-1EEF-5944-5DA3-63EA9ED43B22}"/>
                  </a:ext>
                </a:extLst>
              </p:cNvPr>
              <p:cNvSpPr txBox="1">
                <a:spLocks noRot="1" noChangeAspect="1" noMove="1" noResize="1" noEditPoints="1" noAdjustHandles="1" noChangeArrowheads="1" noChangeShapeType="1" noTextEdit="1"/>
              </p:cNvSpPr>
              <p:nvPr/>
            </p:nvSpPr>
            <p:spPr>
              <a:xfrm>
                <a:off x="4827769" y="2386470"/>
                <a:ext cx="1549207" cy="569580"/>
              </a:xfrm>
              <a:prstGeom prst="rect">
                <a:avLst/>
              </a:prstGeom>
              <a:blipFill>
                <a:blip r:embed="rId14"/>
                <a:stretch>
                  <a:fillRect l="-2439" t="-4348" r="-4878"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BBA2ADED-8360-4757-38BE-8A0F64D0B14A}"/>
                  </a:ext>
                </a:extLst>
              </p:cNvPr>
              <p:cNvSpPr txBox="1"/>
              <p:nvPr/>
            </p:nvSpPr>
            <p:spPr>
              <a:xfrm>
                <a:off x="3382761" y="3207947"/>
                <a:ext cx="4717327" cy="646331"/>
              </a:xfrm>
              <a:prstGeom prst="rect">
                <a:avLst/>
              </a:prstGeom>
              <a:noFill/>
            </p:spPr>
            <p:txBody>
              <a:bodyPr wrap="square" rtlCol="0">
                <a:spAutoFit/>
              </a:bodyPr>
              <a:lstStyle/>
              <a:p>
                <a:r>
                  <a:rPr lang="en-US" dirty="0"/>
                  <a:t>For </a:t>
                </a:r>
                <a14:m>
                  <m:oMath xmlns:m="http://schemas.openxmlformats.org/officeDocument/2006/math">
                    <m:r>
                      <a:rPr lang="en-US" b="0" i="1" smtClean="0">
                        <a:latin typeface="Cambria Math" panose="02040503050406030204" pitchFamily="18" charset="0"/>
                      </a:rPr>
                      <m:t>𝛽</m:t>
                    </m:r>
                    <m:r>
                      <a:rPr lang="en-US" b="0" i="1" smtClean="0">
                        <a:latin typeface="Cambria Math" panose="02040503050406030204" pitchFamily="18" charset="0"/>
                      </a:rPr>
                      <m:t>≈1</m:t>
                    </m:r>
                  </m:oMath>
                </a14:m>
                <a:r>
                  <a:rPr lang="en-US" dirty="0"/>
                  <a:t> particles through 1 cm</a:t>
                </a:r>
                <a14:m>
                  <m:oMath xmlns:m="http://schemas.openxmlformats.org/officeDocument/2006/math">
                    <m:r>
                      <a:rPr lang="en-US" b="0" i="0"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𝑆𝑂</m:t>
                        </m:r>
                      </m:e>
                      <m:sub>
                        <m:r>
                          <a:rPr lang="en-US" b="0" i="0" smtClean="0">
                            <a:latin typeface="Cambria Math" panose="02040503050406030204" pitchFamily="18" charset="0"/>
                          </a:rPr>
                          <m:t>2</m:t>
                        </m:r>
                      </m:sub>
                    </m:sSub>
                    <m:r>
                      <a:rPr lang="en-US" b="0" i="1" smtClean="0">
                        <a:latin typeface="Cambria Math" panose="02040503050406030204" pitchFamily="18" charset="0"/>
                      </a:rPr>
                      <m:t>, </m:t>
                    </m:r>
                    <m:r>
                      <a:rPr lang="en-US" b="0" i="1" smtClean="0">
                        <a:latin typeface="Cambria Math" panose="02040503050406030204" pitchFamily="18" charset="0"/>
                      </a:rPr>
                      <m:t>𝑛</m:t>
                    </m:r>
                    <m:r>
                      <a:rPr lang="en-US" b="0" i="1" smtClean="0">
                        <a:latin typeface="Cambria Math" panose="02040503050406030204" pitchFamily="18" charset="0"/>
                      </a:rPr>
                      <m:t>≈1.55,</m:t>
                    </m:r>
                  </m:oMath>
                </a14:m>
                <a:r>
                  <a:rPr lang="en-US" dirty="0"/>
                  <a:t> assume constant </a:t>
                </a:r>
                <a14:m>
                  <m:oMath xmlns:m="http://schemas.openxmlformats.org/officeDocument/2006/math">
                    <m:r>
                      <a:rPr lang="en-US" b="0" i="1" smtClean="0">
                        <a:latin typeface="Cambria Math" panose="02040503050406030204" pitchFamily="18" charset="0"/>
                      </a:rPr>
                      <m:t>𝑄𝐸</m:t>
                    </m:r>
                    <m:r>
                      <a:rPr lang="en-US" b="0" i="1" smtClean="0">
                        <a:latin typeface="Cambria Math" panose="02040503050406030204" pitchFamily="18" charset="0"/>
                      </a:rPr>
                      <m:t>=30% </m:t>
                    </m:r>
                  </m:oMath>
                </a14:m>
                <a:r>
                  <a:rPr lang="en-US" dirty="0"/>
                  <a:t>: </a:t>
                </a:r>
              </a:p>
            </p:txBody>
          </p:sp>
        </mc:Choice>
        <mc:Fallback xmlns="">
          <p:sp>
            <p:nvSpPr>
              <p:cNvPr id="58" name="TextBox 57">
                <a:extLst>
                  <a:ext uri="{FF2B5EF4-FFF2-40B4-BE49-F238E27FC236}">
                    <a16:creationId xmlns:a16="http://schemas.microsoft.com/office/drawing/2014/main" id="{BBA2ADED-8360-4757-38BE-8A0F64D0B14A}"/>
                  </a:ext>
                </a:extLst>
              </p:cNvPr>
              <p:cNvSpPr txBox="1">
                <a:spLocks noRot="1" noChangeAspect="1" noMove="1" noResize="1" noEditPoints="1" noAdjustHandles="1" noChangeArrowheads="1" noChangeShapeType="1" noTextEdit="1"/>
              </p:cNvSpPr>
              <p:nvPr/>
            </p:nvSpPr>
            <p:spPr>
              <a:xfrm>
                <a:off x="3382761" y="3207947"/>
                <a:ext cx="4717327" cy="646331"/>
              </a:xfrm>
              <a:prstGeom prst="rect">
                <a:avLst/>
              </a:prstGeom>
              <a:blipFill>
                <a:blip r:embed="rId15"/>
                <a:stretch>
                  <a:fillRect l="-1075" t="-3846" b="-15385"/>
                </a:stretch>
              </a:blipFill>
            </p:spPr>
            <p:txBody>
              <a:bodyPr/>
              <a:lstStyle/>
              <a:p>
                <a:r>
                  <a:rPr lang="en-US">
                    <a:noFill/>
                  </a:rPr>
                  <a:t> </a:t>
                </a:r>
              </a:p>
            </p:txBody>
          </p:sp>
        </mc:Fallback>
      </mc:AlternateContent>
      <p:sp>
        <p:nvSpPr>
          <p:cNvPr id="59" name="TextBox 58">
            <a:extLst>
              <a:ext uri="{FF2B5EF4-FFF2-40B4-BE49-F238E27FC236}">
                <a16:creationId xmlns:a16="http://schemas.microsoft.com/office/drawing/2014/main" id="{2136C85F-80FE-E8E4-FE66-8EF02B500F78}"/>
              </a:ext>
            </a:extLst>
          </p:cNvPr>
          <p:cNvSpPr txBox="1"/>
          <p:nvPr/>
        </p:nvSpPr>
        <p:spPr>
          <a:xfrm>
            <a:off x="4232925" y="4831301"/>
            <a:ext cx="3726148" cy="369332"/>
          </a:xfrm>
          <a:prstGeom prst="rect">
            <a:avLst/>
          </a:prstGeom>
          <a:noFill/>
        </p:spPr>
        <p:txBody>
          <a:bodyPr wrap="none" rtlCol="0">
            <a:spAutoFit/>
          </a:bodyPr>
          <a:lstStyle/>
          <a:p>
            <a:r>
              <a:rPr lang="en-US" dirty="0"/>
              <a:t>Upper Limit: N = 156 Photo-Electrons</a:t>
            </a:r>
          </a:p>
        </p:txBody>
      </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75AA5475-92AD-8CEF-9095-CDBFA2B2D1DA}"/>
                  </a:ext>
                </a:extLst>
              </p:cNvPr>
              <p:cNvSpPr txBox="1"/>
              <p:nvPr/>
            </p:nvSpPr>
            <p:spPr>
              <a:xfrm>
                <a:off x="4438900" y="4340605"/>
                <a:ext cx="3364383" cy="376321"/>
              </a:xfrm>
              <a:prstGeom prst="rect">
                <a:avLst/>
              </a:prstGeom>
              <a:noFill/>
            </p:spPr>
            <p:txBody>
              <a:bodyPr wrap="none" lIns="0" tIns="0" rIns="0" bIns="0" rtlCol="0">
                <a:spAutoFit/>
              </a:bodyPr>
              <a:lstStyle/>
              <a:p>
                <a:r>
                  <a:rPr lang="en-US" dirty="0"/>
                  <a:t>N =</a:t>
                </a:r>
                <a14:m>
                  <m:oMath xmlns:m="http://schemas.openxmlformats.org/officeDocument/2006/math">
                    <m:nary>
                      <m:naryPr>
                        <m:ctrlPr>
                          <a:rPr lang="en-US" i="1" smtClean="0">
                            <a:latin typeface="Cambria Math" panose="02040503050406030204" pitchFamily="18" charset="0"/>
                          </a:rPr>
                        </m:ctrlPr>
                      </m:naryPr>
                      <m:sub>
                        <m:r>
                          <m:rPr>
                            <m:brk m:alnAt="23"/>
                          </m:rPr>
                          <a:rPr lang="en-US" b="0" i="1" smtClean="0">
                            <a:latin typeface="Cambria Math" panose="02040503050406030204" pitchFamily="18" charset="0"/>
                          </a:rPr>
                          <m:t>2</m:t>
                        </m:r>
                        <m:r>
                          <a:rPr lang="en-US" b="0" i="1" smtClean="0">
                            <a:latin typeface="Cambria Math" panose="02040503050406030204" pitchFamily="18" charset="0"/>
                          </a:rPr>
                          <m:t>.0 </m:t>
                        </m:r>
                        <m:r>
                          <a:rPr lang="en-US" b="0" i="1" smtClean="0">
                            <a:latin typeface="Cambria Math" panose="02040503050406030204" pitchFamily="18" charset="0"/>
                          </a:rPr>
                          <m:t>𝑒𝑉</m:t>
                        </m:r>
                      </m:sub>
                      <m:sup>
                        <m:r>
                          <a:rPr lang="en-US" b="0" i="1" smtClean="0">
                            <a:latin typeface="Cambria Math" panose="02040503050406030204" pitchFamily="18" charset="0"/>
                          </a:rPr>
                          <m:t>4.4 </m:t>
                        </m:r>
                        <m:r>
                          <a:rPr lang="en-US" b="0" i="1" smtClean="0">
                            <a:latin typeface="Cambria Math" panose="02040503050406030204" pitchFamily="18" charset="0"/>
                          </a:rPr>
                          <m:t>𝑒𝑉</m:t>
                        </m:r>
                      </m:sup>
                      <m:e>
                        <m:d>
                          <m:dPr>
                            <m:ctrlPr>
                              <a:rPr lang="en-US" b="0" i="1" smtClean="0">
                                <a:latin typeface="Cambria Math" panose="02040503050406030204" pitchFamily="18" charset="0"/>
                              </a:rPr>
                            </m:ctrlPr>
                          </m:dPr>
                          <m:e>
                            <m:r>
                              <a:rPr lang="en-US" b="0" i="1" smtClean="0">
                                <a:latin typeface="Cambria Math" panose="02040503050406030204" pitchFamily="18" charset="0"/>
                              </a:rPr>
                              <m:t>0.3</m:t>
                            </m:r>
                          </m:e>
                        </m:d>
                        <m:d>
                          <m:dPr>
                            <m:ctrlPr>
                              <a:rPr lang="en-US" b="0" i="1" smtClean="0">
                                <a:latin typeface="Cambria Math" panose="02040503050406030204" pitchFamily="18" charset="0"/>
                              </a:rPr>
                            </m:ctrlPr>
                          </m:dPr>
                          <m:e>
                            <m:r>
                              <a:rPr lang="en-US" b="0" i="1" smtClean="0">
                                <a:latin typeface="Cambria Math" panose="02040503050406030204" pitchFamily="18" charset="0"/>
                              </a:rPr>
                              <m:t>216 </m:t>
                            </m:r>
                            <m:r>
                              <a:rPr lang="en-US" b="0" i="1" smtClean="0">
                                <a:latin typeface="Cambria Math" panose="02040503050406030204" pitchFamily="18" charset="0"/>
                              </a:rPr>
                              <m:t>𝑒</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𝑣</m:t>
                                </m:r>
                              </m:e>
                              <m:sup>
                                <m:r>
                                  <a:rPr lang="en-US" b="0" i="1" smtClean="0">
                                    <a:latin typeface="Cambria Math" panose="02040503050406030204" pitchFamily="18" charset="0"/>
                                  </a:rPr>
                                  <m:t>−1</m:t>
                                </m:r>
                              </m:sup>
                            </m:sSup>
                            <m:r>
                              <a:rPr lang="en-US" b="0" i="1" smtClean="0">
                                <a:latin typeface="Cambria Math" panose="02040503050406030204" pitchFamily="18" charset="0"/>
                              </a:rPr>
                              <m:t>𝑐</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−1</m:t>
                                </m:r>
                              </m:sup>
                            </m:sSup>
                          </m:e>
                        </m:d>
                        <m:r>
                          <a:rPr lang="en-US" b="0" i="1" smtClean="0">
                            <a:latin typeface="Cambria Math" panose="02040503050406030204" pitchFamily="18" charset="0"/>
                          </a:rPr>
                          <m:t>𝑑𝐸</m:t>
                        </m:r>
                      </m:e>
                    </m:nary>
                  </m:oMath>
                </a14:m>
                <a:endParaRPr lang="en-US" dirty="0"/>
              </a:p>
            </p:txBody>
          </p:sp>
        </mc:Choice>
        <mc:Fallback xmlns="">
          <p:sp>
            <p:nvSpPr>
              <p:cNvPr id="60" name="TextBox 59">
                <a:extLst>
                  <a:ext uri="{FF2B5EF4-FFF2-40B4-BE49-F238E27FC236}">
                    <a16:creationId xmlns:a16="http://schemas.microsoft.com/office/drawing/2014/main" id="{75AA5475-92AD-8CEF-9095-CDBFA2B2D1DA}"/>
                  </a:ext>
                </a:extLst>
              </p:cNvPr>
              <p:cNvSpPr txBox="1">
                <a:spLocks noRot="1" noChangeAspect="1" noMove="1" noResize="1" noEditPoints="1" noAdjustHandles="1" noChangeArrowheads="1" noChangeShapeType="1" noTextEdit="1"/>
              </p:cNvSpPr>
              <p:nvPr/>
            </p:nvSpPr>
            <p:spPr>
              <a:xfrm>
                <a:off x="4438900" y="4340605"/>
                <a:ext cx="3364383" cy="376321"/>
              </a:xfrm>
              <a:prstGeom prst="rect">
                <a:avLst/>
              </a:prstGeom>
              <a:blipFill>
                <a:blip r:embed="rId16"/>
                <a:stretch>
                  <a:fillRect l="-4887" t="-129032" r="-1128" b="-2032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6404486D-C7DD-4CB3-3ED6-3493C5551FE6}"/>
                  </a:ext>
                </a:extLst>
              </p:cNvPr>
              <p:cNvSpPr txBox="1"/>
              <p:nvPr/>
            </p:nvSpPr>
            <p:spPr>
              <a:xfrm>
                <a:off x="5240783" y="3900923"/>
                <a:ext cx="111485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𝐶</m:t>
                          </m:r>
                        </m:sub>
                      </m:sSub>
                      <m:r>
                        <a:rPr lang="en-US" b="0" i="1" smtClean="0">
                          <a:latin typeface="Cambria Math" panose="02040503050406030204" pitchFamily="18" charset="0"/>
                        </a:rPr>
                        <m:t>=49.8</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61" name="TextBox 60">
                <a:extLst>
                  <a:ext uri="{FF2B5EF4-FFF2-40B4-BE49-F238E27FC236}">
                    <a16:creationId xmlns:a16="http://schemas.microsoft.com/office/drawing/2014/main" id="{6404486D-C7DD-4CB3-3ED6-3493C5551FE6}"/>
                  </a:ext>
                </a:extLst>
              </p:cNvPr>
              <p:cNvSpPr txBox="1">
                <a:spLocks noRot="1" noChangeAspect="1" noMove="1" noResize="1" noEditPoints="1" noAdjustHandles="1" noChangeArrowheads="1" noChangeShapeType="1" noTextEdit="1"/>
              </p:cNvSpPr>
              <p:nvPr/>
            </p:nvSpPr>
            <p:spPr>
              <a:xfrm>
                <a:off x="5240783" y="3900923"/>
                <a:ext cx="1114857" cy="276999"/>
              </a:xfrm>
              <a:prstGeom prst="rect">
                <a:avLst/>
              </a:prstGeom>
              <a:blipFill>
                <a:blip r:embed="rId17"/>
                <a:stretch>
                  <a:fillRect l="-4494" r="-4494" b="-18182"/>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9A7C0B7E-31E6-B1A7-325A-1F2E2E2644AE}"/>
              </a:ext>
            </a:extLst>
          </p:cNvPr>
          <p:cNvSpPr txBox="1"/>
          <p:nvPr/>
        </p:nvSpPr>
        <p:spPr>
          <a:xfrm>
            <a:off x="6146871" y="5244408"/>
            <a:ext cx="3489434" cy="646331"/>
          </a:xfrm>
          <a:prstGeom prst="rect">
            <a:avLst/>
          </a:prstGeom>
          <a:noFill/>
        </p:spPr>
        <p:txBody>
          <a:bodyPr wrap="square" rtlCol="0">
            <a:spAutoFit/>
          </a:bodyPr>
          <a:lstStyle/>
          <a:p>
            <a:r>
              <a:rPr lang="en-US" dirty="0"/>
              <a:t>Divide by 2 for attenuation and absorption = </a:t>
            </a:r>
            <a:r>
              <a:rPr lang="en-US" dirty="0">
                <a:highlight>
                  <a:srgbClr val="00FF00"/>
                </a:highlight>
              </a:rPr>
              <a:t>78</a:t>
            </a:r>
          </a:p>
        </p:txBody>
      </p:sp>
      <p:pic>
        <p:nvPicPr>
          <p:cNvPr id="9" name="Picture 8" descr="A graph of a graph&#10;&#10;Description automatically generated">
            <a:extLst>
              <a:ext uri="{FF2B5EF4-FFF2-40B4-BE49-F238E27FC236}">
                <a16:creationId xmlns:a16="http://schemas.microsoft.com/office/drawing/2014/main" id="{3B5368EC-4D30-B67C-4173-F3594EC86651}"/>
              </a:ext>
            </a:extLst>
          </p:cNvPr>
          <p:cNvPicPr>
            <a:picLocks noChangeAspect="1"/>
          </p:cNvPicPr>
          <p:nvPr/>
        </p:nvPicPr>
        <p:blipFill>
          <a:blip r:embed="rId18"/>
          <a:stretch>
            <a:fillRect/>
          </a:stretch>
        </p:blipFill>
        <p:spPr>
          <a:xfrm>
            <a:off x="7953521" y="1519321"/>
            <a:ext cx="4190789" cy="2852148"/>
          </a:xfrm>
          <a:prstGeom prst="rect">
            <a:avLst/>
          </a:prstGeom>
        </p:spPr>
      </p:pic>
    </p:spTree>
    <p:extLst>
      <p:ext uri="{BB962C8B-B14F-4D97-AF65-F5344CB8AC3E}">
        <p14:creationId xmlns:p14="http://schemas.microsoft.com/office/powerpoint/2010/main" val="1518687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D7FD2-B22C-176A-8E4F-8780FA3FF5A9}"/>
              </a:ext>
            </a:extLst>
          </p:cNvPr>
          <p:cNvSpPr>
            <a:spLocks noGrp="1"/>
          </p:cNvSpPr>
          <p:nvPr>
            <p:ph type="title"/>
          </p:nvPr>
        </p:nvSpPr>
        <p:spPr/>
        <p:txBody>
          <a:bodyPr/>
          <a:lstStyle/>
          <a:p>
            <a:r>
              <a:rPr lang="en-US" b="1" dirty="0"/>
              <a:t>Diffuse Beam Monitor</a:t>
            </a:r>
          </a:p>
        </p:txBody>
      </p:sp>
      <p:sp>
        <p:nvSpPr>
          <p:cNvPr id="3" name="Content Placeholder 2">
            <a:extLst>
              <a:ext uri="{FF2B5EF4-FFF2-40B4-BE49-F238E27FC236}">
                <a16:creationId xmlns:a16="http://schemas.microsoft.com/office/drawing/2014/main" id="{79D4674D-6CE7-867B-7EC6-82803549296D}"/>
              </a:ext>
            </a:extLst>
          </p:cNvPr>
          <p:cNvSpPr>
            <a:spLocks noGrp="1"/>
          </p:cNvSpPr>
          <p:nvPr>
            <p:ph idx="1"/>
          </p:nvPr>
        </p:nvSpPr>
        <p:spPr/>
        <p:txBody>
          <a:bodyPr/>
          <a:lstStyle/>
          <a:p>
            <a:r>
              <a:rPr lang="en-US" dirty="0"/>
              <a:t>14 Units located just upstream of the main detector</a:t>
            </a:r>
          </a:p>
          <a:p>
            <a:r>
              <a:rPr lang="en-US" dirty="0"/>
              <a:t>Two ET 9305KB PMTs</a:t>
            </a:r>
          </a:p>
          <a:p>
            <a:pPr lvl="1"/>
            <a:r>
              <a:rPr lang="en-US" dirty="0"/>
              <a:t>One bare, connected to a 100 x 71 x 10 mm quartz radiator via SES406 Optical Cement</a:t>
            </a:r>
          </a:p>
          <a:p>
            <a:r>
              <a:rPr lang="en-US" dirty="0"/>
              <a:t>Monitor for large False Asymmetries</a:t>
            </a:r>
          </a:p>
          <a:p>
            <a:endParaRPr lang="en-US" dirty="0"/>
          </a:p>
        </p:txBody>
      </p:sp>
      <p:sp>
        <p:nvSpPr>
          <p:cNvPr id="4" name="Date Placeholder 5">
            <a:extLst>
              <a:ext uri="{FF2B5EF4-FFF2-40B4-BE49-F238E27FC236}">
                <a16:creationId xmlns:a16="http://schemas.microsoft.com/office/drawing/2014/main" id="{8EF95826-8B40-E720-CCAE-A0A4B0ABFC25}"/>
              </a:ext>
            </a:extLst>
          </p:cNvPr>
          <p:cNvSpPr>
            <a:spLocks noGrp="1"/>
          </p:cNvSpPr>
          <p:nvPr>
            <p:ph type="dt" sz="half" idx="10"/>
          </p:nvPr>
        </p:nvSpPr>
        <p:spPr>
          <a:xfrm>
            <a:off x="838200" y="6356350"/>
            <a:ext cx="2743200" cy="365125"/>
          </a:xfrm>
        </p:spPr>
        <p:txBody>
          <a:bodyPr/>
          <a:lstStyle/>
          <a:p>
            <a:fld id="{A27040F9-0106-C74E-8E27-7ABDD6AD5F2B}" type="datetime6">
              <a:rPr lang="en-US" smtClean="0"/>
              <a:t>December 24</a:t>
            </a:fld>
            <a:endParaRPr lang="en-US" dirty="0"/>
          </a:p>
        </p:txBody>
      </p:sp>
      <p:sp>
        <p:nvSpPr>
          <p:cNvPr id="5" name="Footer Placeholder 3">
            <a:extLst>
              <a:ext uri="{FF2B5EF4-FFF2-40B4-BE49-F238E27FC236}">
                <a16:creationId xmlns:a16="http://schemas.microsoft.com/office/drawing/2014/main" id="{E54A62C1-2983-8066-C8E3-CEC97FA8D98D}"/>
              </a:ext>
            </a:extLst>
          </p:cNvPr>
          <p:cNvSpPr>
            <a:spLocks noGrp="1"/>
          </p:cNvSpPr>
          <p:nvPr>
            <p:ph type="ftr" sz="quarter" idx="11"/>
          </p:nvPr>
        </p:nvSpPr>
        <p:spPr>
          <a:xfrm>
            <a:off x="4038600" y="6356350"/>
            <a:ext cx="4114800" cy="365125"/>
          </a:xfrm>
        </p:spPr>
        <p:txBody>
          <a:bodyPr/>
          <a:lstStyle/>
          <a:p>
            <a:r>
              <a:rPr lang="en-US" dirty="0"/>
              <a:t>Daniel Valmassei</a:t>
            </a:r>
          </a:p>
        </p:txBody>
      </p:sp>
      <p:sp>
        <p:nvSpPr>
          <p:cNvPr id="11" name="Slide Number Placeholder 10">
            <a:extLst>
              <a:ext uri="{FF2B5EF4-FFF2-40B4-BE49-F238E27FC236}">
                <a16:creationId xmlns:a16="http://schemas.microsoft.com/office/drawing/2014/main" id="{E96D2D7C-24CE-1030-DC29-D71B4B28CF7B}"/>
              </a:ext>
            </a:extLst>
          </p:cNvPr>
          <p:cNvSpPr>
            <a:spLocks noGrp="1"/>
          </p:cNvSpPr>
          <p:nvPr>
            <p:ph type="sldNum" sz="quarter" idx="12"/>
          </p:nvPr>
        </p:nvSpPr>
        <p:spPr/>
        <p:txBody>
          <a:bodyPr/>
          <a:lstStyle/>
          <a:p>
            <a:fld id="{EBF50451-7432-8844-82E4-77CA03F723CA}" type="slidenum">
              <a:rPr lang="en-US" smtClean="0"/>
              <a:t>21</a:t>
            </a:fld>
            <a:endParaRPr lang="en-US"/>
          </a:p>
        </p:txBody>
      </p:sp>
      <p:pic>
        <p:nvPicPr>
          <p:cNvPr id="12" name="Picture 11">
            <a:extLst>
              <a:ext uri="{FF2B5EF4-FFF2-40B4-BE49-F238E27FC236}">
                <a16:creationId xmlns:a16="http://schemas.microsoft.com/office/drawing/2014/main" id="{E5BAD86E-1557-CAD1-B659-571FE8EC40B8}"/>
              </a:ext>
            </a:extLst>
          </p:cNvPr>
          <p:cNvPicPr>
            <a:picLocks noChangeAspect="1"/>
          </p:cNvPicPr>
          <p:nvPr/>
        </p:nvPicPr>
        <p:blipFill>
          <a:blip r:embed="rId3"/>
          <a:stretch>
            <a:fillRect/>
          </a:stretch>
        </p:blipFill>
        <p:spPr>
          <a:xfrm>
            <a:off x="7513776" y="2563584"/>
            <a:ext cx="3840024" cy="3613379"/>
          </a:xfrm>
          <a:prstGeom prst="rect">
            <a:avLst/>
          </a:prstGeom>
        </p:spPr>
      </p:pic>
      <p:sp>
        <p:nvSpPr>
          <p:cNvPr id="16" name="Rectangle 15">
            <a:extLst>
              <a:ext uri="{FF2B5EF4-FFF2-40B4-BE49-F238E27FC236}">
                <a16:creationId xmlns:a16="http://schemas.microsoft.com/office/drawing/2014/main" id="{994B7BF7-77B8-676F-343C-3C0E4A5A7A08}"/>
              </a:ext>
            </a:extLst>
          </p:cNvPr>
          <p:cNvSpPr/>
          <p:nvPr/>
        </p:nvSpPr>
        <p:spPr>
          <a:xfrm>
            <a:off x="9339943" y="2720946"/>
            <a:ext cx="307640" cy="2752202"/>
          </a:xfrm>
          <a:prstGeom prst="rect">
            <a:avLst/>
          </a:prstGeom>
          <a:solidFill>
            <a:schemeClr val="accent1">
              <a:alpha val="3017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40B4D99-709E-0B14-38F2-9F9BF7ED6CCC}"/>
              </a:ext>
            </a:extLst>
          </p:cNvPr>
          <p:cNvGrpSpPr>
            <a:grpSpLocks noChangeAspect="1"/>
          </p:cNvGrpSpPr>
          <p:nvPr/>
        </p:nvGrpSpPr>
        <p:grpSpPr>
          <a:xfrm>
            <a:off x="2249710" y="6304309"/>
            <a:ext cx="2663379" cy="469209"/>
            <a:chOff x="1263121" y="4232994"/>
            <a:chExt cx="10352173" cy="1823748"/>
          </a:xfrm>
        </p:grpSpPr>
        <p:grpSp>
          <p:nvGrpSpPr>
            <p:cNvPr id="17" name="Group 16">
              <a:extLst>
                <a:ext uri="{FF2B5EF4-FFF2-40B4-BE49-F238E27FC236}">
                  <a16:creationId xmlns:a16="http://schemas.microsoft.com/office/drawing/2014/main" id="{A687458B-E909-FF47-E7BE-D3787D20FA41}"/>
                </a:ext>
              </a:extLst>
            </p:cNvPr>
            <p:cNvGrpSpPr>
              <a:grpSpLocks noChangeAspect="1"/>
            </p:cNvGrpSpPr>
            <p:nvPr/>
          </p:nvGrpSpPr>
          <p:grpSpPr>
            <a:xfrm>
              <a:off x="1263121" y="4549200"/>
              <a:ext cx="6991985" cy="1175440"/>
              <a:chOff x="442900" y="5257800"/>
              <a:chExt cx="8270672" cy="1390403"/>
            </a:xfrm>
          </p:grpSpPr>
          <p:pic>
            <p:nvPicPr>
              <p:cNvPr id="19" name="Picture 1">
                <a:extLst>
                  <a:ext uri="{FF2B5EF4-FFF2-40B4-BE49-F238E27FC236}">
                    <a16:creationId xmlns:a16="http://schemas.microsoft.com/office/drawing/2014/main" id="{1BCD0336-CA0F-EEAE-D2DF-2CAC4CB159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4016" y="5257800"/>
                <a:ext cx="4389556" cy="137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0" name="Picture 4">
                <a:extLst>
                  <a:ext uri="{FF2B5EF4-FFF2-40B4-BE49-F238E27FC236}">
                    <a16:creationId xmlns:a16="http://schemas.microsoft.com/office/drawing/2014/main" id="{8F184623-AC74-F743-13B7-AF57CD6E8C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900" y="5257800"/>
                <a:ext cx="1371603" cy="137160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DOE Logo">
                <a:extLst>
                  <a:ext uri="{FF2B5EF4-FFF2-40B4-BE49-F238E27FC236}">
                    <a16:creationId xmlns:a16="http://schemas.microsoft.com/office/drawing/2014/main" id="{BCC879AD-32C6-7F8E-4366-E036392ACB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6563" y="5276603"/>
                <a:ext cx="1371600" cy="1371600"/>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4" descr="Virginia Tech Logo Horizontal transparent PNG - StickPNG">
              <a:extLst>
                <a:ext uri="{FF2B5EF4-FFF2-40B4-BE49-F238E27FC236}">
                  <a16:creationId xmlns:a16="http://schemas.microsoft.com/office/drawing/2014/main" id="{27A86B64-60E0-2E0A-4D55-CA50CE64AB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3400" y="4232994"/>
              <a:ext cx="3461894" cy="1823748"/>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TextBox 21">
            <a:extLst>
              <a:ext uri="{FF2B5EF4-FFF2-40B4-BE49-F238E27FC236}">
                <a16:creationId xmlns:a16="http://schemas.microsoft.com/office/drawing/2014/main" id="{CF861379-75C2-840E-DBA7-D59D1B419F9E}"/>
              </a:ext>
            </a:extLst>
          </p:cNvPr>
          <p:cNvSpPr txBox="1"/>
          <p:nvPr/>
        </p:nvSpPr>
        <p:spPr>
          <a:xfrm>
            <a:off x="2398872" y="4370273"/>
            <a:ext cx="1661224" cy="369332"/>
          </a:xfrm>
          <a:prstGeom prst="rect">
            <a:avLst/>
          </a:prstGeom>
          <a:solidFill>
            <a:srgbClr val="FFC000"/>
          </a:solidFill>
        </p:spPr>
        <p:txBody>
          <a:bodyPr wrap="none" rtlCol="0">
            <a:spAutoFit/>
          </a:bodyPr>
          <a:lstStyle/>
          <a:p>
            <a:r>
              <a:rPr lang="en-US" dirty="0"/>
              <a:t>Picture of DBM</a:t>
            </a:r>
          </a:p>
        </p:txBody>
      </p:sp>
    </p:spTree>
    <p:extLst>
      <p:ext uri="{BB962C8B-B14F-4D97-AF65-F5344CB8AC3E}">
        <p14:creationId xmlns:p14="http://schemas.microsoft.com/office/powerpoint/2010/main" val="1618222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D7FD2-B22C-176A-8E4F-8780FA3FF5A9}"/>
              </a:ext>
            </a:extLst>
          </p:cNvPr>
          <p:cNvSpPr>
            <a:spLocks noGrp="1"/>
          </p:cNvSpPr>
          <p:nvPr>
            <p:ph type="title"/>
          </p:nvPr>
        </p:nvSpPr>
        <p:spPr/>
        <p:txBody>
          <a:bodyPr/>
          <a:lstStyle/>
          <a:p>
            <a:r>
              <a:rPr lang="en-US" b="1" dirty="0"/>
              <a:t>Large Angle Monitor</a:t>
            </a:r>
          </a:p>
        </p:txBody>
      </p:sp>
      <p:sp>
        <p:nvSpPr>
          <p:cNvPr id="3" name="Content Placeholder 2">
            <a:extLst>
              <a:ext uri="{FF2B5EF4-FFF2-40B4-BE49-F238E27FC236}">
                <a16:creationId xmlns:a16="http://schemas.microsoft.com/office/drawing/2014/main" id="{79D4674D-6CE7-867B-7EC6-82803549296D}"/>
              </a:ext>
            </a:extLst>
          </p:cNvPr>
          <p:cNvSpPr>
            <a:spLocks noGrp="1"/>
          </p:cNvSpPr>
          <p:nvPr>
            <p:ph idx="1"/>
          </p:nvPr>
        </p:nvSpPr>
        <p:spPr/>
        <p:txBody>
          <a:bodyPr/>
          <a:lstStyle/>
          <a:p>
            <a:r>
              <a:rPr lang="en-US" sz="1800" dirty="0">
                <a:effectLst/>
              </a:rPr>
              <a:t>Large angle, high rate, and small asymmetry</a:t>
            </a:r>
          </a:p>
          <a:p>
            <a:r>
              <a:rPr lang="en-US" sz="1800" dirty="0">
                <a:effectLst/>
              </a:rPr>
              <a:t>“Null” asymmetry monitors as a check of helicity-correlated beam</a:t>
            </a:r>
            <a:r>
              <a:rPr lang="en-US" sz="1800" dirty="0"/>
              <a:t> </a:t>
            </a:r>
            <a:r>
              <a:rPr lang="en-US" sz="1800" dirty="0">
                <a:effectLst/>
              </a:rPr>
              <a:t>correction procedure</a:t>
            </a:r>
            <a:endParaRPr lang="en-US" sz="1800" dirty="0"/>
          </a:p>
          <a:p>
            <a:r>
              <a:rPr lang="en-US" sz="1800" dirty="0">
                <a:effectLst/>
              </a:rPr>
              <a:t>Monitor for potential false asymmetries from re-scattered backgrounds</a:t>
            </a:r>
            <a:endParaRPr lang="en-US" sz="1800" dirty="0"/>
          </a:p>
          <a:p>
            <a:r>
              <a:rPr lang="en-US" sz="1800" dirty="0">
                <a:effectLst/>
              </a:rPr>
              <a:t>Accepted flux is dominated by e-p elastic radiative tail</a:t>
            </a:r>
          </a:p>
          <a:p>
            <a:r>
              <a:rPr lang="en-US" sz="1800" dirty="0">
                <a:effectLst/>
              </a:rPr>
              <a:t>Total rate gives stat. width ~3.3 x Ring 5 (main physics); smaller (7 vs. 32</a:t>
            </a:r>
            <a:r>
              <a:rPr lang="en-US" sz="1800" dirty="0"/>
              <a:t> </a:t>
            </a:r>
            <a:r>
              <a:rPr lang="en-US" sz="1800" dirty="0">
                <a:effectLst/>
              </a:rPr>
              <a:t>ppb) asymmetry</a:t>
            </a:r>
          </a:p>
          <a:p>
            <a:endParaRPr lang="en-US" dirty="0"/>
          </a:p>
        </p:txBody>
      </p:sp>
      <p:sp>
        <p:nvSpPr>
          <p:cNvPr id="4" name="Date Placeholder 5">
            <a:extLst>
              <a:ext uri="{FF2B5EF4-FFF2-40B4-BE49-F238E27FC236}">
                <a16:creationId xmlns:a16="http://schemas.microsoft.com/office/drawing/2014/main" id="{8EF95826-8B40-E720-CCAE-A0A4B0ABFC25}"/>
              </a:ext>
            </a:extLst>
          </p:cNvPr>
          <p:cNvSpPr>
            <a:spLocks noGrp="1"/>
          </p:cNvSpPr>
          <p:nvPr>
            <p:ph type="dt" sz="half" idx="10"/>
          </p:nvPr>
        </p:nvSpPr>
        <p:spPr>
          <a:xfrm>
            <a:off x="838200" y="6356350"/>
            <a:ext cx="2743200" cy="365125"/>
          </a:xfrm>
        </p:spPr>
        <p:txBody>
          <a:bodyPr/>
          <a:lstStyle/>
          <a:p>
            <a:fld id="{17BDC665-5B42-E346-A3C0-E522AD235367}" type="datetime6">
              <a:rPr lang="en-US" smtClean="0"/>
              <a:t>December 24</a:t>
            </a:fld>
            <a:endParaRPr lang="en-US" dirty="0"/>
          </a:p>
        </p:txBody>
      </p:sp>
      <p:sp>
        <p:nvSpPr>
          <p:cNvPr id="5" name="Footer Placeholder 3">
            <a:extLst>
              <a:ext uri="{FF2B5EF4-FFF2-40B4-BE49-F238E27FC236}">
                <a16:creationId xmlns:a16="http://schemas.microsoft.com/office/drawing/2014/main" id="{E54A62C1-2983-8066-C8E3-CEC97FA8D98D}"/>
              </a:ext>
            </a:extLst>
          </p:cNvPr>
          <p:cNvSpPr>
            <a:spLocks noGrp="1"/>
          </p:cNvSpPr>
          <p:nvPr>
            <p:ph type="ftr" sz="quarter" idx="11"/>
          </p:nvPr>
        </p:nvSpPr>
        <p:spPr>
          <a:xfrm>
            <a:off x="4038600" y="6356350"/>
            <a:ext cx="4114800" cy="365125"/>
          </a:xfrm>
        </p:spPr>
        <p:txBody>
          <a:bodyPr/>
          <a:lstStyle/>
          <a:p>
            <a:r>
              <a:rPr lang="en-US" dirty="0"/>
              <a:t>Daniel Valmassei</a:t>
            </a:r>
          </a:p>
        </p:txBody>
      </p:sp>
      <p:sp>
        <p:nvSpPr>
          <p:cNvPr id="11" name="Slide Number Placeholder 10">
            <a:extLst>
              <a:ext uri="{FF2B5EF4-FFF2-40B4-BE49-F238E27FC236}">
                <a16:creationId xmlns:a16="http://schemas.microsoft.com/office/drawing/2014/main" id="{E96D2D7C-24CE-1030-DC29-D71B4B28CF7B}"/>
              </a:ext>
            </a:extLst>
          </p:cNvPr>
          <p:cNvSpPr>
            <a:spLocks noGrp="1"/>
          </p:cNvSpPr>
          <p:nvPr>
            <p:ph type="sldNum" sz="quarter" idx="12"/>
          </p:nvPr>
        </p:nvSpPr>
        <p:spPr/>
        <p:txBody>
          <a:bodyPr/>
          <a:lstStyle/>
          <a:p>
            <a:fld id="{EBF50451-7432-8844-82E4-77CA03F723CA}" type="slidenum">
              <a:rPr lang="en-US" smtClean="0"/>
              <a:t>22</a:t>
            </a:fld>
            <a:endParaRPr lang="en-US"/>
          </a:p>
        </p:txBody>
      </p:sp>
      <p:graphicFrame>
        <p:nvGraphicFramePr>
          <p:cNvPr id="12" name="Table 11">
            <a:extLst>
              <a:ext uri="{FF2B5EF4-FFF2-40B4-BE49-F238E27FC236}">
                <a16:creationId xmlns:a16="http://schemas.microsoft.com/office/drawing/2014/main" id="{E213E274-7263-9AC8-634A-3C26925CAFE9}"/>
              </a:ext>
            </a:extLst>
          </p:cNvPr>
          <p:cNvGraphicFramePr>
            <a:graphicFrameLocks noGrp="1"/>
          </p:cNvGraphicFramePr>
          <p:nvPr/>
        </p:nvGraphicFramePr>
        <p:xfrm>
          <a:off x="6082118" y="3613150"/>
          <a:ext cx="5056964" cy="1828800"/>
        </p:xfrm>
        <a:graphic>
          <a:graphicData uri="http://schemas.openxmlformats.org/drawingml/2006/table">
            <a:tbl>
              <a:tblPr firstRow="1" bandRow="1">
                <a:tableStyleId>{5C22544A-7EE6-4342-B048-85BDC9FD1C3A}</a:tableStyleId>
              </a:tblPr>
              <a:tblGrid>
                <a:gridCol w="1264241">
                  <a:extLst>
                    <a:ext uri="{9D8B030D-6E8A-4147-A177-3AD203B41FA5}">
                      <a16:colId xmlns:a16="http://schemas.microsoft.com/office/drawing/2014/main" val="592705837"/>
                    </a:ext>
                  </a:extLst>
                </a:gridCol>
                <a:gridCol w="1264241">
                  <a:extLst>
                    <a:ext uri="{9D8B030D-6E8A-4147-A177-3AD203B41FA5}">
                      <a16:colId xmlns:a16="http://schemas.microsoft.com/office/drawing/2014/main" val="1419913385"/>
                    </a:ext>
                  </a:extLst>
                </a:gridCol>
                <a:gridCol w="1264241">
                  <a:extLst>
                    <a:ext uri="{9D8B030D-6E8A-4147-A177-3AD203B41FA5}">
                      <a16:colId xmlns:a16="http://schemas.microsoft.com/office/drawing/2014/main" val="3988242938"/>
                    </a:ext>
                  </a:extLst>
                </a:gridCol>
                <a:gridCol w="1264241">
                  <a:extLst>
                    <a:ext uri="{9D8B030D-6E8A-4147-A177-3AD203B41FA5}">
                      <a16:colId xmlns:a16="http://schemas.microsoft.com/office/drawing/2014/main" val="4047236242"/>
                    </a:ext>
                  </a:extLst>
                </a:gridCol>
              </a:tblGrid>
              <a:tr h="320933">
                <a:tc>
                  <a:txBody>
                    <a:bodyPr/>
                    <a:lstStyle/>
                    <a:p>
                      <a:pPr algn="ctr"/>
                      <a:r>
                        <a:rPr lang="en-US" dirty="0"/>
                        <a:t>Process</a:t>
                      </a:r>
                    </a:p>
                  </a:txBody>
                  <a:tcPr/>
                </a:tc>
                <a:tc>
                  <a:txBody>
                    <a:bodyPr/>
                    <a:lstStyle/>
                    <a:p>
                      <a:pPr algn="ctr"/>
                      <a:r>
                        <a:rPr lang="en-US" dirty="0"/>
                        <a:t>Rate (GHz)</a:t>
                      </a:r>
                    </a:p>
                  </a:txBody>
                  <a:tcPr/>
                </a:tc>
                <a:tc>
                  <a:txBody>
                    <a:bodyPr/>
                    <a:lstStyle/>
                    <a:p>
                      <a:pPr algn="ctr"/>
                      <a:r>
                        <a:rPr lang="en-US" dirty="0"/>
                        <a:t>&lt;A&gt; (ppb)</a:t>
                      </a:r>
                    </a:p>
                  </a:txBody>
                  <a:tcPr/>
                </a:tc>
                <a:tc>
                  <a:txBody>
                    <a:bodyPr/>
                    <a:lstStyle/>
                    <a:p>
                      <a:pPr algn="ctr"/>
                      <a:r>
                        <a:rPr lang="en-US" dirty="0"/>
                        <a:t>&lt;E&gt; (GeV)</a:t>
                      </a:r>
                    </a:p>
                  </a:txBody>
                  <a:tcPr/>
                </a:tc>
                <a:extLst>
                  <a:ext uri="{0D108BD9-81ED-4DB2-BD59-A6C34878D82A}">
                    <a16:rowId xmlns:a16="http://schemas.microsoft.com/office/drawing/2014/main" val="2958770011"/>
                  </a:ext>
                </a:extLst>
              </a:tr>
              <a:tr h="320933">
                <a:tc>
                  <a:txBody>
                    <a:bodyPr/>
                    <a:lstStyle/>
                    <a:p>
                      <a:pPr algn="ctr"/>
                      <a:r>
                        <a:rPr lang="en-US" dirty="0" err="1"/>
                        <a:t>Møller</a:t>
                      </a:r>
                      <a:endParaRPr lang="en-US" dirty="0"/>
                    </a:p>
                  </a:txBody>
                  <a:tcPr/>
                </a:tc>
                <a:tc>
                  <a:txBody>
                    <a:bodyPr/>
                    <a:lstStyle/>
                    <a:p>
                      <a:pPr algn="ctr"/>
                      <a:r>
                        <a:rPr lang="en-US" dirty="0"/>
                        <a:t>10.5</a:t>
                      </a:r>
                    </a:p>
                  </a:txBody>
                  <a:tcPr/>
                </a:tc>
                <a:tc>
                  <a:txBody>
                    <a:bodyPr/>
                    <a:lstStyle/>
                    <a:p>
                      <a:pPr algn="ctr"/>
                      <a:r>
                        <a:rPr lang="en-US" dirty="0"/>
                        <a:t>10</a:t>
                      </a:r>
                    </a:p>
                  </a:txBody>
                  <a:tcPr/>
                </a:tc>
                <a:tc>
                  <a:txBody>
                    <a:bodyPr/>
                    <a:lstStyle/>
                    <a:p>
                      <a:pPr algn="ctr"/>
                      <a:r>
                        <a:rPr lang="en-US" dirty="0"/>
                        <a:t>1.3</a:t>
                      </a:r>
                    </a:p>
                  </a:txBody>
                  <a:tcPr/>
                </a:tc>
                <a:extLst>
                  <a:ext uri="{0D108BD9-81ED-4DB2-BD59-A6C34878D82A}">
                    <a16:rowId xmlns:a16="http://schemas.microsoft.com/office/drawing/2014/main" val="4102149919"/>
                  </a:ext>
                </a:extLst>
              </a:tr>
              <a:tr h="320933">
                <a:tc>
                  <a:txBody>
                    <a:bodyPr/>
                    <a:lstStyle/>
                    <a:p>
                      <a:pPr algn="ctr"/>
                      <a:r>
                        <a:rPr lang="en-US" dirty="0"/>
                        <a:t>Elastic ep</a:t>
                      </a:r>
                    </a:p>
                  </a:txBody>
                  <a:tcPr/>
                </a:tc>
                <a:tc>
                  <a:txBody>
                    <a:bodyPr/>
                    <a:lstStyle/>
                    <a:p>
                      <a:pPr algn="ctr"/>
                      <a:r>
                        <a:rPr lang="en-US" dirty="0"/>
                        <a:t>21.2</a:t>
                      </a:r>
                    </a:p>
                  </a:txBody>
                  <a:tcPr/>
                </a:tc>
                <a:tc>
                  <a:txBody>
                    <a:bodyPr/>
                    <a:lstStyle/>
                    <a:p>
                      <a:pPr algn="ctr"/>
                      <a:r>
                        <a:rPr lang="en-US" dirty="0"/>
                        <a:t>4</a:t>
                      </a:r>
                    </a:p>
                  </a:txBody>
                  <a:tcPr/>
                </a:tc>
                <a:tc>
                  <a:txBody>
                    <a:bodyPr/>
                    <a:lstStyle/>
                    <a:p>
                      <a:pPr algn="ctr"/>
                      <a:r>
                        <a:rPr lang="en-US" dirty="0"/>
                        <a:t>1.1</a:t>
                      </a:r>
                    </a:p>
                  </a:txBody>
                  <a:tcPr/>
                </a:tc>
                <a:extLst>
                  <a:ext uri="{0D108BD9-81ED-4DB2-BD59-A6C34878D82A}">
                    <a16:rowId xmlns:a16="http://schemas.microsoft.com/office/drawing/2014/main" val="3915173994"/>
                  </a:ext>
                </a:extLst>
              </a:tr>
              <a:tr h="320933">
                <a:tc>
                  <a:txBody>
                    <a:bodyPr/>
                    <a:lstStyle/>
                    <a:p>
                      <a:pPr algn="ctr"/>
                      <a:r>
                        <a:rPr lang="en-US" dirty="0"/>
                        <a:t>Inelastic ep</a:t>
                      </a:r>
                    </a:p>
                  </a:txBody>
                  <a:tcPr/>
                </a:tc>
                <a:tc>
                  <a:txBody>
                    <a:bodyPr/>
                    <a:lstStyle/>
                    <a:p>
                      <a:pPr algn="ctr"/>
                      <a:r>
                        <a:rPr lang="en-US" dirty="0"/>
                        <a:t>0.1</a:t>
                      </a:r>
                    </a:p>
                  </a:txBody>
                  <a:tcPr/>
                </a:tc>
                <a:tc>
                  <a:txBody>
                    <a:bodyPr/>
                    <a:lstStyle/>
                    <a:p>
                      <a:pPr algn="ctr"/>
                      <a:r>
                        <a:rPr lang="en-US" dirty="0"/>
                        <a:t>332</a:t>
                      </a:r>
                    </a:p>
                  </a:txBody>
                  <a:tcPr/>
                </a:tc>
                <a:tc>
                  <a:txBody>
                    <a:bodyPr/>
                    <a:lstStyle/>
                    <a:p>
                      <a:pPr algn="ctr"/>
                      <a:endParaRPr lang="en-US" dirty="0"/>
                    </a:p>
                  </a:txBody>
                  <a:tcPr/>
                </a:tc>
                <a:extLst>
                  <a:ext uri="{0D108BD9-81ED-4DB2-BD59-A6C34878D82A}">
                    <a16:rowId xmlns:a16="http://schemas.microsoft.com/office/drawing/2014/main" val="1378296392"/>
                  </a:ext>
                </a:extLst>
              </a:tr>
              <a:tr h="320933">
                <a:tc>
                  <a:txBody>
                    <a:bodyPr/>
                    <a:lstStyle/>
                    <a:p>
                      <a:pPr algn="ctr"/>
                      <a:r>
                        <a:rPr lang="en-US" dirty="0">
                          <a:solidFill>
                            <a:srgbClr val="0070C0"/>
                          </a:solidFill>
                        </a:rPr>
                        <a:t>Total</a:t>
                      </a:r>
                    </a:p>
                  </a:txBody>
                  <a:tcPr/>
                </a:tc>
                <a:tc>
                  <a:txBody>
                    <a:bodyPr/>
                    <a:lstStyle/>
                    <a:p>
                      <a:pPr algn="ctr"/>
                      <a:r>
                        <a:rPr lang="en-US" dirty="0">
                          <a:solidFill>
                            <a:srgbClr val="0070C0"/>
                          </a:solidFill>
                        </a:rPr>
                        <a:t>31.8</a:t>
                      </a:r>
                    </a:p>
                  </a:txBody>
                  <a:tcPr/>
                </a:tc>
                <a:tc>
                  <a:txBody>
                    <a:bodyPr/>
                    <a:lstStyle/>
                    <a:p>
                      <a:pPr algn="ctr"/>
                      <a:r>
                        <a:rPr lang="en-US" dirty="0">
                          <a:solidFill>
                            <a:srgbClr val="0070C0"/>
                          </a:solidFill>
                        </a:rPr>
                        <a:t>7</a:t>
                      </a:r>
                    </a:p>
                  </a:txBody>
                  <a:tcPr/>
                </a:tc>
                <a:tc>
                  <a:txBody>
                    <a:bodyPr/>
                    <a:lstStyle/>
                    <a:p>
                      <a:pPr algn="ctr"/>
                      <a:endParaRPr lang="en-US" dirty="0"/>
                    </a:p>
                  </a:txBody>
                  <a:tcPr/>
                </a:tc>
                <a:extLst>
                  <a:ext uri="{0D108BD9-81ED-4DB2-BD59-A6C34878D82A}">
                    <a16:rowId xmlns:a16="http://schemas.microsoft.com/office/drawing/2014/main" val="1624614071"/>
                  </a:ext>
                </a:extLst>
              </a:tr>
            </a:tbl>
          </a:graphicData>
        </a:graphic>
      </p:graphicFrame>
      <p:pic>
        <p:nvPicPr>
          <p:cNvPr id="13" name="Picture 12" descr="A graph of a mass spectrum&#10;&#10;Description automatically generated with medium confidence">
            <a:extLst>
              <a:ext uri="{FF2B5EF4-FFF2-40B4-BE49-F238E27FC236}">
                <a16:creationId xmlns:a16="http://schemas.microsoft.com/office/drawing/2014/main" id="{B2F3CD12-BC26-5261-9C3E-11D3F9A46FEE}"/>
              </a:ext>
            </a:extLst>
          </p:cNvPr>
          <p:cNvPicPr>
            <a:picLocks noChangeAspect="1"/>
          </p:cNvPicPr>
          <p:nvPr/>
        </p:nvPicPr>
        <p:blipFill>
          <a:blip r:embed="rId2"/>
          <a:stretch>
            <a:fillRect/>
          </a:stretch>
        </p:blipFill>
        <p:spPr>
          <a:xfrm>
            <a:off x="838200" y="2954208"/>
            <a:ext cx="4699898" cy="3431890"/>
          </a:xfrm>
          <a:prstGeom prst="rect">
            <a:avLst/>
          </a:prstGeom>
        </p:spPr>
      </p:pic>
      <p:grpSp>
        <p:nvGrpSpPr>
          <p:cNvPr id="14" name="Group 13">
            <a:extLst>
              <a:ext uri="{FF2B5EF4-FFF2-40B4-BE49-F238E27FC236}">
                <a16:creationId xmlns:a16="http://schemas.microsoft.com/office/drawing/2014/main" id="{BEEF120A-B5A7-3F72-A2E2-F18D0EF81C9C}"/>
              </a:ext>
            </a:extLst>
          </p:cNvPr>
          <p:cNvGrpSpPr>
            <a:grpSpLocks noChangeAspect="1"/>
          </p:cNvGrpSpPr>
          <p:nvPr/>
        </p:nvGrpSpPr>
        <p:grpSpPr>
          <a:xfrm>
            <a:off x="2249710" y="6304309"/>
            <a:ext cx="2663379" cy="469209"/>
            <a:chOff x="1263121" y="4232994"/>
            <a:chExt cx="10352173" cy="1823748"/>
          </a:xfrm>
        </p:grpSpPr>
        <p:grpSp>
          <p:nvGrpSpPr>
            <p:cNvPr id="15" name="Group 14">
              <a:extLst>
                <a:ext uri="{FF2B5EF4-FFF2-40B4-BE49-F238E27FC236}">
                  <a16:creationId xmlns:a16="http://schemas.microsoft.com/office/drawing/2014/main" id="{FE3E8C54-4ECB-F1E9-F478-AE662D93AA6F}"/>
                </a:ext>
              </a:extLst>
            </p:cNvPr>
            <p:cNvGrpSpPr>
              <a:grpSpLocks noChangeAspect="1"/>
            </p:cNvGrpSpPr>
            <p:nvPr/>
          </p:nvGrpSpPr>
          <p:grpSpPr>
            <a:xfrm>
              <a:off x="1263121" y="4549200"/>
              <a:ext cx="6991985" cy="1175440"/>
              <a:chOff x="442900" y="5257800"/>
              <a:chExt cx="8270672" cy="1390403"/>
            </a:xfrm>
          </p:grpSpPr>
          <p:pic>
            <p:nvPicPr>
              <p:cNvPr id="17" name="Picture 1">
                <a:extLst>
                  <a:ext uri="{FF2B5EF4-FFF2-40B4-BE49-F238E27FC236}">
                    <a16:creationId xmlns:a16="http://schemas.microsoft.com/office/drawing/2014/main" id="{841BA845-4B3E-6487-08E1-08112DD7B4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4016" y="5257800"/>
                <a:ext cx="4389556" cy="137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8" name="Picture 4">
                <a:extLst>
                  <a:ext uri="{FF2B5EF4-FFF2-40B4-BE49-F238E27FC236}">
                    <a16:creationId xmlns:a16="http://schemas.microsoft.com/office/drawing/2014/main" id="{D1ABF2AA-546E-C157-9FE3-EB6C6D37A6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900" y="5257800"/>
                <a:ext cx="1371603" cy="137160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DOE Logo">
                <a:extLst>
                  <a:ext uri="{FF2B5EF4-FFF2-40B4-BE49-F238E27FC236}">
                    <a16:creationId xmlns:a16="http://schemas.microsoft.com/office/drawing/2014/main" id="{59EDCD31-E617-5EBB-1ACA-D140C683BA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6563" y="5276603"/>
                <a:ext cx="1371600" cy="1371600"/>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4" descr="Virginia Tech Logo Horizontal transparent PNG - StickPNG">
              <a:extLst>
                <a:ext uri="{FF2B5EF4-FFF2-40B4-BE49-F238E27FC236}">
                  <a16:creationId xmlns:a16="http://schemas.microsoft.com/office/drawing/2014/main" id="{4AED4072-E249-AF37-B822-64D869B9C4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3400" y="4232994"/>
              <a:ext cx="3461894" cy="18237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52285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C89A337-7149-762F-A291-0607B6E96ECF}"/>
              </a:ext>
            </a:extLst>
          </p:cNvPr>
          <p:cNvSpPr/>
          <p:nvPr/>
        </p:nvSpPr>
        <p:spPr>
          <a:xfrm>
            <a:off x="-1" y="-9265"/>
            <a:ext cx="12192001" cy="9144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102E249F-30AC-4475-E6E5-9C5DBAC61A25}"/>
              </a:ext>
            </a:extLst>
          </p:cNvPr>
          <p:cNvPicPr>
            <a:picLocks noGrp="1" noChangeAspect="1"/>
          </p:cNvPicPr>
          <p:nvPr>
            <p:ph idx="1"/>
          </p:nvPr>
        </p:nvPicPr>
        <p:blipFill>
          <a:blip r:embed="rId3"/>
          <a:stretch>
            <a:fillRect/>
          </a:stretch>
        </p:blipFill>
        <p:spPr>
          <a:xfrm>
            <a:off x="551627" y="1185684"/>
            <a:ext cx="2269994" cy="4949615"/>
          </a:xfrm>
          <a:prstGeom prst="rect">
            <a:avLst/>
          </a:prstGeom>
        </p:spPr>
      </p:pic>
      <p:sp>
        <p:nvSpPr>
          <p:cNvPr id="4" name="Footer Placeholder 3">
            <a:extLst>
              <a:ext uri="{FF2B5EF4-FFF2-40B4-BE49-F238E27FC236}">
                <a16:creationId xmlns:a16="http://schemas.microsoft.com/office/drawing/2014/main" id="{BF71402E-9481-5349-C3AA-14B50A850389}"/>
              </a:ext>
            </a:extLst>
          </p:cNvPr>
          <p:cNvSpPr>
            <a:spLocks noGrp="1"/>
          </p:cNvSpPr>
          <p:nvPr>
            <p:ph type="ftr" sz="quarter" idx="11"/>
          </p:nvPr>
        </p:nvSpPr>
        <p:spPr/>
        <p:txBody>
          <a:bodyPr/>
          <a:lstStyle/>
          <a:p>
            <a:r>
              <a:rPr lang="en-US" dirty="0"/>
              <a:t>Daniel Valmassei</a:t>
            </a:r>
          </a:p>
        </p:txBody>
      </p:sp>
      <p:sp>
        <p:nvSpPr>
          <p:cNvPr id="5" name="Slide Number Placeholder 4">
            <a:extLst>
              <a:ext uri="{FF2B5EF4-FFF2-40B4-BE49-F238E27FC236}">
                <a16:creationId xmlns:a16="http://schemas.microsoft.com/office/drawing/2014/main" id="{BD02764C-57F5-CB9E-5026-28DF68ED8705}"/>
              </a:ext>
            </a:extLst>
          </p:cNvPr>
          <p:cNvSpPr>
            <a:spLocks noGrp="1"/>
          </p:cNvSpPr>
          <p:nvPr>
            <p:ph type="sldNum" sz="quarter" idx="12"/>
          </p:nvPr>
        </p:nvSpPr>
        <p:spPr/>
        <p:txBody>
          <a:bodyPr/>
          <a:lstStyle/>
          <a:p>
            <a:fld id="{EBF50451-7432-8844-82E4-77CA03F723CA}" type="slidenum">
              <a:rPr lang="en-US" smtClean="0"/>
              <a:t>23</a:t>
            </a:fld>
            <a:endParaRPr lang="en-US"/>
          </a:p>
        </p:txBody>
      </p:sp>
      <p:sp>
        <p:nvSpPr>
          <p:cNvPr id="18" name="Right Triangle 17">
            <a:extLst>
              <a:ext uri="{FF2B5EF4-FFF2-40B4-BE49-F238E27FC236}">
                <a16:creationId xmlns:a16="http://schemas.microsoft.com/office/drawing/2014/main" id="{84D6030A-74D7-6233-5081-9206ED4EE481}"/>
              </a:ext>
            </a:extLst>
          </p:cNvPr>
          <p:cNvSpPr>
            <a:spLocks noChangeAspect="1"/>
          </p:cNvSpPr>
          <p:nvPr/>
        </p:nvSpPr>
        <p:spPr>
          <a:xfrm rot="10800000">
            <a:off x="11277600" y="0"/>
            <a:ext cx="914400" cy="914400"/>
          </a:xfrm>
          <a:prstGeom prst="rtTriangle">
            <a:avLst/>
          </a:prstGeom>
          <a:solidFill>
            <a:schemeClr val="accent1">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6" name="Title 1">
            <a:extLst>
              <a:ext uri="{FF2B5EF4-FFF2-40B4-BE49-F238E27FC236}">
                <a16:creationId xmlns:a16="http://schemas.microsoft.com/office/drawing/2014/main" id="{777FBFFA-CDFE-AC2D-7804-1C89DE507AED}"/>
              </a:ext>
            </a:extLst>
          </p:cNvPr>
          <p:cNvSpPr txBox="1">
            <a:spLocks/>
          </p:cNvSpPr>
          <p:nvPr/>
        </p:nvSpPr>
        <p:spPr>
          <a:xfrm>
            <a:off x="480391" y="136523"/>
            <a:ext cx="10515600" cy="6784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US" dirty="0">
                <a:latin typeface="+mj-lt"/>
              </a:rPr>
              <a:t>Large Angle Monitor</a:t>
            </a:r>
          </a:p>
        </p:txBody>
      </p:sp>
      <p:pic>
        <p:nvPicPr>
          <p:cNvPr id="40" name="Picture 39" descr="A picture containing cartoon, clipart, sketch, drawing&#10;&#10;Description automatically generated">
            <a:extLst>
              <a:ext uri="{FF2B5EF4-FFF2-40B4-BE49-F238E27FC236}">
                <a16:creationId xmlns:a16="http://schemas.microsoft.com/office/drawing/2014/main" id="{4B4B9E05-153A-E786-E385-8F488DB8C2CE}"/>
              </a:ext>
            </a:extLst>
          </p:cNvPr>
          <p:cNvPicPr>
            <a:picLocks noChangeAspect="1"/>
          </p:cNvPicPr>
          <p:nvPr/>
        </p:nvPicPr>
        <p:blipFill>
          <a:blip r:embed="rId4"/>
          <a:stretch>
            <a:fillRect/>
          </a:stretch>
        </p:blipFill>
        <p:spPr>
          <a:xfrm rot="3262885">
            <a:off x="11276902" y="-308902"/>
            <a:ext cx="1015599" cy="1207088"/>
          </a:xfrm>
          <a:prstGeom prst="rect">
            <a:avLst/>
          </a:prstGeom>
        </p:spPr>
      </p:pic>
      <p:grpSp>
        <p:nvGrpSpPr>
          <p:cNvPr id="24" name="Group 23">
            <a:extLst>
              <a:ext uri="{FF2B5EF4-FFF2-40B4-BE49-F238E27FC236}">
                <a16:creationId xmlns:a16="http://schemas.microsoft.com/office/drawing/2014/main" id="{B08CA139-3BFD-7FD5-5C46-394638C0EF3C}"/>
              </a:ext>
            </a:extLst>
          </p:cNvPr>
          <p:cNvGrpSpPr>
            <a:grpSpLocks noChangeAspect="1"/>
          </p:cNvGrpSpPr>
          <p:nvPr/>
        </p:nvGrpSpPr>
        <p:grpSpPr>
          <a:xfrm>
            <a:off x="2249710" y="6304309"/>
            <a:ext cx="2663379" cy="469209"/>
            <a:chOff x="1263121" y="4232994"/>
            <a:chExt cx="10352173" cy="1823748"/>
          </a:xfrm>
        </p:grpSpPr>
        <p:grpSp>
          <p:nvGrpSpPr>
            <p:cNvPr id="25" name="Group 24">
              <a:extLst>
                <a:ext uri="{FF2B5EF4-FFF2-40B4-BE49-F238E27FC236}">
                  <a16:creationId xmlns:a16="http://schemas.microsoft.com/office/drawing/2014/main" id="{5493CC2F-2E07-BE0A-3FCB-4CE9BA6050C3}"/>
                </a:ext>
              </a:extLst>
            </p:cNvPr>
            <p:cNvGrpSpPr>
              <a:grpSpLocks noChangeAspect="1"/>
            </p:cNvGrpSpPr>
            <p:nvPr/>
          </p:nvGrpSpPr>
          <p:grpSpPr>
            <a:xfrm>
              <a:off x="1263121" y="4549200"/>
              <a:ext cx="6991985" cy="1175440"/>
              <a:chOff x="442900" y="5257800"/>
              <a:chExt cx="8270672" cy="1390403"/>
            </a:xfrm>
          </p:grpSpPr>
          <p:pic>
            <p:nvPicPr>
              <p:cNvPr id="29" name="Picture 1">
                <a:extLst>
                  <a:ext uri="{FF2B5EF4-FFF2-40B4-BE49-F238E27FC236}">
                    <a16:creationId xmlns:a16="http://schemas.microsoft.com/office/drawing/2014/main" id="{19D1191E-1015-05B4-24F3-5E6D5381B4F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24016" y="5257800"/>
                <a:ext cx="4389556" cy="137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0" name="Picture 4">
                <a:extLst>
                  <a:ext uri="{FF2B5EF4-FFF2-40B4-BE49-F238E27FC236}">
                    <a16:creationId xmlns:a16="http://schemas.microsoft.com/office/drawing/2014/main" id="{512A3431-71F9-A428-2EDB-0644787D94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900" y="5257800"/>
                <a:ext cx="1371603" cy="137160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DOE Logo">
                <a:extLst>
                  <a:ext uri="{FF2B5EF4-FFF2-40B4-BE49-F238E27FC236}">
                    <a16:creationId xmlns:a16="http://schemas.microsoft.com/office/drawing/2014/main" id="{2EDAF09D-EBFF-492E-01A3-0C48EDD9BF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6563" y="5276603"/>
                <a:ext cx="1371600" cy="1371600"/>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4" descr="Virginia Tech Logo Horizontal transparent PNG - StickPNG">
              <a:extLst>
                <a:ext uri="{FF2B5EF4-FFF2-40B4-BE49-F238E27FC236}">
                  <a16:creationId xmlns:a16="http://schemas.microsoft.com/office/drawing/2014/main" id="{BDBB8535-DAA1-A04B-8255-C58683F2CD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53400" y="4232994"/>
              <a:ext cx="3461894" cy="1823748"/>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F801A754-1257-4D95-A515-E90B185B1AE5}"/>
              </a:ext>
            </a:extLst>
          </p:cNvPr>
          <p:cNvSpPr txBox="1"/>
          <p:nvPr/>
        </p:nvSpPr>
        <p:spPr>
          <a:xfrm>
            <a:off x="551627" y="4953965"/>
            <a:ext cx="1078052" cy="369332"/>
          </a:xfrm>
          <a:prstGeom prst="rect">
            <a:avLst/>
          </a:prstGeom>
          <a:noFill/>
        </p:spPr>
        <p:txBody>
          <a:bodyPr wrap="none" rtlCol="0">
            <a:spAutoFit/>
          </a:bodyPr>
          <a:lstStyle/>
          <a:p>
            <a:r>
              <a:rPr lang="en-US" dirty="0">
                <a:highlight>
                  <a:srgbClr val="FF0000"/>
                </a:highlight>
              </a:rPr>
              <a:t>Pb collars</a:t>
            </a:r>
          </a:p>
        </p:txBody>
      </p:sp>
      <p:cxnSp>
        <p:nvCxnSpPr>
          <p:cNvPr id="12" name="Straight Arrow Connector 11">
            <a:extLst>
              <a:ext uri="{FF2B5EF4-FFF2-40B4-BE49-F238E27FC236}">
                <a16:creationId xmlns:a16="http://schemas.microsoft.com/office/drawing/2014/main" id="{3F36E664-9086-5200-7960-D96D2681CFF7}"/>
              </a:ext>
            </a:extLst>
          </p:cNvPr>
          <p:cNvCxnSpPr>
            <a:cxnSpLocks/>
          </p:cNvCxnSpPr>
          <p:nvPr/>
        </p:nvCxnSpPr>
        <p:spPr>
          <a:xfrm flipV="1">
            <a:off x="1090653" y="4514127"/>
            <a:ext cx="0" cy="43983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FDC8FCE-BFF1-22EB-C4D2-E0B90757C65A}"/>
              </a:ext>
            </a:extLst>
          </p:cNvPr>
          <p:cNvCxnSpPr/>
          <p:nvPr/>
        </p:nvCxnSpPr>
        <p:spPr>
          <a:xfrm flipV="1">
            <a:off x="1090653" y="4456253"/>
            <a:ext cx="124689" cy="49771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2EA959F-9958-85E1-3B69-85AED72A4BD6}"/>
              </a:ext>
            </a:extLst>
          </p:cNvPr>
          <p:cNvSpPr txBox="1"/>
          <p:nvPr/>
        </p:nvSpPr>
        <p:spPr>
          <a:xfrm>
            <a:off x="551627" y="1545979"/>
            <a:ext cx="1001877" cy="369332"/>
          </a:xfrm>
          <a:prstGeom prst="rect">
            <a:avLst/>
          </a:prstGeom>
          <a:noFill/>
        </p:spPr>
        <p:txBody>
          <a:bodyPr wrap="none" rtlCol="0">
            <a:spAutoFit/>
          </a:bodyPr>
          <a:lstStyle/>
          <a:p>
            <a:r>
              <a:rPr lang="en-US" dirty="0">
                <a:highlight>
                  <a:srgbClr val="FF0000"/>
                </a:highlight>
              </a:rPr>
              <a:t>Al flange</a:t>
            </a:r>
          </a:p>
        </p:txBody>
      </p:sp>
      <p:cxnSp>
        <p:nvCxnSpPr>
          <p:cNvPr id="20" name="Straight Arrow Connector 19">
            <a:extLst>
              <a:ext uri="{FF2B5EF4-FFF2-40B4-BE49-F238E27FC236}">
                <a16:creationId xmlns:a16="http://schemas.microsoft.com/office/drawing/2014/main" id="{E19F0DC3-5C48-AE28-1187-8AC9AC99DA06}"/>
              </a:ext>
            </a:extLst>
          </p:cNvPr>
          <p:cNvCxnSpPr/>
          <p:nvPr/>
        </p:nvCxnSpPr>
        <p:spPr>
          <a:xfrm flipH="1">
            <a:off x="838200" y="1904035"/>
            <a:ext cx="252453" cy="63082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1C26F54-8DF1-BF2C-CC22-D3D92CC4EA90}"/>
              </a:ext>
            </a:extLst>
          </p:cNvPr>
          <p:cNvSpPr txBox="1"/>
          <p:nvPr/>
        </p:nvSpPr>
        <p:spPr>
          <a:xfrm>
            <a:off x="1696436" y="3187088"/>
            <a:ext cx="702436" cy="369332"/>
          </a:xfrm>
          <a:prstGeom prst="rect">
            <a:avLst/>
          </a:prstGeom>
          <a:noFill/>
        </p:spPr>
        <p:txBody>
          <a:bodyPr wrap="none" rtlCol="0">
            <a:spAutoFit/>
          </a:bodyPr>
          <a:lstStyle/>
          <a:p>
            <a:r>
              <a:rPr lang="en-US" dirty="0">
                <a:highlight>
                  <a:srgbClr val="FF0000"/>
                </a:highlight>
              </a:rPr>
              <a:t>LAMs</a:t>
            </a:r>
          </a:p>
        </p:txBody>
      </p:sp>
      <p:cxnSp>
        <p:nvCxnSpPr>
          <p:cNvPr id="23" name="Straight Arrow Connector 22">
            <a:extLst>
              <a:ext uri="{FF2B5EF4-FFF2-40B4-BE49-F238E27FC236}">
                <a16:creationId xmlns:a16="http://schemas.microsoft.com/office/drawing/2014/main" id="{43EA63A0-157A-0C6C-C41F-EC12A238B89C}"/>
              </a:ext>
            </a:extLst>
          </p:cNvPr>
          <p:cNvCxnSpPr>
            <a:stCxn id="21" idx="1"/>
          </p:cNvCxnSpPr>
          <p:nvPr/>
        </p:nvCxnSpPr>
        <p:spPr>
          <a:xfrm flipH="1" flipV="1">
            <a:off x="1446835" y="3333509"/>
            <a:ext cx="249601" cy="3824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006649B-0084-AC46-DD8F-172DE2545046}"/>
              </a:ext>
            </a:extLst>
          </p:cNvPr>
          <p:cNvCxnSpPr>
            <a:stCxn id="21" idx="1"/>
          </p:cNvCxnSpPr>
          <p:nvPr/>
        </p:nvCxnSpPr>
        <p:spPr>
          <a:xfrm flipH="1" flipV="1">
            <a:off x="1215342" y="2627453"/>
            <a:ext cx="481094" cy="74430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2083FA0-A322-6307-046A-FD449448C4FD}"/>
              </a:ext>
            </a:extLst>
          </p:cNvPr>
          <p:cNvCxnSpPr>
            <a:stCxn id="21" idx="1"/>
          </p:cNvCxnSpPr>
          <p:nvPr/>
        </p:nvCxnSpPr>
        <p:spPr>
          <a:xfrm flipH="1">
            <a:off x="1215342" y="3371754"/>
            <a:ext cx="481094" cy="77020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AD1A4FA3-23D4-CC6E-75DB-3792FC5AE03D}"/>
              </a:ext>
            </a:extLst>
          </p:cNvPr>
          <p:cNvPicPr>
            <a:picLocks noChangeAspect="1"/>
          </p:cNvPicPr>
          <p:nvPr/>
        </p:nvPicPr>
        <p:blipFill rotWithShape="1">
          <a:blip r:embed="rId9"/>
          <a:srcRect l="22951" r="22951"/>
          <a:stretch/>
        </p:blipFill>
        <p:spPr>
          <a:xfrm flipH="1">
            <a:off x="8767181" y="1210939"/>
            <a:ext cx="3017520" cy="2368697"/>
          </a:xfrm>
          <a:prstGeom prst="rect">
            <a:avLst/>
          </a:prstGeom>
        </p:spPr>
      </p:pic>
      <p:pic>
        <p:nvPicPr>
          <p:cNvPr id="41" name="Picture 40">
            <a:extLst>
              <a:ext uri="{FF2B5EF4-FFF2-40B4-BE49-F238E27FC236}">
                <a16:creationId xmlns:a16="http://schemas.microsoft.com/office/drawing/2014/main" id="{F49316C2-B28A-04BC-30E0-230CC0F3CC00}"/>
              </a:ext>
            </a:extLst>
          </p:cNvPr>
          <p:cNvPicPr>
            <a:picLocks noChangeAspect="1"/>
          </p:cNvPicPr>
          <p:nvPr/>
        </p:nvPicPr>
        <p:blipFill>
          <a:blip r:embed="rId10"/>
          <a:stretch>
            <a:fillRect/>
          </a:stretch>
        </p:blipFill>
        <p:spPr>
          <a:xfrm>
            <a:off x="3038620" y="2275901"/>
            <a:ext cx="5559304" cy="3935790"/>
          </a:xfrm>
          <a:prstGeom prst="rect">
            <a:avLst/>
          </a:prstGeom>
        </p:spPr>
      </p:pic>
      <p:sp>
        <p:nvSpPr>
          <p:cNvPr id="42" name="TextBox 41">
            <a:extLst>
              <a:ext uri="{FF2B5EF4-FFF2-40B4-BE49-F238E27FC236}">
                <a16:creationId xmlns:a16="http://schemas.microsoft.com/office/drawing/2014/main" id="{55CD2792-B354-9FA5-1D42-A70FA8A9FA22}"/>
              </a:ext>
            </a:extLst>
          </p:cNvPr>
          <p:cNvSpPr txBox="1"/>
          <p:nvPr/>
        </p:nvSpPr>
        <p:spPr>
          <a:xfrm>
            <a:off x="4913089" y="3209565"/>
            <a:ext cx="1854801" cy="646331"/>
          </a:xfrm>
          <a:prstGeom prst="rect">
            <a:avLst/>
          </a:prstGeom>
          <a:noFill/>
        </p:spPr>
        <p:txBody>
          <a:bodyPr wrap="square" rtlCol="0">
            <a:spAutoFit/>
          </a:bodyPr>
          <a:lstStyle/>
          <a:p>
            <a:r>
              <a:rPr lang="en-US" dirty="0"/>
              <a:t>Long tail due to EM showers in Pb</a:t>
            </a:r>
          </a:p>
        </p:txBody>
      </p:sp>
      <p:grpSp>
        <p:nvGrpSpPr>
          <p:cNvPr id="43" name="Group 42">
            <a:extLst>
              <a:ext uri="{FF2B5EF4-FFF2-40B4-BE49-F238E27FC236}">
                <a16:creationId xmlns:a16="http://schemas.microsoft.com/office/drawing/2014/main" id="{2F682680-84A1-3E2C-3D11-BC8FF1EFC5CD}"/>
              </a:ext>
            </a:extLst>
          </p:cNvPr>
          <p:cNvGrpSpPr/>
          <p:nvPr/>
        </p:nvGrpSpPr>
        <p:grpSpPr>
          <a:xfrm>
            <a:off x="8763021" y="3810131"/>
            <a:ext cx="3017520" cy="2287667"/>
            <a:chOff x="2551608" y="3513811"/>
            <a:chExt cx="4188392" cy="2790498"/>
          </a:xfrm>
        </p:grpSpPr>
        <p:pic>
          <p:nvPicPr>
            <p:cNvPr id="44" name="Picture 43" descr="Chart&#10;&#10;Description automatically generated with medium confidence">
              <a:extLst>
                <a:ext uri="{FF2B5EF4-FFF2-40B4-BE49-F238E27FC236}">
                  <a16:creationId xmlns:a16="http://schemas.microsoft.com/office/drawing/2014/main" id="{EBE51823-11E1-55DE-E994-70ADD693E64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25199" y="3513811"/>
              <a:ext cx="4114801" cy="2790498"/>
            </a:xfrm>
            <a:prstGeom prst="rect">
              <a:avLst/>
            </a:prstGeom>
          </p:spPr>
        </p:pic>
        <p:sp>
          <p:nvSpPr>
            <p:cNvPr id="45" name="Oval 44">
              <a:extLst>
                <a:ext uri="{FF2B5EF4-FFF2-40B4-BE49-F238E27FC236}">
                  <a16:creationId xmlns:a16="http://schemas.microsoft.com/office/drawing/2014/main" id="{C951A180-BFCE-F574-52E8-B60CE19F12EF}"/>
                </a:ext>
              </a:extLst>
            </p:cNvPr>
            <p:cNvSpPr/>
            <p:nvPr/>
          </p:nvSpPr>
          <p:spPr>
            <a:xfrm>
              <a:off x="4494179" y="4479205"/>
              <a:ext cx="1009588" cy="1012372"/>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4DC704E8-85AC-0025-67A9-AF89613751B5}"/>
                </a:ext>
              </a:extLst>
            </p:cNvPr>
            <p:cNvSpPr txBox="1"/>
            <p:nvPr/>
          </p:nvSpPr>
          <p:spPr>
            <a:xfrm>
              <a:off x="3076253" y="4157050"/>
              <a:ext cx="1724699" cy="461665"/>
            </a:xfrm>
            <a:prstGeom prst="rect">
              <a:avLst/>
            </a:prstGeom>
            <a:noFill/>
          </p:spPr>
          <p:txBody>
            <a:bodyPr wrap="square" rtlCol="0">
              <a:spAutoFit/>
            </a:bodyPr>
            <a:lstStyle/>
            <a:p>
              <a:r>
                <a:rPr lang="en-US" sz="1200" dirty="0">
                  <a:solidFill>
                    <a:schemeClr val="accent1"/>
                  </a:solidFill>
                </a:rPr>
                <a:t>EM Showers and betas seen by LAM PMTs</a:t>
              </a:r>
            </a:p>
          </p:txBody>
        </p:sp>
        <p:cxnSp>
          <p:nvCxnSpPr>
            <p:cNvPr id="47" name="Straight Arrow Connector 46">
              <a:extLst>
                <a:ext uri="{FF2B5EF4-FFF2-40B4-BE49-F238E27FC236}">
                  <a16:creationId xmlns:a16="http://schemas.microsoft.com/office/drawing/2014/main" id="{6CB46148-ADF0-D907-DC84-E08D008A0366}"/>
                </a:ext>
              </a:extLst>
            </p:cNvPr>
            <p:cNvCxnSpPr>
              <a:cxnSpLocks/>
              <a:stCxn id="46" idx="2"/>
            </p:cNvCxnSpPr>
            <p:nvPr/>
          </p:nvCxnSpPr>
          <p:spPr>
            <a:xfrm>
              <a:off x="3938603" y="4618715"/>
              <a:ext cx="555575" cy="1761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57B7AF30-995B-9449-DC15-F0E99D69716A}"/>
                </a:ext>
              </a:extLst>
            </p:cNvPr>
            <p:cNvSpPr/>
            <p:nvPr/>
          </p:nvSpPr>
          <p:spPr>
            <a:xfrm>
              <a:off x="5706713" y="4985391"/>
              <a:ext cx="569298" cy="1012372"/>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Arrow Connector 48">
              <a:extLst>
                <a:ext uri="{FF2B5EF4-FFF2-40B4-BE49-F238E27FC236}">
                  <a16:creationId xmlns:a16="http://schemas.microsoft.com/office/drawing/2014/main" id="{7FD4B7BA-34D9-4379-B512-52CB1EE4035E}"/>
                </a:ext>
              </a:extLst>
            </p:cNvPr>
            <p:cNvCxnSpPr>
              <a:cxnSpLocks/>
              <a:endCxn id="48" idx="2"/>
            </p:cNvCxnSpPr>
            <p:nvPr/>
          </p:nvCxnSpPr>
          <p:spPr>
            <a:xfrm>
              <a:off x="3938602" y="4630791"/>
              <a:ext cx="1768111" cy="8607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71561BC7-0E51-2CC5-80EC-0F62352610E4}"/>
                </a:ext>
              </a:extLst>
            </p:cNvPr>
            <p:cNvSpPr/>
            <p:nvPr/>
          </p:nvSpPr>
          <p:spPr>
            <a:xfrm>
              <a:off x="4108057" y="4963953"/>
              <a:ext cx="569298" cy="1012372"/>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Arrow Connector 50">
              <a:extLst>
                <a:ext uri="{FF2B5EF4-FFF2-40B4-BE49-F238E27FC236}">
                  <a16:creationId xmlns:a16="http://schemas.microsoft.com/office/drawing/2014/main" id="{79B5B1ED-C3F5-0044-15FB-B2F310E3ADAC}"/>
                </a:ext>
              </a:extLst>
            </p:cNvPr>
            <p:cNvCxnSpPr>
              <a:cxnSpLocks/>
              <a:stCxn id="46" idx="2"/>
              <a:endCxn id="50" idx="1"/>
            </p:cNvCxnSpPr>
            <p:nvPr/>
          </p:nvCxnSpPr>
          <p:spPr>
            <a:xfrm>
              <a:off x="3938603" y="4618715"/>
              <a:ext cx="252826" cy="4934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66FC9A41-B69A-18C3-378A-D56E58ADE4A8}"/>
                </a:ext>
              </a:extLst>
            </p:cNvPr>
            <p:cNvSpPr txBox="1"/>
            <p:nvPr/>
          </p:nvSpPr>
          <p:spPr>
            <a:xfrm rot="16200000">
              <a:off x="2318692" y="3908744"/>
              <a:ext cx="712054" cy="246221"/>
            </a:xfrm>
            <a:prstGeom prst="rect">
              <a:avLst/>
            </a:prstGeom>
            <a:noFill/>
          </p:spPr>
          <p:txBody>
            <a:bodyPr wrap="none" rtlCol="0">
              <a:spAutoFit/>
            </a:bodyPr>
            <a:lstStyle/>
            <a:p>
              <a:r>
                <a:rPr lang="en-US" sz="1000" dirty="0"/>
                <a:t>radius (m)</a:t>
              </a:r>
            </a:p>
          </p:txBody>
        </p:sp>
      </p:grpSp>
      <p:sp>
        <p:nvSpPr>
          <p:cNvPr id="53" name="TextBox 52">
            <a:extLst>
              <a:ext uri="{FF2B5EF4-FFF2-40B4-BE49-F238E27FC236}">
                <a16:creationId xmlns:a16="http://schemas.microsoft.com/office/drawing/2014/main" id="{7EADAC25-F982-CCC3-53D8-B710EC99D89E}"/>
              </a:ext>
            </a:extLst>
          </p:cNvPr>
          <p:cNvSpPr txBox="1"/>
          <p:nvPr/>
        </p:nvSpPr>
        <p:spPr>
          <a:xfrm>
            <a:off x="3218069" y="1019116"/>
            <a:ext cx="5152664" cy="1384995"/>
          </a:xfrm>
          <a:prstGeom prst="rect">
            <a:avLst/>
          </a:prstGeom>
          <a:noFill/>
        </p:spPr>
        <p:txBody>
          <a:bodyPr wrap="square" rtlCol="0">
            <a:spAutoFit/>
          </a:bodyPr>
          <a:lstStyle/>
          <a:p>
            <a:r>
              <a:rPr lang="en-US" sz="1400" dirty="0"/>
              <a:t>At the LAM plane:</a:t>
            </a:r>
          </a:p>
          <a:p>
            <a:pPr marL="285750" indent="-285750">
              <a:buFont typeface="Arial" panose="020B0604020202020204" pitchFamily="34" charset="0"/>
              <a:buChar char="•"/>
            </a:pPr>
            <a:r>
              <a:rPr lang="en-US" sz="1400" dirty="0"/>
              <a:t>50% of relative rate from target (1 e- w/ &gt;1MeV)</a:t>
            </a:r>
          </a:p>
          <a:p>
            <a:pPr marL="285750" indent="-285750">
              <a:buFont typeface="Arial" panose="020B0604020202020204" pitchFamily="34" charset="0"/>
              <a:buChar char="•"/>
            </a:pPr>
            <a:r>
              <a:rPr lang="en-US" sz="1400" dirty="0"/>
              <a:t>25% from Al flange (1.3 e- w/ &gt;1MeV)</a:t>
            </a:r>
          </a:p>
          <a:p>
            <a:pPr marL="285750" indent="-285750">
              <a:buFont typeface="Arial" panose="020B0604020202020204" pitchFamily="34" charset="0"/>
              <a:buChar char="•"/>
            </a:pPr>
            <a:r>
              <a:rPr lang="en-US" sz="1400" dirty="0"/>
              <a:t>25% from Pb collars (3 e- w/ &gt;1MeV)</a:t>
            </a:r>
          </a:p>
          <a:p>
            <a:pPr marL="742950" lvl="1" indent="-285750">
              <a:buFont typeface="Arial" panose="020B0604020202020204" pitchFamily="34" charset="0"/>
              <a:buChar char="•"/>
            </a:pPr>
            <a:r>
              <a:rPr lang="en-US" sz="1400" b="1" dirty="0"/>
              <a:t>Corrected primary rate: 70 GHz</a:t>
            </a:r>
          </a:p>
          <a:p>
            <a:pPr marL="742950" lvl="1" indent="-285750">
              <a:buFont typeface="Arial" panose="020B0604020202020204" pitchFamily="34" charset="0"/>
              <a:buChar char="•"/>
            </a:pPr>
            <a:r>
              <a:rPr lang="en-US" sz="1400" b="1" dirty="0"/>
              <a:t>Stat. width / integration window: 176 ppm</a:t>
            </a:r>
          </a:p>
        </p:txBody>
      </p:sp>
      <p:sp>
        <p:nvSpPr>
          <p:cNvPr id="8" name="Rectangle 7">
            <a:extLst>
              <a:ext uri="{FF2B5EF4-FFF2-40B4-BE49-F238E27FC236}">
                <a16:creationId xmlns:a16="http://schemas.microsoft.com/office/drawing/2014/main" id="{50890C6A-2C2F-350B-9D51-08959D690CFD}"/>
              </a:ext>
            </a:extLst>
          </p:cNvPr>
          <p:cNvSpPr/>
          <p:nvPr/>
        </p:nvSpPr>
        <p:spPr>
          <a:xfrm>
            <a:off x="9030033" y="3672309"/>
            <a:ext cx="2323767" cy="27564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200" dirty="0"/>
          </a:p>
        </p:txBody>
      </p:sp>
      <p:sp>
        <p:nvSpPr>
          <p:cNvPr id="3" name="Date Placeholder 2">
            <a:extLst>
              <a:ext uri="{FF2B5EF4-FFF2-40B4-BE49-F238E27FC236}">
                <a16:creationId xmlns:a16="http://schemas.microsoft.com/office/drawing/2014/main" id="{D3B057D2-40C7-90F3-6738-A4DB5FE9E3CB}"/>
              </a:ext>
            </a:extLst>
          </p:cNvPr>
          <p:cNvSpPr>
            <a:spLocks noGrp="1"/>
          </p:cNvSpPr>
          <p:nvPr>
            <p:ph type="dt" sz="half" idx="10"/>
          </p:nvPr>
        </p:nvSpPr>
        <p:spPr/>
        <p:txBody>
          <a:bodyPr/>
          <a:lstStyle/>
          <a:p>
            <a:fld id="{05EA59AE-DEAD-1640-8E49-D35E0A2911F4}" type="datetime6">
              <a:rPr lang="en-US" smtClean="0"/>
              <a:t>December 24</a:t>
            </a:fld>
            <a:endParaRPr lang="en-US"/>
          </a:p>
        </p:txBody>
      </p:sp>
    </p:spTree>
    <p:extLst>
      <p:ext uri="{BB962C8B-B14F-4D97-AF65-F5344CB8AC3E}">
        <p14:creationId xmlns:p14="http://schemas.microsoft.com/office/powerpoint/2010/main" val="26734958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9BEAE-C4E4-53B1-6628-2BB8870A5BE6}"/>
              </a:ext>
            </a:extLst>
          </p:cNvPr>
          <p:cNvSpPr>
            <a:spLocks noGrp="1"/>
          </p:cNvSpPr>
          <p:nvPr>
            <p:ph type="title"/>
          </p:nvPr>
        </p:nvSpPr>
        <p:spPr/>
        <p:txBody>
          <a:bodyPr/>
          <a:lstStyle/>
          <a:p>
            <a:r>
              <a:rPr lang="en-US" b="1" dirty="0"/>
              <a:t>Large Angle Monitor</a:t>
            </a:r>
          </a:p>
        </p:txBody>
      </p:sp>
      <p:pic>
        <p:nvPicPr>
          <p:cNvPr id="5" name="Content Placeholder 4" descr="A graph of a function&#10;&#10;Description automatically generated">
            <a:extLst>
              <a:ext uri="{FF2B5EF4-FFF2-40B4-BE49-F238E27FC236}">
                <a16:creationId xmlns:a16="http://schemas.microsoft.com/office/drawing/2014/main" id="{CA5FFEE3-E844-B67C-E764-9784A6B23214}"/>
              </a:ext>
            </a:extLst>
          </p:cNvPr>
          <p:cNvPicPr>
            <a:picLocks noGrp="1" noChangeAspect="1"/>
          </p:cNvPicPr>
          <p:nvPr>
            <p:ph idx="1"/>
          </p:nvPr>
        </p:nvPicPr>
        <p:blipFill>
          <a:blip r:embed="rId2"/>
          <a:stretch>
            <a:fillRect/>
          </a:stretch>
        </p:blipFill>
        <p:spPr>
          <a:xfrm>
            <a:off x="1236339" y="2365485"/>
            <a:ext cx="4432300" cy="3009900"/>
          </a:xfrm>
        </p:spPr>
      </p:pic>
      <p:sp>
        <p:nvSpPr>
          <p:cNvPr id="6" name="TextBox 5">
            <a:extLst>
              <a:ext uri="{FF2B5EF4-FFF2-40B4-BE49-F238E27FC236}">
                <a16:creationId xmlns:a16="http://schemas.microsoft.com/office/drawing/2014/main" id="{D5A3833E-3223-5177-608F-1C0F349E620C}"/>
              </a:ext>
            </a:extLst>
          </p:cNvPr>
          <p:cNvSpPr txBox="1"/>
          <p:nvPr/>
        </p:nvSpPr>
        <p:spPr>
          <a:xfrm>
            <a:off x="8098151" y="1234324"/>
            <a:ext cx="1282723" cy="369332"/>
          </a:xfrm>
          <a:prstGeom prst="rect">
            <a:avLst/>
          </a:prstGeom>
          <a:noFill/>
        </p:spPr>
        <p:txBody>
          <a:bodyPr wrap="none" rtlCol="0">
            <a:spAutoFit/>
          </a:bodyPr>
          <a:lstStyle/>
          <a:p>
            <a:r>
              <a:rPr lang="en-US" dirty="0"/>
              <a:t>1GeV Beam</a:t>
            </a:r>
          </a:p>
        </p:txBody>
      </p:sp>
      <p:sp>
        <p:nvSpPr>
          <p:cNvPr id="7" name="TextBox 6">
            <a:extLst>
              <a:ext uri="{FF2B5EF4-FFF2-40B4-BE49-F238E27FC236}">
                <a16:creationId xmlns:a16="http://schemas.microsoft.com/office/drawing/2014/main" id="{BBB6C0C7-E535-6F30-FDFC-484D64FC4956}"/>
              </a:ext>
            </a:extLst>
          </p:cNvPr>
          <p:cNvSpPr txBox="1"/>
          <p:nvPr/>
        </p:nvSpPr>
        <p:spPr>
          <a:xfrm>
            <a:off x="3025128" y="1229022"/>
            <a:ext cx="854721" cy="369332"/>
          </a:xfrm>
          <a:prstGeom prst="rect">
            <a:avLst/>
          </a:prstGeom>
          <a:noFill/>
        </p:spPr>
        <p:txBody>
          <a:bodyPr wrap="none" rtlCol="0">
            <a:spAutoFit/>
          </a:bodyPr>
          <a:lstStyle/>
          <a:p>
            <a:r>
              <a:rPr lang="en-US" dirty="0"/>
              <a:t>Cosmic</a:t>
            </a:r>
          </a:p>
        </p:txBody>
      </p:sp>
      <p:pic>
        <p:nvPicPr>
          <p:cNvPr id="10" name="Picture 9" descr="A graph of a graph&#10;&#10;Description automatically generated">
            <a:extLst>
              <a:ext uri="{FF2B5EF4-FFF2-40B4-BE49-F238E27FC236}">
                <a16:creationId xmlns:a16="http://schemas.microsoft.com/office/drawing/2014/main" id="{84B1F06F-E45E-275E-5A75-3EB91CDFCFEE}"/>
              </a:ext>
            </a:extLst>
          </p:cNvPr>
          <p:cNvPicPr>
            <a:picLocks noChangeAspect="1"/>
          </p:cNvPicPr>
          <p:nvPr/>
        </p:nvPicPr>
        <p:blipFill>
          <a:blip r:embed="rId3"/>
          <a:stretch>
            <a:fillRect/>
          </a:stretch>
        </p:blipFill>
        <p:spPr>
          <a:xfrm>
            <a:off x="6523361" y="2365485"/>
            <a:ext cx="4432300" cy="3009900"/>
          </a:xfrm>
          <a:prstGeom prst="rect">
            <a:avLst/>
          </a:prstGeom>
        </p:spPr>
      </p:pic>
      <p:sp>
        <p:nvSpPr>
          <p:cNvPr id="3" name="Date Placeholder 2">
            <a:extLst>
              <a:ext uri="{FF2B5EF4-FFF2-40B4-BE49-F238E27FC236}">
                <a16:creationId xmlns:a16="http://schemas.microsoft.com/office/drawing/2014/main" id="{91498319-B579-1E5B-C7F5-01425D708439}"/>
              </a:ext>
            </a:extLst>
          </p:cNvPr>
          <p:cNvSpPr>
            <a:spLocks noGrp="1"/>
          </p:cNvSpPr>
          <p:nvPr>
            <p:ph type="dt" sz="half" idx="10"/>
          </p:nvPr>
        </p:nvSpPr>
        <p:spPr/>
        <p:txBody>
          <a:bodyPr/>
          <a:lstStyle/>
          <a:p>
            <a:fld id="{35FF5A93-37DE-7B42-B79B-C7F351F1C1B6}" type="datetime6">
              <a:rPr lang="en-US" smtClean="0"/>
              <a:t>December 24</a:t>
            </a:fld>
            <a:endParaRPr lang="en-US"/>
          </a:p>
        </p:txBody>
      </p:sp>
      <p:sp>
        <p:nvSpPr>
          <p:cNvPr id="4" name="Footer Placeholder 3">
            <a:extLst>
              <a:ext uri="{FF2B5EF4-FFF2-40B4-BE49-F238E27FC236}">
                <a16:creationId xmlns:a16="http://schemas.microsoft.com/office/drawing/2014/main" id="{8E25B358-5DCB-148B-2444-85620EB87847}"/>
              </a:ext>
            </a:extLst>
          </p:cNvPr>
          <p:cNvSpPr>
            <a:spLocks noGrp="1"/>
          </p:cNvSpPr>
          <p:nvPr>
            <p:ph type="ftr" sz="quarter" idx="11"/>
          </p:nvPr>
        </p:nvSpPr>
        <p:spPr/>
        <p:txBody>
          <a:bodyPr/>
          <a:lstStyle/>
          <a:p>
            <a:r>
              <a:rPr lang="en-US"/>
              <a:t>Daniel Valmassei</a:t>
            </a:r>
          </a:p>
        </p:txBody>
      </p:sp>
      <p:sp>
        <p:nvSpPr>
          <p:cNvPr id="8" name="Slide Number Placeholder 7">
            <a:extLst>
              <a:ext uri="{FF2B5EF4-FFF2-40B4-BE49-F238E27FC236}">
                <a16:creationId xmlns:a16="http://schemas.microsoft.com/office/drawing/2014/main" id="{B9F9B08C-01DF-FD55-7F1B-51C87B648289}"/>
              </a:ext>
            </a:extLst>
          </p:cNvPr>
          <p:cNvSpPr>
            <a:spLocks noGrp="1"/>
          </p:cNvSpPr>
          <p:nvPr>
            <p:ph type="sldNum" sz="quarter" idx="12"/>
          </p:nvPr>
        </p:nvSpPr>
        <p:spPr/>
        <p:txBody>
          <a:bodyPr/>
          <a:lstStyle/>
          <a:p>
            <a:fld id="{EBF50451-7432-8844-82E4-77CA03F723CA}" type="slidenum">
              <a:rPr lang="en-US" smtClean="0"/>
              <a:t>24</a:t>
            </a:fld>
            <a:endParaRPr lang="en-US"/>
          </a:p>
        </p:txBody>
      </p:sp>
    </p:spTree>
    <p:extLst>
      <p:ext uri="{BB962C8B-B14F-4D97-AF65-F5344CB8AC3E}">
        <p14:creationId xmlns:p14="http://schemas.microsoft.com/office/powerpoint/2010/main" val="3856656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9BEAE-C4E4-53B1-6628-2BB8870A5BE6}"/>
              </a:ext>
            </a:extLst>
          </p:cNvPr>
          <p:cNvSpPr>
            <a:spLocks noGrp="1"/>
          </p:cNvSpPr>
          <p:nvPr>
            <p:ph type="title"/>
          </p:nvPr>
        </p:nvSpPr>
        <p:spPr/>
        <p:txBody>
          <a:bodyPr/>
          <a:lstStyle/>
          <a:p>
            <a:r>
              <a:rPr lang="en-US" b="1" dirty="0"/>
              <a:t>Large Angle Monitor (single PMT)</a:t>
            </a:r>
          </a:p>
        </p:txBody>
      </p:sp>
      <p:sp>
        <p:nvSpPr>
          <p:cNvPr id="6" name="TextBox 5">
            <a:extLst>
              <a:ext uri="{FF2B5EF4-FFF2-40B4-BE49-F238E27FC236}">
                <a16:creationId xmlns:a16="http://schemas.microsoft.com/office/drawing/2014/main" id="{D5A3833E-3223-5177-608F-1C0F349E620C}"/>
              </a:ext>
            </a:extLst>
          </p:cNvPr>
          <p:cNvSpPr txBox="1"/>
          <p:nvPr/>
        </p:nvSpPr>
        <p:spPr>
          <a:xfrm>
            <a:off x="8098151" y="1234324"/>
            <a:ext cx="1282723" cy="369332"/>
          </a:xfrm>
          <a:prstGeom prst="rect">
            <a:avLst/>
          </a:prstGeom>
          <a:noFill/>
        </p:spPr>
        <p:txBody>
          <a:bodyPr wrap="none" rtlCol="0">
            <a:spAutoFit/>
          </a:bodyPr>
          <a:lstStyle/>
          <a:p>
            <a:r>
              <a:rPr lang="en-US" dirty="0"/>
              <a:t>1GeV Beam</a:t>
            </a:r>
          </a:p>
        </p:txBody>
      </p:sp>
      <p:sp>
        <p:nvSpPr>
          <p:cNvPr id="7" name="TextBox 6">
            <a:extLst>
              <a:ext uri="{FF2B5EF4-FFF2-40B4-BE49-F238E27FC236}">
                <a16:creationId xmlns:a16="http://schemas.microsoft.com/office/drawing/2014/main" id="{BBB6C0C7-E535-6F30-FDFC-484D64FC4956}"/>
              </a:ext>
            </a:extLst>
          </p:cNvPr>
          <p:cNvSpPr txBox="1"/>
          <p:nvPr/>
        </p:nvSpPr>
        <p:spPr>
          <a:xfrm>
            <a:off x="3025128" y="1229022"/>
            <a:ext cx="854721" cy="369332"/>
          </a:xfrm>
          <a:prstGeom prst="rect">
            <a:avLst/>
          </a:prstGeom>
          <a:noFill/>
        </p:spPr>
        <p:txBody>
          <a:bodyPr wrap="none" rtlCol="0">
            <a:spAutoFit/>
          </a:bodyPr>
          <a:lstStyle/>
          <a:p>
            <a:r>
              <a:rPr lang="en-US" dirty="0"/>
              <a:t>Cosmic</a:t>
            </a:r>
          </a:p>
        </p:txBody>
      </p:sp>
      <p:pic>
        <p:nvPicPr>
          <p:cNvPr id="11" name="Picture 10" descr="A graph of a number of numbers&#10;&#10;Description automatically generated">
            <a:extLst>
              <a:ext uri="{FF2B5EF4-FFF2-40B4-BE49-F238E27FC236}">
                <a16:creationId xmlns:a16="http://schemas.microsoft.com/office/drawing/2014/main" id="{6DB898A9-D117-88FF-137A-9A693ABF4CA7}"/>
              </a:ext>
            </a:extLst>
          </p:cNvPr>
          <p:cNvPicPr>
            <a:picLocks noChangeAspect="1"/>
          </p:cNvPicPr>
          <p:nvPr/>
        </p:nvPicPr>
        <p:blipFill>
          <a:blip r:embed="rId2"/>
          <a:stretch>
            <a:fillRect/>
          </a:stretch>
        </p:blipFill>
        <p:spPr>
          <a:xfrm>
            <a:off x="6523362" y="2365485"/>
            <a:ext cx="4432300" cy="3009900"/>
          </a:xfrm>
          <a:prstGeom prst="rect">
            <a:avLst/>
          </a:prstGeom>
        </p:spPr>
      </p:pic>
      <p:pic>
        <p:nvPicPr>
          <p:cNvPr id="13" name="Picture 12" descr="A graph of a number of numbers&#10;&#10;Description automatically generated">
            <a:extLst>
              <a:ext uri="{FF2B5EF4-FFF2-40B4-BE49-F238E27FC236}">
                <a16:creationId xmlns:a16="http://schemas.microsoft.com/office/drawing/2014/main" id="{BBA1E93A-7CF0-9ECB-13FA-0647F87F028D}"/>
              </a:ext>
            </a:extLst>
          </p:cNvPr>
          <p:cNvPicPr>
            <a:picLocks noChangeAspect="1"/>
          </p:cNvPicPr>
          <p:nvPr/>
        </p:nvPicPr>
        <p:blipFill>
          <a:blip r:embed="rId3"/>
          <a:stretch>
            <a:fillRect/>
          </a:stretch>
        </p:blipFill>
        <p:spPr>
          <a:xfrm>
            <a:off x="1236338" y="2365485"/>
            <a:ext cx="4432300" cy="3009900"/>
          </a:xfrm>
          <a:prstGeom prst="rect">
            <a:avLst/>
          </a:prstGeom>
        </p:spPr>
      </p:pic>
      <p:sp>
        <p:nvSpPr>
          <p:cNvPr id="3" name="Date Placeholder 2">
            <a:extLst>
              <a:ext uri="{FF2B5EF4-FFF2-40B4-BE49-F238E27FC236}">
                <a16:creationId xmlns:a16="http://schemas.microsoft.com/office/drawing/2014/main" id="{F8491B45-7AD2-ADC3-99D5-7D34E69F36CD}"/>
              </a:ext>
            </a:extLst>
          </p:cNvPr>
          <p:cNvSpPr>
            <a:spLocks noGrp="1"/>
          </p:cNvSpPr>
          <p:nvPr>
            <p:ph type="dt" sz="half" idx="10"/>
          </p:nvPr>
        </p:nvSpPr>
        <p:spPr/>
        <p:txBody>
          <a:bodyPr/>
          <a:lstStyle/>
          <a:p>
            <a:fld id="{D6139AAB-229F-7D4A-831D-8827B7963A6A}" type="datetime6">
              <a:rPr lang="en-US" smtClean="0"/>
              <a:t>December 24</a:t>
            </a:fld>
            <a:endParaRPr lang="en-US"/>
          </a:p>
        </p:txBody>
      </p:sp>
      <p:sp>
        <p:nvSpPr>
          <p:cNvPr id="4" name="Footer Placeholder 3">
            <a:extLst>
              <a:ext uri="{FF2B5EF4-FFF2-40B4-BE49-F238E27FC236}">
                <a16:creationId xmlns:a16="http://schemas.microsoft.com/office/drawing/2014/main" id="{9594551F-7E6B-8011-5C9F-B2447E33FF59}"/>
              </a:ext>
            </a:extLst>
          </p:cNvPr>
          <p:cNvSpPr>
            <a:spLocks noGrp="1"/>
          </p:cNvSpPr>
          <p:nvPr>
            <p:ph type="ftr" sz="quarter" idx="11"/>
          </p:nvPr>
        </p:nvSpPr>
        <p:spPr/>
        <p:txBody>
          <a:bodyPr/>
          <a:lstStyle/>
          <a:p>
            <a:r>
              <a:rPr lang="en-US"/>
              <a:t>Daniel Valmassei</a:t>
            </a:r>
          </a:p>
        </p:txBody>
      </p:sp>
      <p:sp>
        <p:nvSpPr>
          <p:cNvPr id="5" name="Slide Number Placeholder 4">
            <a:extLst>
              <a:ext uri="{FF2B5EF4-FFF2-40B4-BE49-F238E27FC236}">
                <a16:creationId xmlns:a16="http://schemas.microsoft.com/office/drawing/2014/main" id="{D2CA9325-3620-979F-1FC4-9CD6454BBE67}"/>
              </a:ext>
            </a:extLst>
          </p:cNvPr>
          <p:cNvSpPr>
            <a:spLocks noGrp="1"/>
          </p:cNvSpPr>
          <p:nvPr>
            <p:ph type="sldNum" sz="quarter" idx="12"/>
          </p:nvPr>
        </p:nvSpPr>
        <p:spPr/>
        <p:txBody>
          <a:bodyPr/>
          <a:lstStyle/>
          <a:p>
            <a:fld id="{EBF50451-7432-8844-82E4-77CA03F723CA}" type="slidenum">
              <a:rPr lang="en-US" smtClean="0"/>
              <a:t>25</a:t>
            </a:fld>
            <a:endParaRPr lang="en-US"/>
          </a:p>
        </p:txBody>
      </p:sp>
    </p:spTree>
    <p:extLst>
      <p:ext uri="{BB962C8B-B14F-4D97-AF65-F5344CB8AC3E}">
        <p14:creationId xmlns:p14="http://schemas.microsoft.com/office/powerpoint/2010/main" val="916895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C89A337-7149-762F-A291-0607B6E96ECF}"/>
              </a:ext>
            </a:extLst>
          </p:cNvPr>
          <p:cNvSpPr/>
          <p:nvPr/>
        </p:nvSpPr>
        <p:spPr>
          <a:xfrm>
            <a:off x="-1" y="-9265"/>
            <a:ext cx="12192001" cy="9144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a:extLst>
              <a:ext uri="{FF2B5EF4-FFF2-40B4-BE49-F238E27FC236}">
                <a16:creationId xmlns:a16="http://schemas.microsoft.com/office/drawing/2014/main" id="{84D6030A-74D7-6233-5081-9206ED4EE481}"/>
              </a:ext>
            </a:extLst>
          </p:cNvPr>
          <p:cNvSpPr>
            <a:spLocks noChangeAspect="1"/>
          </p:cNvSpPr>
          <p:nvPr/>
        </p:nvSpPr>
        <p:spPr>
          <a:xfrm rot="10800000">
            <a:off x="11277600" y="0"/>
            <a:ext cx="914400" cy="914400"/>
          </a:xfrm>
          <a:prstGeom prst="rtTriangle">
            <a:avLst/>
          </a:prstGeom>
          <a:solidFill>
            <a:schemeClr val="accent1">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Date Placeholder 5">
            <a:extLst>
              <a:ext uri="{FF2B5EF4-FFF2-40B4-BE49-F238E27FC236}">
                <a16:creationId xmlns:a16="http://schemas.microsoft.com/office/drawing/2014/main" id="{C2553C81-92C8-F3C8-2AF1-0FC87DADA545}"/>
              </a:ext>
            </a:extLst>
          </p:cNvPr>
          <p:cNvSpPr>
            <a:spLocks noGrp="1"/>
          </p:cNvSpPr>
          <p:nvPr>
            <p:ph type="dt" sz="half" idx="10"/>
          </p:nvPr>
        </p:nvSpPr>
        <p:spPr/>
        <p:txBody>
          <a:bodyPr/>
          <a:lstStyle/>
          <a:p>
            <a:fld id="{8AB9A226-1038-3A40-B8CA-700CAAB9B408}" type="datetime6">
              <a:rPr lang="en-US" smtClean="0"/>
              <a:t>December 24</a:t>
            </a:fld>
            <a:endParaRPr lang="en-US"/>
          </a:p>
        </p:txBody>
      </p:sp>
      <p:sp>
        <p:nvSpPr>
          <p:cNvPr id="4" name="Footer Placeholder 3">
            <a:extLst>
              <a:ext uri="{FF2B5EF4-FFF2-40B4-BE49-F238E27FC236}">
                <a16:creationId xmlns:a16="http://schemas.microsoft.com/office/drawing/2014/main" id="{BF71402E-9481-5349-C3AA-14B50A850389}"/>
              </a:ext>
            </a:extLst>
          </p:cNvPr>
          <p:cNvSpPr>
            <a:spLocks noGrp="1"/>
          </p:cNvSpPr>
          <p:nvPr>
            <p:ph type="ftr" sz="quarter" idx="11"/>
          </p:nvPr>
        </p:nvSpPr>
        <p:spPr/>
        <p:txBody>
          <a:bodyPr/>
          <a:lstStyle/>
          <a:p>
            <a:r>
              <a:rPr lang="en-US" dirty="0"/>
              <a:t>Daniel Valmassei</a:t>
            </a:r>
          </a:p>
        </p:txBody>
      </p:sp>
      <p:sp>
        <p:nvSpPr>
          <p:cNvPr id="5" name="Slide Number Placeholder 4">
            <a:extLst>
              <a:ext uri="{FF2B5EF4-FFF2-40B4-BE49-F238E27FC236}">
                <a16:creationId xmlns:a16="http://schemas.microsoft.com/office/drawing/2014/main" id="{BD02764C-57F5-CB9E-5026-28DF68ED8705}"/>
              </a:ext>
            </a:extLst>
          </p:cNvPr>
          <p:cNvSpPr>
            <a:spLocks noGrp="1"/>
          </p:cNvSpPr>
          <p:nvPr>
            <p:ph type="sldNum" sz="quarter" idx="12"/>
          </p:nvPr>
        </p:nvSpPr>
        <p:spPr/>
        <p:txBody>
          <a:bodyPr/>
          <a:lstStyle/>
          <a:p>
            <a:fld id="{EBF50451-7432-8844-82E4-77CA03F723CA}" type="slidenum">
              <a:rPr lang="en-US" smtClean="0"/>
              <a:t>26</a:t>
            </a:fld>
            <a:endParaRPr lang="en-US"/>
          </a:p>
        </p:txBody>
      </p:sp>
      <p:pic>
        <p:nvPicPr>
          <p:cNvPr id="50" name="Picture 49" descr="A picture containing cartoon, clipart, sketch, drawing&#10;&#10;Description automatically generated">
            <a:extLst>
              <a:ext uri="{FF2B5EF4-FFF2-40B4-BE49-F238E27FC236}">
                <a16:creationId xmlns:a16="http://schemas.microsoft.com/office/drawing/2014/main" id="{F9CBC0DE-22CB-623F-F8AF-8EDD049CBAE6}"/>
              </a:ext>
            </a:extLst>
          </p:cNvPr>
          <p:cNvPicPr>
            <a:picLocks noChangeAspect="1"/>
          </p:cNvPicPr>
          <p:nvPr/>
        </p:nvPicPr>
        <p:blipFill>
          <a:blip r:embed="rId3"/>
          <a:stretch>
            <a:fillRect/>
          </a:stretch>
        </p:blipFill>
        <p:spPr>
          <a:xfrm rot="3262885">
            <a:off x="11276902" y="-308902"/>
            <a:ext cx="1015599" cy="1207088"/>
          </a:xfrm>
          <a:prstGeom prst="rect">
            <a:avLst/>
          </a:prstGeom>
        </p:spPr>
      </p:pic>
      <p:sp>
        <p:nvSpPr>
          <p:cNvPr id="27" name="Content Placeholder 13">
            <a:extLst>
              <a:ext uri="{FF2B5EF4-FFF2-40B4-BE49-F238E27FC236}">
                <a16:creationId xmlns:a16="http://schemas.microsoft.com/office/drawing/2014/main" id="{C9E0556F-0A75-A11E-1D75-F00AFB389E3A}"/>
              </a:ext>
            </a:extLst>
          </p:cNvPr>
          <p:cNvSpPr>
            <a:spLocks noGrp="1"/>
          </p:cNvSpPr>
          <p:nvPr>
            <p:ph idx="1"/>
          </p:nvPr>
        </p:nvSpPr>
        <p:spPr>
          <a:xfrm>
            <a:off x="838200" y="1049337"/>
            <a:ext cx="10515600" cy="5127626"/>
          </a:xfrm>
        </p:spPr>
        <p:txBody>
          <a:bodyPr>
            <a:normAutofit/>
          </a:bodyPr>
          <a:lstStyle/>
          <a:p>
            <a:r>
              <a:rPr lang="en-US" sz="2000" dirty="0">
                <a:ea typeface="Cambria Math" panose="02040503050406030204" pitchFamily="18" charset="0"/>
              </a:rPr>
              <a:t>P</a:t>
            </a:r>
            <a:r>
              <a:rPr lang="en-US" sz="2000" b="0" dirty="0">
                <a:ea typeface="Cambria Math" panose="02040503050406030204" pitchFamily="18" charset="0"/>
              </a:rPr>
              <a:t>osition dependent response in simulation</a:t>
            </a:r>
          </a:p>
          <a:p>
            <a:pPr lvl="1"/>
            <a:r>
              <a:rPr lang="en-US" sz="1800" b="0" dirty="0">
                <a:ea typeface="Cambria Math" panose="02040503050406030204" pitchFamily="18" charset="0"/>
              </a:rPr>
              <a:t>Effects mi</a:t>
            </a:r>
            <a:r>
              <a:rPr lang="en-US" sz="1800" dirty="0">
                <a:ea typeface="Cambria Math" panose="02040503050406030204" pitchFamily="18" charset="0"/>
              </a:rPr>
              <a:t>nimized by 2 PMTs and acceptance region in situ </a:t>
            </a:r>
            <a:endParaRPr lang="en-US" sz="1800" b="0" dirty="0">
              <a:ea typeface="Cambria Math" panose="02040503050406030204" pitchFamily="18" charset="0"/>
            </a:endParaRPr>
          </a:p>
          <a:p>
            <a:pPr marL="0" indent="0">
              <a:buNone/>
            </a:pPr>
            <a:endParaRPr lang="en-US" sz="2000" b="0" dirty="0">
              <a:ea typeface="Cambria Math" panose="02040503050406030204" pitchFamily="18" charset="0"/>
            </a:endParaRPr>
          </a:p>
        </p:txBody>
      </p:sp>
      <p:sp>
        <p:nvSpPr>
          <p:cNvPr id="41" name="Title 1">
            <a:extLst>
              <a:ext uri="{FF2B5EF4-FFF2-40B4-BE49-F238E27FC236}">
                <a16:creationId xmlns:a16="http://schemas.microsoft.com/office/drawing/2014/main" id="{38059DD1-E07D-4BA5-3DD7-36C42072E670}"/>
              </a:ext>
            </a:extLst>
          </p:cNvPr>
          <p:cNvSpPr>
            <a:spLocks noGrp="1"/>
          </p:cNvSpPr>
          <p:nvPr>
            <p:ph type="title"/>
          </p:nvPr>
        </p:nvSpPr>
        <p:spPr>
          <a:xfrm>
            <a:off x="838200" y="116647"/>
            <a:ext cx="10515600" cy="786679"/>
          </a:xfrm>
        </p:spPr>
        <p:txBody>
          <a:bodyPr/>
          <a:lstStyle/>
          <a:p>
            <a:r>
              <a:rPr lang="en-US" b="1" dirty="0"/>
              <a:t>Large Angle Monitor</a:t>
            </a:r>
          </a:p>
        </p:txBody>
      </p:sp>
      <p:pic>
        <p:nvPicPr>
          <p:cNvPr id="16" name="Picture 15" descr="A blue and yellow graph&#10;&#10;Description automatically generated">
            <a:extLst>
              <a:ext uri="{FF2B5EF4-FFF2-40B4-BE49-F238E27FC236}">
                <a16:creationId xmlns:a16="http://schemas.microsoft.com/office/drawing/2014/main" id="{2479789A-E172-CE9B-D9EA-B0192E915981}"/>
              </a:ext>
            </a:extLst>
          </p:cNvPr>
          <p:cNvPicPr>
            <a:picLocks noChangeAspect="1"/>
          </p:cNvPicPr>
          <p:nvPr/>
        </p:nvPicPr>
        <p:blipFill>
          <a:blip r:embed="rId4"/>
          <a:stretch>
            <a:fillRect/>
          </a:stretch>
        </p:blipFill>
        <p:spPr>
          <a:xfrm>
            <a:off x="6141547" y="2014766"/>
            <a:ext cx="5212253" cy="3539553"/>
          </a:xfrm>
          <a:prstGeom prst="rect">
            <a:avLst/>
          </a:prstGeom>
        </p:spPr>
      </p:pic>
      <p:pic>
        <p:nvPicPr>
          <p:cNvPr id="22" name="Picture 21" descr="A blue and yellow data&#10;&#10;Description automatically generated">
            <a:extLst>
              <a:ext uri="{FF2B5EF4-FFF2-40B4-BE49-F238E27FC236}">
                <a16:creationId xmlns:a16="http://schemas.microsoft.com/office/drawing/2014/main" id="{ABAA3470-50B4-85B2-2771-59F82296EE82}"/>
              </a:ext>
            </a:extLst>
          </p:cNvPr>
          <p:cNvPicPr>
            <a:picLocks noChangeAspect="1"/>
          </p:cNvPicPr>
          <p:nvPr/>
        </p:nvPicPr>
        <p:blipFill>
          <a:blip r:embed="rId5"/>
          <a:stretch>
            <a:fillRect/>
          </a:stretch>
        </p:blipFill>
        <p:spPr>
          <a:xfrm>
            <a:off x="7568" y="2014766"/>
            <a:ext cx="5212254" cy="3539553"/>
          </a:xfrm>
          <a:prstGeom prst="rect">
            <a:avLst/>
          </a:prstGeom>
        </p:spPr>
      </p:pic>
      <p:grpSp>
        <p:nvGrpSpPr>
          <p:cNvPr id="2" name="Group 1">
            <a:extLst>
              <a:ext uri="{FF2B5EF4-FFF2-40B4-BE49-F238E27FC236}">
                <a16:creationId xmlns:a16="http://schemas.microsoft.com/office/drawing/2014/main" id="{24700744-8A87-E0BB-B7E2-C3E26B372716}"/>
              </a:ext>
            </a:extLst>
          </p:cNvPr>
          <p:cNvGrpSpPr>
            <a:grpSpLocks noChangeAspect="1"/>
          </p:cNvGrpSpPr>
          <p:nvPr/>
        </p:nvGrpSpPr>
        <p:grpSpPr>
          <a:xfrm>
            <a:off x="2249710" y="6304309"/>
            <a:ext cx="2663379" cy="469209"/>
            <a:chOff x="1263121" y="4232994"/>
            <a:chExt cx="10352173" cy="1823748"/>
          </a:xfrm>
        </p:grpSpPr>
        <p:grpSp>
          <p:nvGrpSpPr>
            <p:cNvPr id="11" name="Group 10">
              <a:extLst>
                <a:ext uri="{FF2B5EF4-FFF2-40B4-BE49-F238E27FC236}">
                  <a16:creationId xmlns:a16="http://schemas.microsoft.com/office/drawing/2014/main" id="{11264FAE-B669-75D3-8A3A-E9315EEB5029}"/>
                </a:ext>
              </a:extLst>
            </p:cNvPr>
            <p:cNvGrpSpPr>
              <a:grpSpLocks noChangeAspect="1"/>
            </p:cNvGrpSpPr>
            <p:nvPr/>
          </p:nvGrpSpPr>
          <p:grpSpPr>
            <a:xfrm>
              <a:off x="1263121" y="4549200"/>
              <a:ext cx="6991985" cy="1175440"/>
              <a:chOff x="442900" y="5257800"/>
              <a:chExt cx="8270672" cy="1390403"/>
            </a:xfrm>
          </p:grpSpPr>
          <p:pic>
            <p:nvPicPr>
              <p:cNvPr id="13" name="Picture 1">
                <a:extLst>
                  <a:ext uri="{FF2B5EF4-FFF2-40B4-BE49-F238E27FC236}">
                    <a16:creationId xmlns:a16="http://schemas.microsoft.com/office/drawing/2014/main" id="{ECDFC7FF-3E48-FDB1-ECB3-5E3557805E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24016" y="5257800"/>
                <a:ext cx="4389556" cy="137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4" name="Picture 4">
                <a:extLst>
                  <a:ext uri="{FF2B5EF4-FFF2-40B4-BE49-F238E27FC236}">
                    <a16:creationId xmlns:a16="http://schemas.microsoft.com/office/drawing/2014/main" id="{62FEAEA7-3954-A9F1-C91F-A11B0CD68C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900" y="5257800"/>
                <a:ext cx="1371603" cy="13716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DOE Logo">
                <a:extLst>
                  <a:ext uri="{FF2B5EF4-FFF2-40B4-BE49-F238E27FC236}">
                    <a16:creationId xmlns:a16="http://schemas.microsoft.com/office/drawing/2014/main" id="{6ADC96E8-E8AF-EBAF-29C3-AC1EAA412A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6563" y="5276603"/>
                <a:ext cx="1371600" cy="13716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4" descr="Virginia Tech Logo Horizontal transparent PNG - StickPNG">
              <a:extLst>
                <a:ext uri="{FF2B5EF4-FFF2-40B4-BE49-F238E27FC236}">
                  <a16:creationId xmlns:a16="http://schemas.microsoft.com/office/drawing/2014/main" id="{8C754D12-64F0-B8BB-9BF9-555375F116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53400" y="4232994"/>
              <a:ext cx="3461894" cy="1823748"/>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extBox 18">
            <a:extLst>
              <a:ext uri="{FF2B5EF4-FFF2-40B4-BE49-F238E27FC236}">
                <a16:creationId xmlns:a16="http://schemas.microsoft.com/office/drawing/2014/main" id="{DF912B6A-4887-175B-8B10-FA7C91F52799}"/>
              </a:ext>
            </a:extLst>
          </p:cNvPr>
          <p:cNvSpPr txBox="1"/>
          <p:nvPr/>
        </p:nvSpPr>
        <p:spPr>
          <a:xfrm>
            <a:off x="7599794" y="5454812"/>
            <a:ext cx="2295757" cy="369332"/>
          </a:xfrm>
          <a:prstGeom prst="rect">
            <a:avLst/>
          </a:prstGeom>
          <a:noFill/>
        </p:spPr>
        <p:txBody>
          <a:bodyPr wrap="none" rtlCol="0">
            <a:spAutoFit/>
          </a:bodyPr>
          <a:lstStyle/>
          <a:p>
            <a:pPr marL="285750" indent="-285750">
              <a:buFont typeface="Arial" panose="020B0604020202020204" pitchFamily="34" charset="0"/>
              <a:buChar char="•"/>
            </a:pPr>
            <a:r>
              <a:rPr lang="en-US" dirty="0"/>
              <a:t>~30% deviation in x</a:t>
            </a:r>
          </a:p>
        </p:txBody>
      </p:sp>
      <p:sp>
        <p:nvSpPr>
          <p:cNvPr id="20" name="TextBox 19">
            <a:extLst>
              <a:ext uri="{FF2B5EF4-FFF2-40B4-BE49-F238E27FC236}">
                <a16:creationId xmlns:a16="http://schemas.microsoft.com/office/drawing/2014/main" id="{16778C99-B7B9-1344-F8D2-784D68A357E3}"/>
              </a:ext>
            </a:extLst>
          </p:cNvPr>
          <p:cNvSpPr txBox="1"/>
          <p:nvPr/>
        </p:nvSpPr>
        <p:spPr>
          <a:xfrm>
            <a:off x="495807" y="5459347"/>
            <a:ext cx="4235775" cy="369332"/>
          </a:xfrm>
          <a:prstGeom prst="rect">
            <a:avLst/>
          </a:prstGeom>
          <a:noFill/>
        </p:spPr>
        <p:txBody>
          <a:bodyPr wrap="none" rtlCol="0">
            <a:spAutoFit/>
          </a:bodyPr>
          <a:lstStyle/>
          <a:p>
            <a:pPr marL="285750" indent="-285750">
              <a:buFont typeface="Arial" panose="020B0604020202020204" pitchFamily="34" charset="0"/>
              <a:buChar char="•"/>
            </a:pPr>
            <a:r>
              <a:rPr lang="en-US" dirty="0"/>
              <a:t>Damped oscillations in vertical response</a:t>
            </a:r>
          </a:p>
        </p:txBody>
      </p:sp>
    </p:spTree>
    <p:extLst>
      <p:ext uri="{BB962C8B-B14F-4D97-AF65-F5344CB8AC3E}">
        <p14:creationId xmlns:p14="http://schemas.microsoft.com/office/powerpoint/2010/main" val="27465129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C89A337-7149-762F-A291-0607B6E96ECF}"/>
              </a:ext>
            </a:extLst>
          </p:cNvPr>
          <p:cNvSpPr/>
          <p:nvPr/>
        </p:nvSpPr>
        <p:spPr>
          <a:xfrm>
            <a:off x="-1" y="-9265"/>
            <a:ext cx="12192001" cy="9144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5">
            <a:extLst>
              <a:ext uri="{FF2B5EF4-FFF2-40B4-BE49-F238E27FC236}">
                <a16:creationId xmlns:a16="http://schemas.microsoft.com/office/drawing/2014/main" id="{C2553C81-92C8-F3C8-2AF1-0FC87DADA545}"/>
              </a:ext>
            </a:extLst>
          </p:cNvPr>
          <p:cNvSpPr>
            <a:spLocks noGrp="1"/>
          </p:cNvSpPr>
          <p:nvPr>
            <p:ph type="dt" sz="half" idx="10"/>
          </p:nvPr>
        </p:nvSpPr>
        <p:spPr/>
        <p:txBody>
          <a:bodyPr/>
          <a:lstStyle/>
          <a:p>
            <a:fld id="{DD5390E4-FB3B-6546-BD45-07B5FA47E0DE}" type="datetime6">
              <a:rPr lang="en-US" smtClean="0"/>
              <a:t>December 24</a:t>
            </a:fld>
            <a:endParaRPr lang="en-US" dirty="0"/>
          </a:p>
        </p:txBody>
      </p:sp>
      <p:sp>
        <p:nvSpPr>
          <p:cNvPr id="4" name="Footer Placeholder 3">
            <a:extLst>
              <a:ext uri="{FF2B5EF4-FFF2-40B4-BE49-F238E27FC236}">
                <a16:creationId xmlns:a16="http://schemas.microsoft.com/office/drawing/2014/main" id="{BF71402E-9481-5349-C3AA-14B50A850389}"/>
              </a:ext>
            </a:extLst>
          </p:cNvPr>
          <p:cNvSpPr>
            <a:spLocks noGrp="1"/>
          </p:cNvSpPr>
          <p:nvPr>
            <p:ph type="ftr" sz="quarter" idx="11"/>
          </p:nvPr>
        </p:nvSpPr>
        <p:spPr/>
        <p:txBody>
          <a:bodyPr/>
          <a:lstStyle/>
          <a:p>
            <a:r>
              <a:rPr lang="en-US" dirty="0"/>
              <a:t>Daniel Valmassei</a:t>
            </a:r>
          </a:p>
        </p:txBody>
      </p:sp>
      <p:sp>
        <p:nvSpPr>
          <p:cNvPr id="5" name="Slide Number Placeholder 4">
            <a:extLst>
              <a:ext uri="{FF2B5EF4-FFF2-40B4-BE49-F238E27FC236}">
                <a16:creationId xmlns:a16="http://schemas.microsoft.com/office/drawing/2014/main" id="{BD02764C-57F5-CB9E-5026-28DF68ED8705}"/>
              </a:ext>
            </a:extLst>
          </p:cNvPr>
          <p:cNvSpPr>
            <a:spLocks noGrp="1"/>
          </p:cNvSpPr>
          <p:nvPr>
            <p:ph type="sldNum" sz="quarter" idx="12"/>
          </p:nvPr>
        </p:nvSpPr>
        <p:spPr/>
        <p:txBody>
          <a:bodyPr/>
          <a:lstStyle/>
          <a:p>
            <a:fld id="{EBF50451-7432-8844-82E4-77CA03F723CA}" type="slidenum">
              <a:rPr lang="en-US" smtClean="0"/>
              <a:t>27</a:t>
            </a:fld>
            <a:endParaRPr lang="en-US"/>
          </a:p>
        </p:txBody>
      </p:sp>
      <p:sp>
        <p:nvSpPr>
          <p:cNvPr id="18" name="Right Triangle 17">
            <a:extLst>
              <a:ext uri="{FF2B5EF4-FFF2-40B4-BE49-F238E27FC236}">
                <a16:creationId xmlns:a16="http://schemas.microsoft.com/office/drawing/2014/main" id="{84D6030A-74D7-6233-5081-9206ED4EE481}"/>
              </a:ext>
            </a:extLst>
          </p:cNvPr>
          <p:cNvSpPr>
            <a:spLocks noChangeAspect="1"/>
          </p:cNvSpPr>
          <p:nvPr/>
        </p:nvSpPr>
        <p:spPr>
          <a:xfrm rot="10800000">
            <a:off x="11277600" y="0"/>
            <a:ext cx="914400" cy="914400"/>
          </a:xfrm>
          <a:prstGeom prst="rtTriangle">
            <a:avLst/>
          </a:prstGeom>
          <a:solidFill>
            <a:schemeClr val="accent1">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2" name="Picture 41" descr="A picture containing cartoon, clipart, sketch, drawing&#10;&#10;Description automatically generated">
            <a:extLst>
              <a:ext uri="{FF2B5EF4-FFF2-40B4-BE49-F238E27FC236}">
                <a16:creationId xmlns:a16="http://schemas.microsoft.com/office/drawing/2014/main" id="{E15B7A28-FFB0-BFD9-515C-648228BC9BF4}"/>
              </a:ext>
            </a:extLst>
          </p:cNvPr>
          <p:cNvPicPr>
            <a:picLocks noChangeAspect="1"/>
          </p:cNvPicPr>
          <p:nvPr/>
        </p:nvPicPr>
        <p:blipFill>
          <a:blip r:embed="rId3"/>
          <a:stretch>
            <a:fillRect/>
          </a:stretch>
        </p:blipFill>
        <p:spPr>
          <a:xfrm rot="3262885">
            <a:off x="11276902" y="-308902"/>
            <a:ext cx="1015599" cy="1207088"/>
          </a:xfrm>
          <a:prstGeom prst="rect">
            <a:avLst/>
          </a:prstGeom>
        </p:spPr>
      </p:pic>
      <p:grpSp>
        <p:nvGrpSpPr>
          <p:cNvPr id="12" name="Group 11">
            <a:extLst>
              <a:ext uri="{FF2B5EF4-FFF2-40B4-BE49-F238E27FC236}">
                <a16:creationId xmlns:a16="http://schemas.microsoft.com/office/drawing/2014/main" id="{5C82E882-AFA7-0122-30B4-B32A817601D1}"/>
              </a:ext>
            </a:extLst>
          </p:cNvPr>
          <p:cNvGrpSpPr>
            <a:grpSpLocks noChangeAspect="1"/>
          </p:cNvGrpSpPr>
          <p:nvPr/>
        </p:nvGrpSpPr>
        <p:grpSpPr>
          <a:xfrm>
            <a:off x="2249710" y="6304309"/>
            <a:ext cx="2663379" cy="469209"/>
            <a:chOff x="1263121" y="4232994"/>
            <a:chExt cx="10352173" cy="1823748"/>
          </a:xfrm>
        </p:grpSpPr>
        <p:grpSp>
          <p:nvGrpSpPr>
            <p:cNvPr id="13" name="Group 12">
              <a:extLst>
                <a:ext uri="{FF2B5EF4-FFF2-40B4-BE49-F238E27FC236}">
                  <a16:creationId xmlns:a16="http://schemas.microsoft.com/office/drawing/2014/main" id="{1EDF7F5E-05A5-5DEA-5FEE-BD9CAF797D01}"/>
                </a:ext>
              </a:extLst>
            </p:cNvPr>
            <p:cNvGrpSpPr>
              <a:grpSpLocks noChangeAspect="1"/>
            </p:cNvGrpSpPr>
            <p:nvPr/>
          </p:nvGrpSpPr>
          <p:grpSpPr>
            <a:xfrm>
              <a:off x="1263121" y="4549200"/>
              <a:ext cx="6991985" cy="1175440"/>
              <a:chOff x="442900" y="5257800"/>
              <a:chExt cx="8270672" cy="1390403"/>
            </a:xfrm>
          </p:grpSpPr>
          <p:pic>
            <p:nvPicPr>
              <p:cNvPr id="15" name="Picture 1">
                <a:extLst>
                  <a:ext uri="{FF2B5EF4-FFF2-40B4-BE49-F238E27FC236}">
                    <a16:creationId xmlns:a16="http://schemas.microsoft.com/office/drawing/2014/main" id="{72B08685-BB9A-D21D-32D9-29F3A81C9B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4016" y="5257800"/>
                <a:ext cx="4389556" cy="137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6" name="Picture 4">
                <a:extLst>
                  <a:ext uri="{FF2B5EF4-FFF2-40B4-BE49-F238E27FC236}">
                    <a16:creationId xmlns:a16="http://schemas.microsoft.com/office/drawing/2014/main" id="{5E1DC4AF-874B-D6BD-182B-82571F5EE7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900" y="5257800"/>
                <a:ext cx="1371603" cy="137160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DOE Logo">
                <a:extLst>
                  <a:ext uri="{FF2B5EF4-FFF2-40B4-BE49-F238E27FC236}">
                    <a16:creationId xmlns:a16="http://schemas.microsoft.com/office/drawing/2014/main" id="{AA9BD703-A8F1-6C45-3226-B4128F8714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6563" y="5276603"/>
                <a:ext cx="1371600" cy="1371600"/>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4" descr="Virginia Tech Logo Horizontal transparent PNG - StickPNG">
              <a:extLst>
                <a:ext uri="{FF2B5EF4-FFF2-40B4-BE49-F238E27FC236}">
                  <a16:creationId xmlns:a16="http://schemas.microsoft.com/office/drawing/2014/main" id="{E1C3168D-134A-AE7E-ADD1-DFC9FE23A7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3400" y="4232994"/>
              <a:ext cx="3461894" cy="1823748"/>
            </a:xfrm>
            <a:prstGeom prst="rect">
              <a:avLst/>
            </a:prstGeom>
            <a:noFill/>
            <a:extLst>
              <a:ext uri="{909E8E84-426E-40DD-AFC4-6F175D3DCCD1}">
                <a14:hiddenFill xmlns:a14="http://schemas.microsoft.com/office/drawing/2010/main">
                  <a:solidFill>
                    <a:srgbClr val="FFFFFF"/>
                  </a:solidFill>
                </a14:hiddenFill>
              </a:ext>
            </a:extLst>
          </p:spPr>
        </p:pic>
      </p:grpSp>
      <p:pic>
        <p:nvPicPr>
          <p:cNvPr id="5122" name="Picture 2" descr="Picture 14">
            <a:extLst>
              <a:ext uri="{FF2B5EF4-FFF2-40B4-BE49-F238E27FC236}">
                <a16:creationId xmlns:a16="http://schemas.microsoft.com/office/drawing/2014/main" id="{1F093319-0E69-EAB1-E3FE-36EA15B305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0320" y="1143275"/>
            <a:ext cx="2354540" cy="27813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diagram of a machine&#10;&#10;Description automatically generated">
            <a:extLst>
              <a:ext uri="{FF2B5EF4-FFF2-40B4-BE49-F238E27FC236}">
                <a16:creationId xmlns:a16="http://schemas.microsoft.com/office/drawing/2014/main" id="{533EE96F-5FF2-AB6E-D308-1A60C00578D1}"/>
              </a:ext>
            </a:extLst>
          </p:cNvPr>
          <p:cNvPicPr>
            <a:picLocks noChangeAspect="1"/>
          </p:cNvPicPr>
          <p:nvPr/>
        </p:nvPicPr>
        <p:blipFill>
          <a:blip r:embed="rId9"/>
          <a:stretch>
            <a:fillRect/>
          </a:stretch>
        </p:blipFill>
        <p:spPr>
          <a:xfrm>
            <a:off x="1000320" y="3609808"/>
            <a:ext cx="3642602" cy="2543608"/>
          </a:xfrm>
          <a:prstGeom prst="rect">
            <a:avLst/>
          </a:prstGeom>
        </p:spPr>
      </p:pic>
      <p:sp>
        <p:nvSpPr>
          <p:cNvPr id="9" name="TextBox 8">
            <a:extLst>
              <a:ext uri="{FF2B5EF4-FFF2-40B4-BE49-F238E27FC236}">
                <a16:creationId xmlns:a16="http://schemas.microsoft.com/office/drawing/2014/main" id="{C60769BA-F3A8-6B89-CECD-8C3C53749862}"/>
              </a:ext>
            </a:extLst>
          </p:cNvPr>
          <p:cNvSpPr txBox="1"/>
          <p:nvPr/>
        </p:nvSpPr>
        <p:spPr>
          <a:xfrm>
            <a:off x="1336087" y="1195603"/>
            <a:ext cx="707245" cy="246221"/>
          </a:xfrm>
          <a:prstGeom prst="rect">
            <a:avLst/>
          </a:prstGeom>
          <a:noFill/>
        </p:spPr>
        <p:txBody>
          <a:bodyPr wrap="none" rtlCol="0">
            <a:spAutoFit/>
          </a:bodyPr>
          <a:lstStyle/>
          <a:p>
            <a:r>
              <a:rPr lang="en-US" sz="1000" dirty="0">
                <a:solidFill>
                  <a:srgbClr val="4E67A8"/>
                </a:solidFill>
              </a:rPr>
              <a:t>beampipe</a:t>
            </a:r>
          </a:p>
        </p:txBody>
      </p:sp>
      <p:cxnSp>
        <p:nvCxnSpPr>
          <p:cNvPr id="11" name="Straight Arrow Connector 10">
            <a:extLst>
              <a:ext uri="{FF2B5EF4-FFF2-40B4-BE49-F238E27FC236}">
                <a16:creationId xmlns:a16="http://schemas.microsoft.com/office/drawing/2014/main" id="{34169E0B-7B07-41DC-9985-D6C54800DAE9}"/>
              </a:ext>
            </a:extLst>
          </p:cNvPr>
          <p:cNvCxnSpPr>
            <a:stCxn id="9" idx="2"/>
          </p:cNvCxnSpPr>
          <p:nvPr/>
        </p:nvCxnSpPr>
        <p:spPr>
          <a:xfrm>
            <a:off x="1689710" y="1441824"/>
            <a:ext cx="302531" cy="577504"/>
          </a:xfrm>
          <a:prstGeom prst="straightConnector1">
            <a:avLst/>
          </a:prstGeom>
          <a:ln>
            <a:solidFill>
              <a:srgbClr val="4E67A8"/>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descr="A graph with a colorful circle&#10;&#10;Description automatically generated with medium confidence">
            <a:extLst>
              <a:ext uri="{FF2B5EF4-FFF2-40B4-BE49-F238E27FC236}">
                <a16:creationId xmlns:a16="http://schemas.microsoft.com/office/drawing/2014/main" id="{995F9B77-6025-93F9-0992-4143D6E1D2CB}"/>
              </a:ext>
            </a:extLst>
          </p:cNvPr>
          <p:cNvPicPr>
            <a:picLocks noChangeAspect="1"/>
          </p:cNvPicPr>
          <p:nvPr/>
        </p:nvPicPr>
        <p:blipFill>
          <a:blip r:embed="rId10"/>
          <a:stretch>
            <a:fillRect/>
          </a:stretch>
        </p:blipFill>
        <p:spPr>
          <a:xfrm>
            <a:off x="8024653" y="1286099"/>
            <a:ext cx="3670823" cy="2442766"/>
          </a:xfrm>
          <a:prstGeom prst="rect">
            <a:avLst/>
          </a:prstGeom>
        </p:spPr>
      </p:pic>
      <p:sp>
        <p:nvSpPr>
          <p:cNvPr id="7" name="Content Placeholder 6">
            <a:extLst>
              <a:ext uri="{FF2B5EF4-FFF2-40B4-BE49-F238E27FC236}">
                <a16:creationId xmlns:a16="http://schemas.microsoft.com/office/drawing/2014/main" id="{6A626CBA-699A-7E00-679E-F807AB43EC8C}"/>
              </a:ext>
            </a:extLst>
          </p:cNvPr>
          <p:cNvSpPr>
            <a:spLocks noGrp="1"/>
          </p:cNvSpPr>
          <p:nvPr>
            <p:ph idx="1"/>
          </p:nvPr>
        </p:nvSpPr>
        <p:spPr>
          <a:xfrm>
            <a:off x="4243903" y="1513510"/>
            <a:ext cx="4074889" cy="1693863"/>
          </a:xfrm>
        </p:spPr>
        <p:txBody>
          <a:bodyPr>
            <a:normAutofit/>
          </a:bodyPr>
          <a:lstStyle/>
          <a:p>
            <a:r>
              <a:rPr lang="en-US" sz="2000" dirty="0"/>
              <a:t>~0.1° Scattering Angle</a:t>
            </a:r>
          </a:p>
          <a:p>
            <a:r>
              <a:rPr lang="en-US" sz="2000" dirty="0"/>
              <a:t>~450 GHz/SAM</a:t>
            </a:r>
          </a:p>
          <a:p>
            <a:r>
              <a:rPr lang="en-US" sz="2000" dirty="0"/>
              <a:t>Small asymmetry (~3ppb), null asymmetry monitor</a:t>
            </a:r>
          </a:p>
        </p:txBody>
      </p:sp>
      <p:pic>
        <p:nvPicPr>
          <p:cNvPr id="19" name="Picture 18">
            <a:extLst>
              <a:ext uri="{FF2B5EF4-FFF2-40B4-BE49-F238E27FC236}">
                <a16:creationId xmlns:a16="http://schemas.microsoft.com/office/drawing/2014/main" id="{2011F6FA-E55E-3DD1-AD34-5F6D474F9618}"/>
              </a:ext>
            </a:extLst>
          </p:cNvPr>
          <p:cNvPicPr>
            <a:picLocks noChangeAspect="1"/>
          </p:cNvPicPr>
          <p:nvPr/>
        </p:nvPicPr>
        <p:blipFill>
          <a:blip r:embed="rId11"/>
          <a:stretch>
            <a:fillRect/>
          </a:stretch>
        </p:blipFill>
        <p:spPr>
          <a:xfrm>
            <a:off x="5836750" y="3011581"/>
            <a:ext cx="4268080" cy="3298474"/>
          </a:xfrm>
          <a:prstGeom prst="rect">
            <a:avLst/>
          </a:prstGeom>
        </p:spPr>
      </p:pic>
      <p:sp>
        <p:nvSpPr>
          <p:cNvPr id="21" name="Title 7">
            <a:extLst>
              <a:ext uri="{FF2B5EF4-FFF2-40B4-BE49-F238E27FC236}">
                <a16:creationId xmlns:a16="http://schemas.microsoft.com/office/drawing/2014/main" id="{7D4536E7-AAC3-AAC4-2673-7468ACF8CC44}"/>
              </a:ext>
            </a:extLst>
          </p:cNvPr>
          <p:cNvSpPr>
            <a:spLocks noGrp="1"/>
          </p:cNvSpPr>
          <p:nvPr>
            <p:ph type="title"/>
          </p:nvPr>
        </p:nvSpPr>
        <p:spPr>
          <a:xfrm>
            <a:off x="838200" y="116647"/>
            <a:ext cx="10515600" cy="786679"/>
          </a:xfrm>
        </p:spPr>
        <p:txBody>
          <a:bodyPr/>
          <a:lstStyle/>
          <a:p>
            <a:r>
              <a:rPr lang="en-US" b="1" dirty="0"/>
              <a:t>Small Angle Monitors</a:t>
            </a:r>
          </a:p>
        </p:txBody>
      </p:sp>
    </p:spTree>
    <p:extLst>
      <p:ext uri="{BB962C8B-B14F-4D97-AF65-F5344CB8AC3E}">
        <p14:creationId xmlns:p14="http://schemas.microsoft.com/office/powerpoint/2010/main" val="10678541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9BEAE-C4E4-53B1-6628-2BB8870A5BE6}"/>
              </a:ext>
            </a:extLst>
          </p:cNvPr>
          <p:cNvSpPr>
            <a:spLocks noGrp="1"/>
          </p:cNvSpPr>
          <p:nvPr>
            <p:ph type="title"/>
          </p:nvPr>
        </p:nvSpPr>
        <p:spPr/>
        <p:txBody>
          <a:bodyPr/>
          <a:lstStyle/>
          <a:p>
            <a:r>
              <a:rPr lang="en-US" b="1" dirty="0"/>
              <a:t>Small Angle Monitor</a:t>
            </a:r>
          </a:p>
        </p:txBody>
      </p:sp>
      <p:sp>
        <p:nvSpPr>
          <p:cNvPr id="6" name="TextBox 5">
            <a:extLst>
              <a:ext uri="{FF2B5EF4-FFF2-40B4-BE49-F238E27FC236}">
                <a16:creationId xmlns:a16="http://schemas.microsoft.com/office/drawing/2014/main" id="{D5A3833E-3223-5177-608F-1C0F349E620C}"/>
              </a:ext>
            </a:extLst>
          </p:cNvPr>
          <p:cNvSpPr txBox="1"/>
          <p:nvPr/>
        </p:nvSpPr>
        <p:spPr>
          <a:xfrm>
            <a:off x="8193185" y="1229022"/>
            <a:ext cx="1282723" cy="369332"/>
          </a:xfrm>
          <a:prstGeom prst="rect">
            <a:avLst/>
          </a:prstGeom>
          <a:noFill/>
        </p:spPr>
        <p:txBody>
          <a:bodyPr wrap="none" rtlCol="0">
            <a:spAutoFit/>
          </a:bodyPr>
          <a:lstStyle/>
          <a:p>
            <a:r>
              <a:rPr lang="en-US" dirty="0"/>
              <a:t>1GeV Beam</a:t>
            </a:r>
          </a:p>
        </p:txBody>
      </p:sp>
      <p:sp>
        <p:nvSpPr>
          <p:cNvPr id="7" name="TextBox 6">
            <a:extLst>
              <a:ext uri="{FF2B5EF4-FFF2-40B4-BE49-F238E27FC236}">
                <a16:creationId xmlns:a16="http://schemas.microsoft.com/office/drawing/2014/main" id="{BBB6C0C7-E535-6F30-FDFC-484D64FC4956}"/>
              </a:ext>
            </a:extLst>
          </p:cNvPr>
          <p:cNvSpPr txBox="1"/>
          <p:nvPr/>
        </p:nvSpPr>
        <p:spPr>
          <a:xfrm>
            <a:off x="3025128" y="1229022"/>
            <a:ext cx="854721" cy="369332"/>
          </a:xfrm>
          <a:prstGeom prst="rect">
            <a:avLst/>
          </a:prstGeom>
          <a:noFill/>
        </p:spPr>
        <p:txBody>
          <a:bodyPr wrap="none" rtlCol="0">
            <a:spAutoFit/>
          </a:bodyPr>
          <a:lstStyle/>
          <a:p>
            <a:r>
              <a:rPr lang="en-US" dirty="0"/>
              <a:t>Cosmic</a:t>
            </a:r>
          </a:p>
        </p:txBody>
      </p:sp>
      <p:pic>
        <p:nvPicPr>
          <p:cNvPr id="10" name="Picture 9" descr="A graph of a number of numbers&#10;&#10;Description automatically generated">
            <a:extLst>
              <a:ext uri="{FF2B5EF4-FFF2-40B4-BE49-F238E27FC236}">
                <a16:creationId xmlns:a16="http://schemas.microsoft.com/office/drawing/2014/main" id="{5686B9F0-D9A9-4D1B-1C15-5F7B22EF6ACA}"/>
              </a:ext>
            </a:extLst>
          </p:cNvPr>
          <p:cNvPicPr>
            <a:picLocks noChangeAspect="1"/>
          </p:cNvPicPr>
          <p:nvPr/>
        </p:nvPicPr>
        <p:blipFill>
          <a:blip r:embed="rId2"/>
          <a:stretch>
            <a:fillRect/>
          </a:stretch>
        </p:blipFill>
        <p:spPr>
          <a:xfrm>
            <a:off x="1697908" y="4057149"/>
            <a:ext cx="3319089" cy="2253937"/>
          </a:xfrm>
          <a:prstGeom prst="rect">
            <a:avLst/>
          </a:prstGeom>
        </p:spPr>
      </p:pic>
      <p:pic>
        <p:nvPicPr>
          <p:cNvPr id="14" name="Picture 13" descr="A graph with numbers and lines&#10;&#10;Description automatically generated">
            <a:extLst>
              <a:ext uri="{FF2B5EF4-FFF2-40B4-BE49-F238E27FC236}">
                <a16:creationId xmlns:a16="http://schemas.microsoft.com/office/drawing/2014/main" id="{741F51B0-CF0B-320E-418B-1A3A8609260F}"/>
              </a:ext>
            </a:extLst>
          </p:cNvPr>
          <p:cNvPicPr>
            <a:picLocks noChangeAspect="1"/>
          </p:cNvPicPr>
          <p:nvPr/>
        </p:nvPicPr>
        <p:blipFill>
          <a:blip r:embed="rId3"/>
          <a:stretch>
            <a:fillRect/>
          </a:stretch>
        </p:blipFill>
        <p:spPr>
          <a:xfrm>
            <a:off x="1697909" y="1712404"/>
            <a:ext cx="3319089" cy="2253937"/>
          </a:xfrm>
          <a:prstGeom prst="rect">
            <a:avLst/>
          </a:prstGeom>
        </p:spPr>
      </p:pic>
      <p:pic>
        <p:nvPicPr>
          <p:cNvPr id="16" name="Picture 15" descr="A graph with numbers and lines&#10;&#10;Description automatically generated">
            <a:extLst>
              <a:ext uri="{FF2B5EF4-FFF2-40B4-BE49-F238E27FC236}">
                <a16:creationId xmlns:a16="http://schemas.microsoft.com/office/drawing/2014/main" id="{B48143C4-9CB0-815C-BD65-BE588D23C50C}"/>
              </a:ext>
            </a:extLst>
          </p:cNvPr>
          <p:cNvPicPr>
            <a:picLocks noChangeAspect="1"/>
          </p:cNvPicPr>
          <p:nvPr/>
        </p:nvPicPr>
        <p:blipFill>
          <a:blip r:embed="rId4"/>
          <a:stretch>
            <a:fillRect/>
          </a:stretch>
        </p:blipFill>
        <p:spPr>
          <a:xfrm>
            <a:off x="7175003" y="4018627"/>
            <a:ext cx="3319089" cy="2253937"/>
          </a:xfrm>
          <a:prstGeom prst="rect">
            <a:avLst/>
          </a:prstGeom>
        </p:spPr>
      </p:pic>
      <p:pic>
        <p:nvPicPr>
          <p:cNvPr id="18" name="Picture 17" descr="A graph of a graph&#10;&#10;Description automatically generated">
            <a:extLst>
              <a:ext uri="{FF2B5EF4-FFF2-40B4-BE49-F238E27FC236}">
                <a16:creationId xmlns:a16="http://schemas.microsoft.com/office/drawing/2014/main" id="{4998A631-496D-4CDA-C1A4-72277B34F304}"/>
              </a:ext>
            </a:extLst>
          </p:cNvPr>
          <p:cNvPicPr>
            <a:picLocks noChangeAspect="1"/>
          </p:cNvPicPr>
          <p:nvPr/>
        </p:nvPicPr>
        <p:blipFill>
          <a:blip r:embed="rId5"/>
          <a:stretch>
            <a:fillRect/>
          </a:stretch>
        </p:blipFill>
        <p:spPr>
          <a:xfrm>
            <a:off x="7175003" y="1712404"/>
            <a:ext cx="3319089" cy="2253937"/>
          </a:xfrm>
          <a:prstGeom prst="rect">
            <a:avLst/>
          </a:prstGeom>
        </p:spPr>
      </p:pic>
      <p:sp>
        <p:nvSpPr>
          <p:cNvPr id="19" name="TextBox 18">
            <a:extLst>
              <a:ext uri="{FF2B5EF4-FFF2-40B4-BE49-F238E27FC236}">
                <a16:creationId xmlns:a16="http://schemas.microsoft.com/office/drawing/2014/main" id="{9981D54E-AFC6-8C65-13A6-FB4A81EF7960}"/>
              </a:ext>
            </a:extLst>
          </p:cNvPr>
          <p:cNvSpPr txBox="1"/>
          <p:nvPr/>
        </p:nvSpPr>
        <p:spPr>
          <a:xfrm>
            <a:off x="3025128" y="2673968"/>
            <a:ext cx="1750992" cy="369332"/>
          </a:xfrm>
          <a:prstGeom prst="rect">
            <a:avLst/>
          </a:prstGeom>
          <a:noFill/>
        </p:spPr>
        <p:txBody>
          <a:bodyPr wrap="none" rtlCol="0">
            <a:spAutoFit/>
          </a:bodyPr>
          <a:lstStyle/>
          <a:p>
            <a:r>
              <a:rPr lang="en-US" dirty="0"/>
              <a:t>Beam on Center</a:t>
            </a:r>
          </a:p>
        </p:txBody>
      </p:sp>
      <p:sp>
        <p:nvSpPr>
          <p:cNvPr id="20" name="TextBox 19">
            <a:extLst>
              <a:ext uri="{FF2B5EF4-FFF2-40B4-BE49-F238E27FC236}">
                <a16:creationId xmlns:a16="http://schemas.microsoft.com/office/drawing/2014/main" id="{51DD9540-B714-4F25-CCBB-ACA28B350CF1}"/>
              </a:ext>
            </a:extLst>
          </p:cNvPr>
          <p:cNvSpPr txBox="1"/>
          <p:nvPr/>
        </p:nvSpPr>
        <p:spPr>
          <a:xfrm>
            <a:off x="3237419" y="4980191"/>
            <a:ext cx="1251818" cy="369332"/>
          </a:xfrm>
          <a:prstGeom prst="rect">
            <a:avLst/>
          </a:prstGeom>
          <a:noFill/>
        </p:spPr>
        <p:txBody>
          <a:bodyPr wrap="none" rtlCol="0">
            <a:spAutoFit/>
          </a:bodyPr>
          <a:lstStyle/>
          <a:p>
            <a:r>
              <a:rPr lang="en-US" dirty="0"/>
              <a:t>Active Area</a:t>
            </a:r>
          </a:p>
        </p:txBody>
      </p:sp>
      <p:sp>
        <p:nvSpPr>
          <p:cNvPr id="21" name="TextBox 20">
            <a:extLst>
              <a:ext uri="{FF2B5EF4-FFF2-40B4-BE49-F238E27FC236}">
                <a16:creationId xmlns:a16="http://schemas.microsoft.com/office/drawing/2014/main" id="{6A5D57B3-8E9B-4DA8-563E-2B6E6A7E0BE8}"/>
              </a:ext>
            </a:extLst>
          </p:cNvPr>
          <p:cNvSpPr txBox="1"/>
          <p:nvPr/>
        </p:nvSpPr>
        <p:spPr>
          <a:xfrm>
            <a:off x="8600412" y="2679067"/>
            <a:ext cx="1750992" cy="369332"/>
          </a:xfrm>
          <a:prstGeom prst="rect">
            <a:avLst/>
          </a:prstGeom>
          <a:noFill/>
        </p:spPr>
        <p:txBody>
          <a:bodyPr wrap="none" rtlCol="0">
            <a:spAutoFit/>
          </a:bodyPr>
          <a:lstStyle/>
          <a:p>
            <a:r>
              <a:rPr lang="en-US" dirty="0"/>
              <a:t>Beam on Center</a:t>
            </a:r>
          </a:p>
        </p:txBody>
      </p:sp>
      <p:sp>
        <p:nvSpPr>
          <p:cNvPr id="22" name="TextBox 21">
            <a:extLst>
              <a:ext uri="{FF2B5EF4-FFF2-40B4-BE49-F238E27FC236}">
                <a16:creationId xmlns:a16="http://schemas.microsoft.com/office/drawing/2014/main" id="{42D09F6D-F0D7-9FDF-D2BF-1860C70B9E71}"/>
              </a:ext>
            </a:extLst>
          </p:cNvPr>
          <p:cNvSpPr txBox="1"/>
          <p:nvPr/>
        </p:nvSpPr>
        <p:spPr>
          <a:xfrm>
            <a:off x="8744896" y="4967968"/>
            <a:ext cx="1251818" cy="369332"/>
          </a:xfrm>
          <a:prstGeom prst="rect">
            <a:avLst/>
          </a:prstGeom>
          <a:noFill/>
        </p:spPr>
        <p:txBody>
          <a:bodyPr wrap="none" rtlCol="0">
            <a:spAutoFit/>
          </a:bodyPr>
          <a:lstStyle/>
          <a:p>
            <a:r>
              <a:rPr lang="en-US" dirty="0"/>
              <a:t>Active Area</a:t>
            </a:r>
          </a:p>
        </p:txBody>
      </p:sp>
      <p:sp>
        <p:nvSpPr>
          <p:cNvPr id="3" name="Date Placeholder 2">
            <a:extLst>
              <a:ext uri="{FF2B5EF4-FFF2-40B4-BE49-F238E27FC236}">
                <a16:creationId xmlns:a16="http://schemas.microsoft.com/office/drawing/2014/main" id="{6E1C3D2B-560F-E063-5154-332962921DD4}"/>
              </a:ext>
            </a:extLst>
          </p:cNvPr>
          <p:cNvSpPr>
            <a:spLocks noGrp="1"/>
          </p:cNvSpPr>
          <p:nvPr>
            <p:ph type="dt" sz="half" idx="10"/>
          </p:nvPr>
        </p:nvSpPr>
        <p:spPr/>
        <p:txBody>
          <a:bodyPr/>
          <a:lstStyle/>
          <a:p>
            <a:fld id="{D0F1CC35-502E-CC40-B5A5-39E2A7BCDD4D}" type="datetime6">
              <a:rPr lang="en-US" smtClean="0"/>
              <a:t>December 24</a:t>
            </a:fld>
            <a:endParaRPr lang="en-US"/>
          </a:p>
        </p:txBody>
      </p:sp>
      <p:sp>
        <p:nvSpPr>
          <p:cNvPr id="4" name="Footer Placeholder 3">
            <a:extLst>
              <a:ext uri="{FF2B5EF4-FFF2-40B4-BE49-F238E27FC236}">
                <a16:creationId xmlns:a16="http://schemas.microsoft.com/office/drawing/2014/main" id="{7B64C66E-78C7-2719-D81F-BBA697F85290}"/>
              </a:ext>
            </a:extLst>
          </p:cNvPr>
          <p:cNvSpPr>
            <a:spLocks noGrp="1"/>
          </p:cNvSpPr>
          <p:nvPr>
            <p:ph type="ftr" sz="quarter" idx="11"/>
          </p:nvPr>
        </p:nvSpPr>
        <p:spPr/>
        <p:txBody>
          <a:bodyPr/>
          <a:lstStyle/>
          <a:p>
            <a:r>
              <a:rPr lang="en-US"/>
              <a:t>Daniel Valmassei</a:t>
            </a:r>
          </a:p>
        </p:txBody>
      </p:sp>
      <p:sp>
        <p:nvSpPr>
          <p:cNvPr id="5" name="Slide Number Placeholder 4">
            <a:extLst>
              <a:ext uri="{FF2B5EF4-FFF2-40B4-BE49-F238E27FC236}">
                <a16:creationId xmlns:a16="http://schemas.microsoft.com/office/drawing/2014/main" id="{C996B6D9-0CCE-A302-5A2D-6D4E93273736}"/>
              </a:ext>
            </a:extLst>
          </p:cNvPr>
          <p:cNvSpPr>
            <a:spLocks noGrp="1"/>
          </p:cNvSpPr>
          <p:nvPr>
            <p:ph type="sldNum" sz="quarter" idx="12"/>
          </p:nvPr>
        </p:nvSpPr>
        <p:spPr/>
        <p:txBody>
          <a:bodyPr/>
          <a:lstStyle/>
          <a:p>
            <a:fld id="{EBF50451-7432-8844-82E4-77CA03F723CA}" type="slidenum">
              <a:rPr lang="en-US" smtClean="0"/>
              <a:t>28</a:t>
            </a:fld>
            <a:endParaRPr lang="en-US"/>
          </a:p>
        </p:txBody>
      </p:sp>
    </p:spTree>
    <p:extLst>
      <p:ext uri="{BB962C8B-B14F-4D97-AF65-F5344CB8AC3E}">
        <p14:creationId xmlns:p14="http://schemas.microsoft.com/office/powerpoint/2010/main" val="1461140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C89A337-7149-762F-A291-0607B6E96ECF}"/>
              </a:ext>
            </a:extLst>
          </p:cNvPr>
          <p:cNvSpPr/>
          <p:nvPr/>
        </p:nvSpPr>
        <p:spPr>
          <a:xfrm>
            <a:off x="-1" y="-9265"/>
            <a:ext cx="12192001" cy="9144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73B2BAF-AD2E-CC46-546A-C4C7949D9089}"/>
                  </a:ext>
                </a:extLst>
              </p:cNvPr>
              <p:cNvSpPr>
                <a:spLocks noGrp="1"/>
              </p:cNvSpPr>
              <p:nvPr>
                <p:ph idx="1"/>
              </p:nvPr>
            </p:nvSpPr>
            <p:spPr>
              <a:xfrm>
                <a:off x="838199" y="967722"/>
                <a:ext cx="10515600" cy="5209241"/>
              </a:xfrm>
            </p:spPr>
            <p:txBody>
              <a:bodyPr>
                <a:normAutofit/>
              </a:bodyPr>
              <a:lstStyle/>
              <a:p>
                <a:pPr marL="0" indent="0">
                  <a:buNone/>
                </a:pPr>
                <a:r>
                  <a:rPr lang="en-US" sz="1800" b="1" dirty="0"/>
                  <a:t>How to meet the precision goal</a:t>
                </a:r>
              </a:p>
              <a:p>
                <a:r>
                  <a:rPr lang="en-US" sz="2000" dirty="0"/>
                  <a:t>Highly polarized beam incident on high power target (</a:t>
                </a:r>
                <a14:m>
                  <m:oMath xmlns:m="http://schemas.openxmlformats.org/officeDocument/2006/math">
                    <m:r>
                      <a:rPr lang="en-US" sz="2000" b="0" i="1" smtClean="0">
                        <a:latin typeface="Cambria Math" panose="02040503050406030204" pitchFamily="18" charset="0"/>
                      </a:rPr>
                      <m:t>65</m:t>
                    </m:r>
                    <m:r>
                      <a:rPr lang="en-US" sz="2000" b="0" i="1" smtClean="0">
                        <a:latin typeface="Cambria Math" panose="02040503050406030204" pitchFamily="18" charset="0"/>
                      </a:rPr>
                      <m:t>𝜇</m:t>
                    </m:r>
                    <m:r>
                      <a:rPr lang="en-US" sz="2000" b="0" i="1" smtClean="0">
                        <a:latin typeface="Cambria Math" panose="02040503050406030204" pitchFamily="18" charset="0"/>
                      </a:rPr>
                      <m:t>𝐴</m:t>
                    </m:r>
                  </m:oMath>
                </a14:m>
                <a:r>
                  <a:rPr lang="en-US" sz="2000" dirty="0"/>
                  <a:t>, 90% polarized beam)</a:t>
                </a:r>
              </a:p>
              <a:p>
                <a:r>
                  <a:rPr lang="en-US" sz="2000" dirty="0"/>
                  <a:t>Large acceptance of scattered particles (</a:t>
                </a:r>
                <a14:m>
                  <m:oMath xmlns:m="http://schemas.openxmlformats.org/officeDocument/2006/math">
                    <m:r>
                      <a:rPr lang="en-US" sz="2000" b="0" i="1" smtClean="0">
                        <a:latin typeface="Cambria Math" panose="02040503050406030204" pitchFamily="18" charset="0"/>
                      </a:rPr>
                      <m:t>60</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rPr>
                      <m:t>&lt;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𝐶𝑀</m:t>
                        </m:r>
                      </m:sub>
                    </m:sSub>
                    <m:r>
                      <a:rPr lang="en-US" sz="2000" b="0" i="1" smtClean="0">
                        <a:latin typeface="Cambria Math" panose="02040503050406030204" pitchFamily="18" charset="0"/>
                      </a:rPr>
                      <m:t>&lt;120</m:t>
                    </m:r>
                    <m:r>
                      <a:rPr lang="en-US" sz="2000" b="0" i="1" smtClean="0">
                        <a:latin typeface="Cambria Math" panose="02040503050406030204" pitchFamily="18" charset="0"/>
                        <a:ea typeface="Cambria Math" panose="02040503050406030204" pitchFamily="18" charset="0"/>
                      </a:rPr>
                      <m:t>°</m:t>
                    </m:r>
                  </m:oMath>
                </a14:m>
                <a:r>
                  <a:rPr lang="en-US" sz="2000" dirty="0"/>
                  <a:t>)</a:t>
                </a:r>
              </a:p>
              <a:p>
                <a:pPr lvl="1"/>
                <a:r>
                  <a:rPr lang="en-US" sz="1800" dirty="0"/>
                  <a:t>Figure of Merit maximized at </a:t>
                </a:r>
                <a14:m>
                  <m:oMath xmlns:m="http://schemas.openxmlformats.org/officeDocument/2006/math">
                    <m:r>
                      <a:rPr lang="en-US" sz="1800" b="0" i="1" smtClean="0">
                        <a:latin typeface="Cambria Math" panose="02040503050406030204" pitchFamily="18" charset="0"/>
                      </a:rPr>
                      <m:t>90</m:t>
                    </m:r>
                    <m:r>
                      <a:rPr lang="en-US" sz="1800" b="0" i="1" smtClean="0">
                        <a:latin typeface="Cambria Math" panose="02040503050406030204" pitchFamily="18" charset="0"/>
                        <a:ea typeface="Cambria Math" panose="02040503050406030204" pitchFamily="18" charset="0"/>
                      </a:rPr>
                      <m:t>°</m:t>
                    </m:r>
                  </m:oMath>
                </a14:m>
                <a:endParaRPr lang="en-US" sz="1800" dirty="0"/>
              </a:p>
              <a:p>
                <a:pPr lvl="1"/>
                <a:r>
                  <a:rPr lang="en-US" sz="1800" dirty="0"/>
                  <a:t>guarantees detection of at least one of the two scattered particles</a:t>
                </a:r>
                <a:endParaRPr lang="en-US" sz="2000" dirty="0"/>
              </a:p>
              <a:p>
                <a:r>
                  <a:rPr lang="en-US" sz="2000" dirty="0"/>
                  <a:t>Rapid Helicity flipping (1.92 kHz, </a:t>
                </a:r>
                <a14:m>
                  <m:oMath xmlns:m="http://schemas.openxmlformats.org/officeDocument/2006/math">
                    <m:r>
                      <a:rPr lang="en-US" sz="2000" b="0" i="1" smtClean="0">
                        <a:latin typeface="Cambria Math" panose="02040503050406030204" pitchFamily="18" charset="0"/>
                      </a:rPr>
                      <m:t>520</m:t>
                    </m:r>
                    <m:r>
                      <a:rPr lang="en-US" sz="2000" b="0" i="1" smtClean="0">
                        <a:latin typeface="Cambria Math" panose="02040503050406030204" pitchFamily="18" charset="0"/>
                      </a:rPr>
                      <m:t>𝜇</m:t>
                    </m:r>
                    <m:r>
                      <a:rPr lang="en-US" sz="2000" b="0" i="1" smtClean="0">
                        <a:latin typeface="Cambria Math" panose="02040503050406030204" pitchFamily="18" charset="0"/>
                      </a:rPr>
                      <m:t>𝑠</m:t>
                    </m:r>
                  </m:oMath>
                </a14:m>
                <a:r>
                  <a:rPr lang="en-US" sz="2000" dirty="0"/>
                  <a:t> windows reduce systematic error)</a:t>
                </a:r>
              </a:p>
            </p:txBody>
          </p:sp>
        </mc:Choice>
        <mc:Fallback xmlns="">
          <p:sp>
            <p:nvSpPr>
              <p:cNvPr id="3" name="Content Placeholder 2">
                <a:extLst>
                  <a:ext uri="{FF2B5EF4-FFF2-40B4-BE49-F238E27FC236}">
                    <a16:creationId xmlns:a16="http://schemas.microsoft.com/office/drawing/2014/main" id="{973B2BAF-AD2E-CC46-546A-C4C7949D9089}"/>
                  </a:ext>
                </a:extLst>
              </p:cNvPr>
              <p:cNvSpPr>
                <a:spLocks noGrp="1" noRot="1" noChangeAspect="1" noMove="1" noResize="1" noEditPoints="1" noAdjustHandles="1" noChangeArrowheads="1" noChangeShapeType="1" noTextEdit="1"/>
              </p:cNvSpPr>
              <p:nvPr>
                <p:ph idx="1"/>
              </p:nvPr>
            </p:nvSpPr>
            <p:spPr>
              <a:xfrm>
                <a:off x="838199" y="967722"/>
                <a:ext cx="10515600" cy="5209241"/>
              </a:xfrm>
              <a:blipFill>
                <a:blip r:embed="rId3"/>
                <a:stretch>
                  <a:fillRect l="-483" t="-1217"/>
                </a:stretch>
              </a:blipFill>
            </p:spPr>
            <p:txBody>
              <a:bodyPr/>
              <a:lstStyle/>
              <a:p>
                <a:r>
                  <a:rPr lang="en-US">
                    <a:noFill/>
                  </a:rPr>
                  <a:t> </a:t>
                </a:r>
              </a:p>
            </p:txBody>
          </p:sp>
        </mc:Fallback>
      </mc:AlternateContent>
      <p:sp>
        <p:nvSpPr>
          <p:cNvPr id="18" name="Right Triangle 17">
            <a:extLst>
              <a:ext uri="{FF2B5EF4-FFF2-40B4-BE49-F238E27FC236}">
                <a16:creationId xmlns:a16="http://schemas.microsoft.com/office/drawing/2014/main" id="{84D6030A-74D7-6233-5081-9206ED4EE481}"/>
              </a:ext>
            </a:extLst>
          </p:cNvPr>
          <p:cNvSpPr>
            <a:spLocks noChangeAspect="1"/>
          </p:cNvSpPr>
          <p:nvPr/>
        </p:nvSpPr>
        <p:spPr>
          <a:xfrm rot="10800000">
            <a:off x="11277600" y="0"/>
            <a:ext cx="914400" cy="914400"/>
          </a:xfrm>
          <a:prstGeom prst="rtTriangle">
            <a:avLst/>
          </a:prstGeom>
          <a:solidFill>
            <a:schemeClr val="accent1">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Date Placeholder 5">
            <a:extLst>
              <a:ext uri="{FF2B5EF4-FFF2-40B4-BE49-F238E27FC236}">
                <a16:creationId xmlns:a16="http://schemas.microsoft.com/office/drawing/2014/main" id="{C2553C81-92C8-F3C8-2AF1-0FC87DADA545}"/>
              </a:ext>
            </a:extLst>
          </p:cNvPr>
          <p:cNvSpPr>
            <a:spLocks noGrp="1"/>
          </p:cNvSpPr>
          <p:nvPr>
            <p:ph type="dt" sz="half" idx="10"/>
          </p:nvPr>
        </p:nvSpPr>
        <p:spPr/>
        <p:txBody>
          <a:bodyPr/>
          <a:lstStyle/>
          <a:p>
            <a:fld id="{6BB3C458-481F-4F46-95AB-4E4C6FF70770}" type="datetime6">
              <a:rPr lang="en-US" smtClean="0"/>
              <a:t>December 24</a:t>
            </a:fld>
            <a:endParaRPr lang="en-US"/>
          </a:p>
        </p:txBody>
      </p:sp>
      <p:sp>
        <p:nvSpPr>
          <p:cNvPr id="4" name="Footer Placeholder 3">
            <a:extLst>
              <a:ext uri="{FF2B5EF4-FFF2-40B4-BE49-F238E27FC236}">
                <a16:creationId xmlns:a16="http://schemas.microsoft.com/office/drawing/2014/main" id="{BF71402E-9481-5349-C3AA-14B50A850389}"/>
              </a:ext>
            </a:extLst>
          </p:cNvPr>
          <p:cNvSpPr>
            <a:spLocks noGrp="1"/>
          </p:cNvSpPr>
          <p:nvPr>
            <p:ph type="ftr" sz="quarter" idx="11"/>
          </p:nvPr>
        </p:nvSpPr>
        <p:spPr/>
        <p:txBody>
          <a:bodyPr/>
          <a:lstStyle/>
          <a:p>
            <a:r>
              <a:rPr lang="en-US" dirty="0"/>
              <a:t>Daniel Valmassei</a:t>
            </a:r>
          </a:p>
        </p:txBody>
      </p:sp>
      <p:sp>
        <p:nvSpPr>
          <p:cNvPr id="5" name="Slide Number Placeholder 4">
            <a:extLst>
              <a:ext uri="{FF2B5EF4-FFF2-40B4-BE49-F238E27FC236}">
                <a16:creationId xmlns:a16="http://schemas.microsoft.com/office/drawing/2014/main" id="{BD02764C-57F5-CB9E-5026-28DF68ED8705}"/>
              </a:ext>
            </a:extLst>
          </p:cNvPr>
          <p:cNvSpPr>
            <a:spLocks noGrp="1"/>
          </p:cNvSpPr>
          <p:nvPr>
            <p:ph type="sldNum" sz="quarter" idx="12"/>
          </p:nvPr>
        </p:nvSpPr>
        <p:spPr/>
        <p:txBody>
          <a:bodyPr/>
          <a:lstStyle/>
          <a:p>
            <a:fld id="{EBF50451-7432-8844-82E4-77CA03F723CA}" type="slidenum">
              <a:rPr lang="en-US" smtClean="0"/>
              <a:t>3</a:t>
            </a:fld>
            <a:endParaRPr lang="en-US" dirty="0"/>
          </a:p>
        </p:txBody>
      </p:sp>
      <p:sp>
        <p:nvSpPr>
          <p:cNvPr id="46" name="Title 1">
            <a:extLst>
              <a:ext uri="{FF2B5EF4-FFF2-40B4-BE49-F238E27FC236}">
                <a16:creationId xmlns:a16="http://schemas.microsoft.com/office/drawing/2014/main" id="{F6990E09-6C11-D73B-4474-627F023790A2}"/>
              </a:ext>
            </a:extLst>
          </p:cNvPr>
          <p:cNvSpPr txBox="1">
            <a:spLocks/>
          </p:cNvSpPr>
          <p:nvPr/>
        </p:nvSpPr>
        <p:spPr>
          <a:xfrm>
            <a:off x="480391" y="136523"/>
            <a:ext cx="10515600" cy="6784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US" dirty="0">
                <a:latin typeface="+mj-lt"/>
              </a:rPr>
              <a:t>The MOLLER Apparatus</a:t>
            </a:r>
          </a:p>
        </p:txBody>
      </p:sp>
      <p:pic>
        <p:nvPicPr>
          <p:cNvPr id="50" name="Picture 49" descr="A picture containing cartoon, clipart, sketch, drawing&#10;&#10;Description automatically generated">
            <a:extLst>
              <a:ext uri="{FF2B5EF4-FFF2-40B4-BE49-F238E27FC236}">
                <a16:creationId xmlns:a16="http://schemas.microsoft.com/office/drawing/2014/main" id="{F9CBC0DE-22CB-623F-F8AF-8EDD049CBAE6}"/>
              </a:ext>
            </a:extLst>
          </p:cNvPr>
          <p:cNvPicPr>
            <a:picLocks noChangeAspect="1"/>
          </p:cNvPicPr>
          <p:nvPr/>
        </p:nvPicPr>
        <p:blipFill>
          <a:blip r:embed="rId4"/>
          <a:stretch>
            <a:fillRect/>
          </a:stretch>
        </p:blipFill>
        <p:spPr>
          <a:xfrm rot="3262885">
            <a:off x="11276902" y="-308902"/>
            <a:ext cx="1015599" cy="1207088"/>
          </a:xfrm>
          <a:prstGeom prst="rect">
            <a:avLst/>
          </a:prstGeom>
        </p:spPr>
      </p:pic>
      <p:pic>
        <p:nvPicPr>
          <p:cNvPr id="16" name="Picture 15">
            <a:extLst>
              <a:ext uri="{FF2B5EF4-FFF2-40B4-BE49-F238E27FC236}">
                <a16:creationId xmlns:a16="http://schemas.microsoft.com/office/drawing/2014/main" id="{D3413AF8-F4C8-4635-EA87-ACD1EBC7BF80}"/>
              </a:ext>
            </a:extLst>
          </p:cNvPr>
          <p:cNvPicPr>
            <a:picLocks noChangeAspect="1"/>
          </p:cNvPicPr>
          <p:nvPr/>
        </p:nvPicPr>
        <p:blipFill>
          <a:blip r:embed="rId5"/>
          <a:stretch>
            <a:fillRect/>
          </a:stretch>
        </p:blipFill>
        <p:spPr>
          <a:xfrm>
            <a:off x="8610800" y="6415848"/>
            <a:ext cx="552189" cy="228600"/>
          </a:xfrm>
          <a:prstGeom prst="rect">
            <a:avLst/>
          </a:prstGeom>
        </p:spPr>
      </p:pic>
      <p:grpSp>
        <p:nvGrpSpPr>
          <p:cNvPr id="20" name="Group 19">
            <a:extLst>
              <a:ext uri="{FF2B5EF4-FFF2-40B4-BE49-F238E27FC236}">
                <a16:creationId xmlns:a16="http://schemas.microsoft.com/office/drawing/2014/main" id="{6B2F5455-8BA6-0FB9-802C-674833CB27B0}"/>
              </a:ext>
            </a:extLst>
          </p:cNvPr>
          <p:cNvGrpSpPr>
            <a:grpSpLocks noChangeAspect="1"/>
          </p:cNvGrpSpPr>
          <p:nvPr/>
        </p:nvGrpSpPr>
        <p:grpSpPr>
          <a:xfrm>
            <a:off x="2249710" y="6304309"/>
            <a:ext cx="2663379" cy="469209"/>
            <a:chOff x="1263121" y="4232994"/>
            <a:chExt cx="10352173" cy="1823748"/>
          </a:xfrm>
        </p:grpSpPr>
        <p:grpSp>
          <p:nvGrpSpPr>
            <p:cNvPr id="21" name="Group 20">
              <a:extLst>
                <a:ext uri="{FF2B5EF4-FFF2-40B4-BE49-F238E27FC236}">
                  <a16:creationId xmlns:a16="http://schemas.microsoft.com/office/drawing/2014/main" id="{DAE6BAA9-710C-30F7-E521-23B224F04486}"/>
                </a:ext>
              </a:extLst>
            </p:cNvPr>
            <p:cNvGrpSpPr>
              <a:grpSpLocks noChangeAspect="1"/>
            </p:cNvGrpSpPr>
            <p:nvPr/>
          </p:nvGrpSpPr>
          <p:grpSpPr>
            <a:xfrm>
              <a:off x="1263121" y="4549200"/>
              <a:ext cx="6991985" cy="1175440"/>
              <a:chOff x="442900" y="5257800"/>
              <a:chExt cx="8270672" cy="1390403"/>
            </a:xfrm>
          </p:grpSpPr>
          <p:pic>
            <p:nvPicPr>
              <p:cNvPr id="23" name="Picture 1">
                <a:extLst>
                  <a:ext uri="{FF2B5EF4-FFF2-40B4-BE49-F238E27FC236}">
                    <a16:creationId xmlns:a16="http://schemas.microsoft.com/office/drawing/2014/main" id="{E76E0D1D-0881-EF12-4945-7531BA80664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24016" y="5257800"/>
                <a:ext cx="4389556" cy="137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4" name="Picture 4">
                <a:extLst>
                  <a:ext uri="{FF2B5EF4-FFF2-40B4-BE49-F238E27FC236}">
                    <a16:creationId xmlns:a16="http://schemas.microsoft.com/office/drawing/2014/main" id="{5AC2B669-04C0-196B-D117-1F82B9C238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900" y="5257800"/>
                <a:ext cx="1371603" cy="137160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DOE Logo">
                <a:extLst>
                  <a:ext uri="{FF2B5EF4-FFF2-40B4-BE49-F238E27FC236}">
                    <a16:creationId xmlns:a16="http://schemas.microsoft.com/office/drawing/2014/main" id="{353EFB71-BA0F-DFE7-CA78-35A7263A75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6563" y="5276603"/>
                <a:ext cx="1371600" cy="1371600"/>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4" descr="Virginia Tech Logo Horizontal transparent PNG - StickPNG">
              <a:extLst>
                <a:ext uri="{FF2B5EF4-FFF2-40B4-BE49-F238E27FC236}">
                  <a16:creationId xmlns:a16="http://schemas.microsoft.com/office/drawing/2014/main" id="{51493B07-2542-7623-2154-D5DE8CBDC9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53400" y="4232994"/>
              <a:ext cx="3461894" cy="1823748"/>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8C616C12-FA57-FA93-67EF-6BE56EE75CBB}"/>
                  </a:ext>
                </a:extLst>
              </p:cNvPr>
              <p:cNvSpPr txBox="1"/>
              <p:nvPr/>
            </p:nvSpPr>
            <p:spPr>
              <a:xfrm>
                <a:off x="9162989" y="3577485"/>
                <a:ext cx="2482346" cy="5750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r>
                        <a:rPr lang="en-US" b="0" i="1" smtClean="0">
                          <a:latin typeface="Cambria Math" panose="02040503050406030204" pitchFamily="18" charset="0"/>
                        </a:rPr>
                        <m:t>.</m:t>
                      </m:r>
                      <m:r>
                        <a:rPr lang="en-US" b="0" i="1" smtClean="0">
                          <a:latin typeface="Cambria Math" panose="02040503050406030204" pitchFamily="18" charset="0"/>
                        </a:rPr>
                        <m:t>𝑂</m:t>
                      </m:r>
                      <m:r>
                        <a:rPr lang="en-US" b="0" i="1" smtClean="0">
                          <a:latin typeface="Cambria Math" panose="02040503050406030204" pitchFamily="18" charset="0"/>
                        </a:rPr>
                        <m:t>.</m:t>
                      </m:r>
                      <m:r>
                        <a:rPr lang="en-US" b="0" i="1" smtClean="0">
                          <a:latin typeface="Cambria Math" panose="02040503050406030204" pitchFamily="18" charset="0"/>
                        </a:rPr>
                        <m:t>𝑀</m:t>
                      </m:r>
                      <m:r>
                        <a:rPr lang="en-US" b="0" i="1" smtClean="0">
                          <a:latin typeface="Cambria Math" panose="02040503050406030204" pitchFamily="18" charset="0"/>
                        </a:rPr>
                        <m:t> ∝</m:t>
                      </m:r>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𝐴</m:t>
                          </m:r>
                        </m:e>
                        <m:sub>
                          <m:r>
                            <a:rPr lang="en-US" b="0" i="1" smtClean="0">
                              <a:latin typeface="Cambria Math" panose="02040503050406030204" pitchFamily="18" charset="0"/>
                              <a:ea typeface="Cambria Math" panose="02040503050406030204" pitchFamily="18" charset="0"/>
                            </a:rPr>
                            <m:t>𝑃𝑉</m:t>
                          </m:r>
                        </m:sub>
                        <m:sup>
                          <m:r>
                            <a:rPr lang="en-US" b="0" i="1" smtClean="0">
                              <a:latin typeface="Cambria Math" panose="02040503050406030204" pitchFamily="18" charset="0"/>
                              <a:ea typeface="Cambria Math" panose="02040503050406030204" pitchFamily="18" charset="0"/>
                            </a:rPr>
                            <m:t>2</m:t>
                          </m:r>
                        </m:sup>
                      </m:sSubSup>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𝜎</m:t>
                          </m:r>
                        </m:num>
                        <m:den>
                          <m:r>
                            <a:rPr lang="en-US" b="0" i="1" smtClean="0">
                              <a:latin typeface="Cambria Math" panose="02040503050406030204" pitchFamily="18" charset="0"/>
                              <a:ea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𝑐𝑜𝑠</m:t>
                          </m:r>
                          <m:r>
                            <a:rPr lang="en-US" b="0" i="1" smtClean="0">
                              <a:latin typeface="Cambria Math" panose="02040503050406030204" pitchFamily="18" charset="0"/>
                              <a:ea typeface="Cambria Math" panose="02040503050406030204" pitchFamily="18" charset="0"/>
                            </a:rPr>
                            <m:t>𝜃</m:t>
                          </m:r>
                          <m:r>
                            <a:rPr lang="en-US" b="0" i="1" smtClean="0">
                              <a:latin typeface="Cambria Math" panose="02040503050406030204" pitchFamily="18" charset="0"/>
                              <a:ea typeface="Cambria Math" panose="02040503050406030204" pitchFamily="18" charset="0"/>
                            </a:rPr>
                            <m:t>)</m:t>
                          </m:r>
                        </m:den>
                      </m:f>
                    </m:oMath>
                  </m:oMathPara>
                </a14:m>
                <a:endParaRPr lang="en-US" dirty="0"/>
              </a:p>
            </p:txBody>
          </p:sp>
        </mc:Choice>
        <mc:Fallback>
          <p:sp>
            <p:nvSpPr>
              <p:cNvPr id="10" name="TextBox 9">
                <a:extLst>
                  <a:ext uri="{FF2B5EF4-FFF2-40B4-BE49-F238E27FC236}">
                    <a16:creationId xmlns:a16="http://schemas.microsoft.com/office/drawing/2014/main" id="{8C616C12-FA57-FA93-67EF-6BE56EE75CBB}"/>
                  </a:ext>
                </a:extLst>
              </p:cNvPr>
              <p:cNvSpPr txBox="1">
                <a:spLocks noRot="1" noChangeAspect="1" noMove="1" noResize="1" noEditPoints="1" noAdjustHandles="1" noChangeArrowheads="1" noChangeShapeType="1" noTextEdit="1"/>
              </p:cNvSpPr>
              <p:nvPr/>
            </p:nvSpPr>
            <p:spPr>
              <a:xfrm>
                <a:off x="9162989" y="3577485"/>
                <a:ext cx="2482346" cy="575094"/>
              </a:xfrm>
              <a:prstGeom prst="rect">
                <a:avLst/>
              </a:prstGeom>
              <a:blipFill>
                <a:blip r:embed="rId10"/>
                <a:stretch>
                  <a:fillRect l="-1531" t="-2174" r="-3061" b="-1956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1F58A7B8-F401-FC48-8D9E-0416DFE021F1}"/>
                  </a:ext>
                </a:extLst>
              </p:cNvPr>
              <p:cNvSpPr txBox="1"/>
              <p:nvPr/>
            </p:nvSpPr>
            <p:spPr>
              <a:xfrm>
                <a:off x="9327746" y="4255154"/>
                <a:ext cx="2152833" cy="6302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𝐴</m:t>
                          </m:r>
                        </m:e>
                        <m:sub>
                          <m:r>
                            <a:rPr lang="en-US" i="1">
                              <a:latin typeface="Cambria Math" panose="02040503050406030204" pitchFamily="18" charset="0"/>
                              <a:ea typeface="Cambria Math" panose="02040503050406030204" pitchFamily="18" charset="0"/>
                            </a:rPr>
                            <m:t>𝑃𝑉</m:t>
                          </m:r>
                        </m:sub>
                        <m:sup/>
                      </m:sSubSup>
                      <m:r>
                        <a:rPr lang="en-US" i="1">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𝑠𝑖𝑛</m:t>
                          </m:r>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ea typeface="Cambria Math" panose="02040503050406030204" pitchFamily="18" charset="0"/>
                                </a:rPr>
                                <m:t>𝐶𝑀</m:t>
                              </m:r>
                            </m:sub>
                            <m:sup>
                              <m:r>
                                <a:rPr lang="en-US" b="0" i="1" smtClean="0">
                                  <a:latin typeface="Cambria Math" panose="02040503050406030204" pitchFamily="18" charset="0"/>
                                  <a:ea typeface="Cambria Math" panose="02040503050406030204" pitchFamily="18" charset="0"/>
                                </a:rPr>
                                <m:t>2</m:t>
                              </m:r>
                            </m:sup>
                          </m:sSubSup>
                        </m:num>
                        <m:den>
                          <m:sSup>
                            <m:sSupPr>
                              <m:ctrlPr>
                                <a:rPr lang="en-US" b="0" i="1" smtClean="0">
                                  <a:latin typeface="Cambria Math" panose="02040503050406030204" pitchFamily="18" charset="0"/>
                                  <a:ea typeface="Cambria Math" panose="02040503050406030204" pitchFamily="18" charset="0"/>
                                </a:rPr>
                              </m:ctrlPr>
                            </m:sSupPr>
                            <m:e>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3+</m:t>
                                  </m:r>
                                  <m:r>
                                    <a:rPr lang="en-US" b="0" i="1" smtClean="0">
                                      <a:latin typeface="Cambria Math" panose="02040503050406030204" pitchFamily="18" charset="0"/>
                                      <a:ea typeface="Cambria Math" panose="02040503050406030204" pitchFamily="18" charset="0"/>
                                    </a:rPr>
                                    <m:t>𝑐𝑜𝑠</m:t>
                                  </m:r>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ea typeface="Cambria Math" panose="02040503050406030204" pitchFamily="18" charset="0"/>
                                        </a:rPr>
                                        <m:t>𝐶𝑀</m:t>
                                      </m:r>
                                    </m:sub>
                                    <m:sup>
                                      <m:r>
                                        <a:rPr lang="en-US" b="0" i="1" smtClean="0">
                                          <a:latin typeface="Cambria Math" panose="02040503050406030204" pitchFamily="18" charset="0"/>
                                          <a:ea typeface="Cambria Math" panose="02040503050406030204" pitchFamily="18" charset="0"/>
                                        </a:rPr>
                                        <m:t>2</m:t>
                                      </m:r>
                                    </m:sup>
                                  </m:sSubSup>
                                </m:e>
                              </m:d>
                            </m:e>
                            <m:sup>
                              <m:r>
                                <a:rPr lang="en-US" b="0" i="1" smtClean="0">
                                  <a:latin typeface="Cambria Math" panose="02040503050406030204" pitchFamily="18" charset="0"/>
                                  <a:ea typeface="Cambria Math" panose="02040503050406030204" pitchFamily="18" charset="0"/>
                                </a:rPr>
                                <m:t>2</m:t>
                              </m:r>
                            </m:sup>
                          </m:sSup>
                        </m:den>
                      </m:f>
                    </m:oMath>
                  </m:oMathPara>
                </a14:m>
                <a:endParaRPr lang="en-US" dirty="0"/>
              </a:p>
            </p:txBody>
          </p:sp>
        </mc:Choice>
        <mc:Fallback>
          <p:sp>
            <p:nvSpPr>
              <p:cNvPr id="11" name="TextBox 10">
                <a:extLst>
                  <a:ext uri="{FF2B5EF4-FFF2-40B4-BE49-F238E27FC236}">
                    <a16:creationId xmlns:a16="http://schemas.microsoft.com/office/drawing/2014/main" id="{1F58A7B8-F401-FC48-8D9E-0416DFE021F1}"/>
                  </a:ext>
                </a:extLst>
              </p:cNvPr>
              <p:cNvSpPr txBox="1">
                <a:spLocks noRot="1" noChangeAspect="1" noMove="1" noResize="1" noEditPoints="1" noAdjustHandles="1" noChangeArrowheads="1" noChangeShapeType="1" noTextEdit="1"/>
              </p:cNvSpPr>
              <p:nvPr/>
            </p:nvSpPr>
            <p:spPr>
              <a:xfrm>
                <a:off x="9327746" y="4255154"/>
                <a:ext cx="2152833" cy="630237"/>
              </a:xfrm>
              <a:prstGeom prst="rect">
                <a:avLst/>
              </a:prstGeom>
              <a:blipFill>
                <a:blip r:embed="rId11"/>
                <a:stretch>
                  <a:fillRect l="-1765" r="-1176" b="-1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70E312B7-7A70-209C-13E0-DF729FB2E7E0}"/>
                  </a:ext>
                </a:extLst>
              </p:cNvPr>
              <p:cNvSpPr txBox="1"/>
              <p:nvPr/>
            </p:nvSpPr>
            <p:spPr>
              <a:xfrm>
                <a:off x="9114836" y="5023457"/>
                <a:ext cx="2578655" cy="6290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𝜎</m:t>
                          </m:r>
                        </m:num>
                        <m:den>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𝑐𝑜𝑠</m:t>
                          </m:r>
                          <m:r>
                            <a:rPr lang="en-US" i="1">
                              <a:latin typeface="Cambria Math" panose="02040503050406030204" pitchFamily="18" charset="0"/>
                              <a:ea typeface="Cambria Math" panose="02040503050406030204" pitchFamily="18" charset="0"/>
                            </a:rPr>
                            <m:t>𝜃</m:t>
                          </m:r>
                          <m:r>
                            <a:rPr lang="en-US" i="1">
                              <a:latin typeface="Cambria Math" panose="02040503050406030204" pitchFamily="18" charset="0"/>
                              <a:ea typeface="Cambria Math" panose="02040503050406030204" pitchFamily="18" charset="0"/>
                            </a:rPr>
                            <m:t>)</m:t>
                          </m:r>
                        </m:den>
                      </m:f>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sSup>
                            <m:sSupPr>
                              <m:ctrlPr>
                                <a:rPr lang="en-US" i="1">
                                  <a:latin typeface="Cambria Math" panose="02040503050406030204" pitchFamily="18" charset="0"/>
                                  <a:ea typeface="Cambria Math" panose="02040503050406030204" pitchFamily="18" charset="0"/>
                                </a:rPr>
                              </m:ctrlPr>
                            </m:sSupPr>
                            <m:e>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3+</m:t>
                                  </m:r>
                                  <m:r>
                                    <a:rPr lang="en-US" i="1">
                                      <a:latin typeface="Cambria Math" panose="02040503050406030204" pitchFamily="18" charset="0"/>
                                      <a:ea typeface="Cambria Math" panose="02040503050406030204" pitchFamily="18" charset="0"/>
                                    </a:rPr>
                                    <m:t>𝑐𝑜𝑠</m:t>
                                  </m:r>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𝜃</m:t>
                                      </m:r>
                                    </m:e>
                                    <m:sub>
                                      <m:r>
                                        <a:rPr lang="en-US" i="1">
                                          <a:latin typeface="Cambria Math" panose="02040503050406030204" pitchFamily="18" charset="0"/>
                                          <a:ea typeface="Cambria Math" panose="02040503050406030204" pitchFamily="18" charset="0"/>
                                        </a:rPr>
                                        <m:t>𝐶𝑀</m:t>
                                      </m:r>
                                    </m:sub>
                                    <m:sup>
                                      <m:r>
                                        <a:rPr lang="en-US" i="1">
                                          <a:latin typeface="Cambria Math" panose="02040503050406030204" pitchFamily="18" charset="0"/>
                                          <a:ea typeface="Cambria Math" panose="02040503050406030204" pitchFamily="18" charset="0"/>
                                        </a:rPr>
                                        <m:t>2</m:t>
                                      </m:r>
                                    </m:sup>
                                  </m:sSubSup>
                                </m:e>
                              </m:d>
                            </m:e>
                            <m:sup>
                              <m:r>
                                <a:rPr lang="en-US" i="1">
                                  <a:latin typeface="Cambria Math" panose="02040503050406030204" pitchFamily="18" charset="0"/>
                                  <a:ea typeface="Cambria Math" panose="02040503050406030204" pitchFamily="18" charset="0"/>
                                </a:rPr>
                                <m:t>2</m:t>
                              </m:r>
                            </m:sup>
                          </m:sSup>
                        </m:num>
                        <m:den>
                          <m:r>
                            <a:rPr lang="en-US" i="1">
                              <a:latin typeface="Cambria Math" panose="02040503050406030204" pitchFamily="18" charset="0"/>
                              <a:ea typeface="Cambria Math" panose="02040503050406030204" pitchFamily="18" charset="0"/>
                            </a:rPr>
                            <m:t>𝑠𝑖𝑛</m:t>
                          </m:r>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𝜃</m:t>
                              </m:r>
                            </m:e>
                            <m:sub>
                              <m:r>
                                <a:rPr lang="en-US" i="1">
                                  <a:latin typeface="Cambria Math" panose="02040503050406030204" pitchFamily="18" charset="0"/>
                                  <a:ea typeface="Cambria Math" panose="02040503050406030204" pitchFamily="18" charset="0"/>
                                </a:rPr>
                                <m:t>𝐶𝑀</m:t>
                              </m:r>
                            </m:sub>
                            <m:sup>
                              <m:r>
                                <a:rPr lang="en-US" b="0" i="1" smtClean="0">
                                  <a:latin typeface="Cambria Math" panose="02040503050406030204" pitchFamily="18" charset="0"/>
                                  <a:ea typeface="Cambria Math" panose="02040503050406030204" pitchFamily="18" charset="0"/>
                                </a:rPr>
                                <m:t>4</m:t>
                              </m:r>
                            </m:sup>
                          </m:sSubSup>
                        </m:den>
                      </m:f>
                    </m:oMath>
                  </m:oMathPara>
                </a14:m>
                <a:endParaRPr lang="en-US" dirty="0"/>
              </a:p>
            </p:txBody>
          </p:sp>
        </mc:Choice>
        <mc:Fallback>
          <p:sp>
            <p:nvSpPr>
              <p:cNvPr id="13" name="TextBox 12">
                <a:extLst>
                  <a:ext uri="{FF2B5EF4-FFF2-40B4-BE49-F238E27FC236}">
                    <a16:creationId xmlns:a16="http://schemas.microsoft.com/office/drawing/2014/main" id="{70E312B7-7A70-209C-13E0-DF729FB2E7E0}"/>
                  </a:ext>
                </a:extLst>
              </p:cNvPr>
              <p:cNvSpPr txBox="1">
                <a:spLocks noRot="1" noChangeAspect="1" noMove="1" noResize="1" noEditPoints="1" noAdjustHandles="1" noChangeArrowheads="1" noChangeShapeType="1" noTextEdit="1"/>
              </p:cNvSpPr>
              <p:nvPr/>
            </p:nvSpPr>
            <p:spPr>
              <a:xfrm>
                <a:off x="9114836" y="5023457"/>
                <a:ext cx="2578655" cy="629083"/>
              </a:xfrm>
              <a:prstGeom prst="rect">
                <a:avLst/>
              </a:prstGeom>
              <a:blipFill>
                <a:blip r:embed="rId12"/>
                <a:stretch>
                  <a:fillRect l="-1961" r="-490" b="-16000"/>
                </a:stretch>
              </a:blipFill>
            </p:spPr>
            <p:txBody>
              <a:bodyPr/>
              <a:lstStyle/>
              <a:p>
                <a:r>
                  <a:rPr lang="en-US">
                    <a:noFill/>
                  </a:rPr>
                  <a:t> </a:t>
                </a:r>
              </a:p>
            </p:txBody>
          </p:sp>
        </mc:Fallback>
      </mc:AlternateContent>
      <p:sp>
        <p:nvSpPr>
          <p:cNvPr id="30" name="Left Arrow Callout 29">
            <a:extLst>
              <a:ext uri="{FF2B5EF4-FFF2-40B4-BE49-F238E27FC236}">
                <a16:creationId xmlns:a16="http://schemas.microsoft.com/office/drawing/2014/main" id="{D0A7F744-25FA-6C40-8E72-226815E93723}"/>
              </a:ext>
            </a:extLst>
          </p:cNvPr>
          <p:cNvSpPr/>
          <p:nvPr/>
        </p:nvSpPr>
        <p:spPr>
          <a:xfrm>
            <a:off x="10010862" y="1238322"/>
            <a:ext cx="1970258" cy="2012400"/>
          </a:xfrm>
          <a:prstGeom prst="leftArrowCallout">
            <a:avLst>
              <a:gd name="adj1" fmla="val 23986"/>
              <a:gd name="adj2" fmla="val 25000"/>
              <a:gd name="adj3" fmla="val 19928"/>
              <a:gd name="adj4" fmla="val 7375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All of this and we still need 344 PAC days of beam time!!!</a:t>
            </a:r>
          </a:p>
        </p:txBody>
      </p:sp>
      <p:pic>
        <p:nvPicPr>
          <p:cNvPr id="31" name="Picture 30">
            <a:extLst>
              <a:ext uri="{FF2B5EF4-FFF2-40B4-BE49-F238E27FC236}">
                <a16:creationId xmlns:a16="http://schemas.microsoft.com/office/drawing/2014/main" id="{F3C8D1C3-4BAE-C666-0E3A-23C2C3594E38}"/>
              </a:ext>
            </a:extLst>
          </p:cNvPr>
          <p:cNvPicPr>
            <a:picLocks noChangeAspect="1"/>
          </p:cNvPicPr>
          <p:nvPr/>
        </p:nvPicPr>
        <p:blipFill>
          <a:blip r:embed="rId13"/>
          <a:stretch>
            <a:fillRect/>
          </a:stretch>
        </p:blipFill>
        <p:spPr>
          <a:xfrm>
            <a:off x="4758752" y="3347148"/>
            <a:ext cx="3790722" cy="2857047"/>
          </a:xfrm>
          <a:prstGeom prst="rect">
            <a:avLst/>
          </a:prstGeom>
        </p:spPr>
      </p:pic>
      <p:cxnSp>
        <p:nvCxnSpPr>
          <p:cNvPr id="7" name="Straight Connector 6">
            <a:extLst>
              <a:ext uri="{FF2B5EF4-FFF2-40B4-BE49-F238E27FC236}">
                <a16:creationId xmlns:a16="http://schemas.microsoft.com/office/drawing/2014/main" id="{6005627A-8886-776E-9084-FA104F0473CF}"/>
              </a:ext>
            </a:extLst>
          </p:cNvPr>
          <p:cNvCxnSpPr/>
          <p:nvPr/>
        </p:nvCxnSpPr>
        <p:spPr>
          <a:xfrm>
            <a:off x="6098830" y="3456232"/>
            <a:ext cx="0" cy="2362200"/>
          </a:xfrm>
          <a:prstGeom prst="line">
            <a:avLst/>
          </a:prstGeom>
          <a:ln w="2857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Straight Connector 7">
            <a:extLst>
              <a:ext uri="{FF2B5EF4-FFF2-40B4-BE49-F238E27FC236}">
                <a16:creationId xmlns:a16="http://schemas.microsoft.com/office/drawing/2014/main" id="{3BE879CC-B7BD-3F0B-144D-749B7FDF575E}"/>
              </a:ext>
            </a:extLst>
          </p:cNvPr>
          <p:cNvCxnSpPr/>
          <p:nvPr/>
        </p:nvCxnSpPr>
        <p:spPr>
          <a:xfrm>
            <a:off x="7583319" y="3456232"/>
            <a:ext cx="0" cy="2362200"/>
          </a:xfrm>
          <a:prstGeom prst="line">
            <a:avLst/>
          </a:prstGeom>
          <a:ln w="2857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 name="Picture 1" descr="A table with text and numbers&#10;&#10;Description automatically generated">
            <a:extLst>
              <a:ext uri="{FF2B5EF4-FFF2-40B4-BE49-F238E27FC236}">
                <a16:creationId xmlns:a16="http://schemas.microsoft.com/office/drawing/2014/main" id="{C690E7C1-ED2D-FF44-B9C7-ACD77EDE565E}"/>
              </a:ext>
            </a:extLst>
          </p:cNvPr>
          <p:cNvPicPr>
            <a:picLocks noChangeAspect="1"/>
          </p:cNvPicPr>
          <p:nvPr/>
        </p:nvPicPr>
        <p:blipFill>
          <a:blip r:embed="rId14"/>
          <a:stretch>
            <a:fillRect/>
          </a:stretch>
        </p:blipFill>
        <p:spPr>
          <a:xfrm>
            <a:off x="408929" y="3572342"/>
            <a:ext cx="4067142" cy="2011224"/>
          </a:xfrm>
          <a:prstGeom prst="rect">
            <a:avLst/>
          </a:prstGeom>
        </p:spPr>
      </p:pic>
    </p:spTree>
    <p:extLst>
      <p:ext uri="{BB962C8B-B14F-4D97-AF65-F5344CB8AC3E}">
        <p14:creationId xmlns:p14="http://schemas.microsoft.com/office/powerpoint/2010/main" val="3444924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C89A337-7149-762F-A291-0607B6E96ECF}"/>
              </a:ext>
            </a:extLst>
          </p:cNvPr>
          <p:cNvSpPr/>
          <p:nvPr/>
        </p:nvSpPr>
        <p:spPr>
          <a:xfrm>
            <a:off x="-1" y="-9265"/>
            <a:ext cx="12192001" cy="9144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5">
            <a:extLst>
              <a:ext uri="{FF2B5EF4-FFF2-40B4-BE49-F238E27FC236}">
                <a16:creationId xmlns:a16="http://schemas.microsoft.com/office/drawing/2014/main" id="{C2553C81-92C8-F3C8-2AF1-0FC87DADA545}"/>
              </a:ext>
            </a:extLst>
          </p:cNvPr>
          <p:cNvSpPr>
            <a:spLocks noGrp="1"/>
          </p:cNvSpPr>
          <p:nvPr>
            <p:ph type="dt" sz="half" idx="10"/>
          </p:nvPr>
        </p:nvSpPr>
        <p:spPr/>
        <p:txBody>
          <a:bodyPr/>
          <a:lstStyle/>
          <a:p>
            <a:fld id="{6145B8CD-5342-F842-B731-A39C6A399085}" type="datetime6">
              <a:rPr lang="en-US" smtClean="0"/>
              <a:t>December 24</a:t>
            </a:fld>
            <a:endParaRPr lang="en-US" dirty="0"/>
          </a:p>
        </p:txBody>
      </p:sp>
      <p:sp>
        <p:nvSpPr>
          <p:cNvPr id="4" name="Footer Placeholder 3">
            <a:extLst>
              <a:ext uri="{FF2B5EF4-FFF2-40B4-BE49-F238E27FC236}">
                <a16:creationId xmlns:a16="http://schemas.microsoft.com/office/drawing/2014/main" id="{BF71402E-9481-5349-C3AA-14B50A850389}"/>
              </a:ext>
            </a:extLst>
          </p:cNvPr>
          <p:cNvSpPr>
            <a:spLocks noGrp="1"/>
          </p:cNvSpPr>
          <p:nvPr>
            <p:ph type="ftr" sz="quarter" idx="11"/>
          </p:nvPr>
        </p:nvSpPr>
        <p:spPr/>
        <p:txBody>
          <a:bodyPr/>
          <a:lstStyle/>
          <a:p>
            <a:r>
              <a:rPr lang="en-US" dirty="0"/>
              <a:t>Daniel Valmassei</a:t>
            </a:r>
          </a:p>
        </p:txBody>
      </p:sp>
      <p:sp>
        <p:nvSpPr>
          <p:cNvPr id="5" name="Slide Number Placeholder 4">
            <a:extLst>
              <a:ext uri="{FF2B5EF4-FFF2-40B4-BE49-F238E27FC236}">
                <a16:creationId xmlns:a16="http://schemas.microsoft.com/office/drawing/2014/main" id="{BD02764C-57F5-CB9E-5026-28DF68ED8705}"/>
              </a:ext>
            </a:extLst>
          </p:cNvPr>
          <p:cNvSpPr>
            <a:spLocks noGrp="1"/>
          </p:cNvSpPr>
          <p:nvPr>
            <p:ph type="sldNum" sz="quarter" idx="12"/>
          </p:nvPr>
        </p:nvSpPr>
        <p:spPr/>
        <p:txBody>
          <a:bodyPr/>
          <a:lstStyle/>
          <a:p>
            <a:fld id="{EBF50451-7432-8844-82E4-77CA03F723CA}" type="slidenum">
              <a:rPr lang="en-US" smtClean="0"/>
              <a:t>4</a:t>
            </a:fld>
            <a:endParaRPr lang="en-US"/>
          </a:p>
        </p:txBody>
      </p:sp>
      <p:sp>
        <p:nvSpPr>
          <p:cNvPr id="18" name="Right Triangle 17">
            <a:extLst>
              <a:ext uri="{FF2B5EF4-FFF2-40B4-BE49-F238E27FC236}">
                <a16:creationId xmlns:a16="http://schemas.microsoft.com/office/drawing/2014/main" id="{84D6030A-74D7-6233-5081-9206ED4EE481}"/>
              </a:ext>
            </a:extLst>
          </p:cNvPr>
          <p:cNvSpPr>
            <a:spLocks noChangeAspect="1"/>
          </p:cNvSpPr>
          <p:nvPr/>
        </p:nvSpPr>
        <p:spPr>
          <a:xfrm rot="10800000">
            <a:off x="11277600" y="0"/>
            <a:ext cx="914400" cy="914400"/>
          </a:xfrm>
          <a:prstGeom prst="rtTriangle">
            <a:avLst/>
          </a:prstGeom>
          <a:solidFill>
            <a:schemeClr val="accent1">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B594F73-AA1B-EEDD-369D-53F53FF55273}"/>
              </a:ext>
            </a:extLst>
          </p:cNvPr>
          <p:cNvSpPr txBox="1"/>
          <p:nvPr/>
        </p:nvSpPr>
        <p:spPr>
          <a:xfrm>
            <a:off x="3409122" y="4221841"/>
            <a:ext cx="4658138" cy="1754326"/>
          </a:xfrm>
          <a:prstGeom prst="rect">
            <a:avLst/>
          </a:prstGeom>
          <a:noFill/>
        </p:spPr>
        <p:txBody>
          <a:bodyPr wrap="square" rtlCol="0">
            <a:spAutoFit/>
          </a:bodyPr>
          <a:lstStyle/>
          <a:p>
            <a:r>
              <a:rPr lang="en-US" u="sng" dirty="0"/>
              <a:t>Scattered Beam Monitors</a:t>
            </a:r>
          </a:p>
          <a:p>
            <a:pPr marL="285750" indent="-285750">
              <a:buFont typeface="Arial" panose="020B0604020202020204" pitchFamily="34" charset="0"/>
              <a:buChar char="•"/>
            </a:pPr>
            <a:r>
              <a:rPr lang="en-US" dirty="0"/>
              <a:t>Large Angle Monitors (x7)</a:t>
            </a:r>
          </a:p>
          <a:p>
            <a:pPr marL="285750" indent="-285750">
              <a:buFont typeface="Arial" panose="020B0604020202020204" pitchFamily="34" charset="0"/>
              <a:buChar char="•"/>
            </a:pPr>
            <a:r>
              <a:rPr lang="en-US" dirty="0"/>
              <a:t>Small Angle Monitors (x8)</a:t>
            </a:r>
          </a:p>
          <a:p>
            <a:pPr marL="285750" indent="-285750">
              <a:buFont typeface="Arial" panose="020B0604020202020204" pitchFamily="34" charset="0"/>
              <a:buChar char="•"/>
            </a:pPr>
            <a:r>
              <a:rPr lang="en-US" dirty="0"/>
              <a:t>Diffuse Beam Monitors (x14)</a:t>
            </a:r>
          </a:p>
          <a:p>
            <a:pPr marL="742950" lvl="1" indent="-285750">
              <a:buFont typeface="Arial" panose="020B0604020202020204" pitchFamily="34" charset="0"/>
              <a:buChar char="•"/>
            </a:pPr>
            <a:r>
              <a:rPr lang="en-US" dirty="0"/>
              <a:t>Integrating Cerenkov detectors</a:t>
            </a:r>
          </a:p>
          <a:p>
            <a:pPr marL="742950" lvl="1" indent="-285750">
              <a:buFont typeface="Arial" panose="020B0604020202020204" pitchFamily="34" charset="0"/>
              <a:buChar char="•"/>
            </a:pPr>
            <a:r>
              <a:rPr lang="en-US" dirty="0"/>
              <a:t>Sensitive to potential false asymmetries</a:t>
            </a:r>
          </a:p>
        </p:txBody>
      </p:sp>
      <p:pic>
        <p:nvPicPr>
          <p:cNvPr id="33" name="Picture 32" descr="A picture containing cartoon, clipart, sketch, drawing&#10;&#10;Description automatically generated">
            <a:extLst>
              <a:ext uri="{FF2B5EF4-FFF2-40B4-BE49-F238E27FC236}">
                <a16:creationId xmlns:a16="http://schemas.microsoft.com/office/drawing/2014/main" id="{72E1B123-7711-A135-D759-DB2D299C8D32}"/>
              </a:ext>
            </a:extLst>
          </p:cNvPr>
          <p:cNvPicPr>
            <a:picLocks noChangeAspect="1"/>
          </p:cNvPicPr>
          <p:nvPr/>
        </p:nvPicPr>
        <p:blipFill>
          <a:blip r:embed="rId3"/>
          <a:stretch>
            <a:fillRect/>
          </a:stretch>
        </p:blipFill>
        <p:spPr>
          <a:xfrm rot="3262885">
            <a:off x="11276902" y="-308902"/>
            <a:ext cx="1015599" cy="1207088"/>
          </a:xfrm>
          <a:prstGeom prst="rect">
            <a:avLst/>
          </a:prstGeom>
        </p:spPr>
      </p:pic>
      <p:grpSp>
        <p:nvGrpSpPr>
          <p:cNvPr id="14" name="Group 13">
            <a:extLst>
              <a:ext uri="{FF2B5EF4-FFF2-40B4-BE49-F238E27FC236}">
                <a16:creationId xmlns:a16="http://schemas.microsoft.com/office/drawing/2014/main" id="{FC2528DA-8787-481E-3B87-03B4CFB66E6C}"/>
              </a:ext>
            </a:extLst>
          </p:cNvPr>
          <p:cNvGrpSpPr>
            <a:grpSpLocks noChangeAspect="1"/>
          </p:cNvGrpSpPr>
          <p:nvPr/>
        </p:nvGrpSpPr>
        <p:grpSpPr>
          <a:xfrm>
            <a:off x="2249710" y="6304309"/>
            <a:ext cx="2663379" cy="469209"/>
            <a:chOff x="1263121" y="4232994"/>
            <a:chExt cx="10352173" cy="1823748"/>
          </a:xfrm>
        </p:grpSpPr>
        <p:grpSp>
          <p:nvGrpSpPr>
            <p:cNvPr id="15" name="Group 14">
              <a:extLst>
                <a:ext uri="{FF2B5EF4-FFF2-40B4-BE49-F238E27FC236}">
                  <a16:creationId xmlns:a16="http://schemas.microsoft.com/office/drawing/2014/main" id="{9C404B83-E0C6-4817-5530-2BC09B6ADDB7}"/>
                </a:ext>
              </a:extLst>
            </p:cNvPr>
            <p:cNvGrpSpPr>
              <a:grpSpLocks noChangeAspect="1"/>
            </p:cNvGrpSpPr>
            <p:nvPr/>
          </p:nvGrpSpPr>
          <p:grpSpPr>
            <a:xfrm>
              <a:off x="1263121" y="4549200"/>
              <a:ext cx="6991985" cy="1175440"/>
              <a:chOff x="442900" y="5257800"/>
              <a:chExt cx="8270672" cy="1390403"/>
            </a:xfrm>
          </p:grpSpPr>
          <p:pic>
            <p:nvPicPr>
              <p:cNvPr id="19" name="Picture 1">
                <a:extLst>
                  <a:ext uri="{FF2B5EF4-FFF2-40B4-BE49-F238E27FC236}">
                    <a16:creationId xmlns:a16="http://schemas.microsoft.com/office/drawing/2014/main" id="{39CB50B2-1D35-8204-E237-AD4F2F6A98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4016" y="5257800"/>
                <a:ext cx="4389556" cy="137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1" name="Picture 4">
                <a:extLst>
                  <a:ext uri="{FF2B5EF4-FFF2-40B4-BE49-F238E27FC236}">
                    <a16:creationId xmlns:a16="http://schemas.microsoft.com/office/drawing/2014/main" id="{BEFA58DF-232B-A64A-8BE1-C90E56477E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900" y="5257800"/>
                <a:ext cx="1371603" cy="137160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DOE Logo">
                <a:extLst>
                  <a:ext uri="{FF2B5EF4-FFF2-40B4-BE49-F238E27FC236}">
                    <a16:creationId xmlns:a16="http://schemas.microsoft.com/office/drawing/2014/main" id="{4ADD3934-A9FA-753E-DB70-658E439005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6563" y="5276603"/>
                <a:ext cx="1371600" cy="1371600"/>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4" descr="Virginia Tech Logo Horizontal transparent PNG - StickPNG">
              <a:extLst>
                <a:ext uri="{FF2B5EF4-FFF2-40B4-BE49-F238E27FC236}">
                  <a16:creationId xmlns:a16="http://schemas.microsoft.com/office/drawing/2014/main" id="{7383D8E8-00F3-F8AB-341F-96C5D9C595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3400" y="4232994"/>
              <a:ext cx="3461894" cy="1823748"/>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Title 34">
            <a:extLst>
              <a:ext uri="{FF2B5EF4-FFF2-40B4-BE49-F238E27FC236}">
                <a16:creationId xmlns:a16="http://schemas.microsoft.com/office/drawing/2014/main" id="{1980E0A3-ACFC-C00B-19B4-952F40645E17}"/>
              </a:ext>
            </a:extLst>
          </p:cNvPr>
          <p:cNvSpPr>
            <a:spLocks noGrp="1"/>
          </p:cNvSpPr>
          <p:nvPr>
            <p:ph type="title"/>
          </p:nvPr>
        </p:nvSpPr>
        <p:spPr/>
        <p:txBody>
          <a:bodyPr/>
          <a:lstStyle/>
          <a:p>
            <a:r>
              <a:rPr lang="en-US" b="1" dirty="0"/>
              <a:t>The MOLLER Apparatus</a:t>
            </a:r>
          </a:p>
        </p:txBody>
      </p:sp>
      <p:pic>
        <p:nvPicPr>
          <p:cNvPr id="2" name="Picture 1">
            <a:extLst>
              <a:ext uri="{FF2B5EF4-FFF2-40B4-BE49-F238E27FC236}">
                <a16:creationId xmlns:a16="http://schemas.microsoft.com/office/drawing/2014/main" id="{36C9E090-D403-F409-5BA5-7497F71FCB67}"/>
              </a:ext>
            </a:extLst>
          </p:cNvPr>
          <p:cNvPicPr>
            <a:picLocks noChangeAspect="1"/>
          </p:cNvPicPr>
          <p:nvPr/>
        </p:nvPicPr>
        <p:blipFill>
          <a:blip r:embed="rId8"/>
          <a:stretch>
            <a:fillRect/>
          </a:stretch>
        </p:blipFill>
        <p:spPr>
          <a:xfrm>
            <a:off x="1329369" y="1055897"/>
            <a:ext cx="9533259" cy="3174373"/>
          </a:xfrm>
          <a:prstGeom prst="rect">
            <a:avLst/>
          </a:prstGeom>
        </p:spPr>
      </p:pic>
      <p:sp>
        <p:nvSpPr>
          <p:cNvPr id="3" name="Rectangle 2">
            <a:extLst>
              <a:ext uri="{FF2B5EF4-FFF2-40B4-BE49-F238E27FC236}">
                <a16:creationId xmlns:a16="http://schemas.microsoft.com/office/drawing/2014/main" id="{2192061C-9FEB-3E2B-C2E9-470831F394AE}"/>
              </a:ext>
            </a:extLst>
          </p:cNvPr>
          <p:cNvSpPr/>
          <p:nvPr/>
        </p:nvSpPr>
        <p:spPr>
          <a:xfrm>
            <a:off x="8153400" y="3779214"/>
            <a:ext cx="593035" cy="318052"/>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42ECD17-4081-0A5B-1712-2812669A0303}"/>
              </a:ext>
            </a:extLst>
          </p:cNvPr>
          <p:cNvSpPr/>
          <p:nvPr/>
        </p:nvSpPr>
        <p:spPr>
          <a:xfrm>
            <a:off x="10213732" y="3344759"/>
            <a:ext cx="593035" cy="318052"/>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069638A-206B-C4D3-2AFB-9D2CA43FC915}"/>
              </a:ext>
            </a:extLst>
          </p:cNvPr>
          <p:cNvSpPr txBox="1"/>
          <p:nvPr/>
        </p:nvSpPr>
        <p:spPr>
          <a:xfrm>
            <a:off x="8574333" y="1019973"/>
            <a:ext cx="665567"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DBMs</a:t>
            </a:r>
          </a:p>
        </p:txBody>
      </p:sp>
      <p:cxnSp>
        <p:nvCxnSpPr>
          <p:cNvPr id="11" name="Straight Arrow Connector 10">
            <a:extLst>
              <a:ext uri="{FF2B5EF4-FFF2-40B4-BE49-F238E27FC236}">
                <a16:creationId xmlns:a16="http://schemas.microsoft.com/office/drawing/2014/main" id="{476A8F77-CB39-CCD2-08F9-79261A9E48DC}"/>
              </a:ext>
            </a:extLst>
          </p:cNvPr>
          <p:cNvCxnSpPr>
            <a:cxnSpLocks/>
            <a:stCxn id="9" idx="2"/>
          </p:cNvCxnSpPr>
          <p:nvPr/>
        </p:nvCxnSpPr>
        <p:spPr>
          <a:xfrm>
            <a:off x="8907117" y="1327750"/>
            <a:ext cx="236103" cy="78385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FC50AE53-6D2B-AC9F-8405-14F260534FC9}"/>
              </a:ext>
            </a:extLst>
          </p:cNvPr>
          <p:cNvSpPr/>
          <p:nvPr/>
        </p:nvSpPr>
        <p:spPr>
          <a:xfrm>
            <a:off x="8610600" y="1005378"/>
            <a:ext cx="593035" cy="318052"/>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1739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9D4674D-6CE7-867B-7EC6-82803549296D}"/>
                  </a:ext>
                </a:extLst>
              </p:cNvPr>
              <p:cNvSpPr>
                <a:spLocks noGrp="1"/>
              </p:cNvSpPr>
              <p:nvPr>
                <p:ph idx="1"/>
              </p:nvPr>
            </p:nvSpPr>
            <p:spPr/>
            <p:txBody>
              <a:bodyPr/>
              <a:lstStyle/>
              <a:p>
                <a:r>
                  <a:rPr lang="en-US" dirty="0"/>
                  <a:t>The </a:t>
                </a:r>
                <a:r>
                  <a:rPr lang="en-US" sz="2800" dirty="0" err="1"/>
                  <a:t>Q</a:t>
                </a:r>
                <a:r>
                  <a:rPr lang="en-US" sz="2800" baseline="-25000" dirty="0" err="1"/>
                  <a:t>weak</a:t>
                </a:r>
                <a:r>
                  <a:rPr lang="en-US" sz="2800" baseline="-25000" dirty="0"/>
                  <a:t> </a:t>
                </a:r>
                <a:r>
                  <a:rPr lang="en-US" dirty="0"/>
                  <a:t>Experiment saw a small beamline background</a:t>
                </a:r>
              </a:p>
              <a:p>
                <a:pPr lvl="1"/>
                <a:r>
                  <a:rPr lang="en-US" dirty="0"/>
                  <a:t>~0.19% of total signal</a:t>
                </a:r>
              </a:p>
              <a:p>
                <a:r>
                  <a:rPr lang="en-US" dirty="0"/>
                  <a:t>Scattered beam monitors measured highly correlated asymmetries up to 20 ppm</a:t>
                </a:r>
              </a:p>
              <a:p>
                <a:r>
                  <a:rPr lang="en-US" dirty="0"/>
                  <a:t>Net Correction: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𝑏𝑏</m:t>
                        </m:r>
                      </m:sub>
                    </m:sSub>
                    <m:r>
                      <a:rPr lang="en-US" b="0" i="1" smtClean="0">
                        <a:latin typeface="Cambria Math" panose="02040503050406030204" pitchFamily="18" charset="0"/>
                      </a:rPr>
                      <m:t>=3.9</m:t>
                    </m:r>
                    <m:r>
                      <a:rPr lang="en-US" b="0" i="1" smtClean="0">
                        <a:latin typeface="Cambria Math" panose="02040503050406030204" pitchFamily="18" charset="0"/>
                        <a:ea typeface="Cambria Math" panose="02040503050406030204" pitchFamily="18" charset="0"/>
                      </a:rPr>
                      <m:t>±4.5 </m:t>
                    </m:r>
                  </m:oMath>
                </a14:m>
                <a:r>
                  <a:rPr lang="en-US" dirty="0"/>
                  <a:t>ppb (Run 1),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𝑏𝑏</m:t>
                        </m:r>
                      </m:sub>
                    </m:sSub>
                    <m:r>
                      <a:rPr lang="en-US" i="1">
                        <a:latin typeface="Cambria Math" panose="02040503050406030204" pitchFamily="18" charset="0"/>
                      </a:rPr>
                      <m:t>=</m:t>
                    </m:r>
                    <m:r>
                      <a:rPr lang="en-US" b="0" i="1" smtClean="0">
                        <a:latin typeface="Cambria Math" panose="02040503050406030204" pitchFamily="18" charset="0"/>
                      </a:rPr>
                      <m:t>−2.4</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1.1</m:t>
                    </m:r>
                    <m:r>
                      <a:rPr lang="en-US" i="1">
                        <a:latin typeface="Cambria Math" panose="02040503050406030204" pitchFamily="18" charset="0"/>
                        <a:ea typeface="Cambria Math" panose="02040503050406030204" pitchFamily="18" charset="0"/>
                      </a:rPr>
                      <m:t> </m:t>
                    </m:r>
                  </m:oMath>
                </a14:m>
                <a:r>
                  <a:rPr lang="en-US" dirty="0"/>
                  <a:t>ppb (Run 2)</a:t>
                </a:r>
              </a:p>
            </p:txBody>
          </p:sp>
        </mc:Choice>
        <mc:Fallback xmlns="">
          <p:sp>
            <p:nvSpPr>
              <p:cNvPr id="3" name="Content Placeholder 2">
                <a:extLst>
                  <a:ext uri="{FF2B5EF4-FFF2-40B4-BE49-F238E27FC236}">
                    <a16:creationId xmlns:a16="http://schemas.microsoft.com/office/drawing/2014/main" id="{79D4674D-6CE7-867B-7EC6-82803549296D}"/>
                  </a:ext>
                </a:extLst>
              </p:cNvPr>
              <p:cNvSpPr>
                <a:spLocks noGrp="1" noRot="1" noChangeAspect="1" noMove="1" noResize="1" noEditPoints="1" noAdjustHandles="1" noChangeArrowheads="1" noChangeShapeType="1" noTextEdit="1"/>
              </p:cNvSpPr>
              <p:nvPr>
                <p:ph idx="1"/>
              </p:nvPr>
            </p:nvSpPr>
            <p:spPr>
              <a:blipFill>
                <a:blip r:embed="rId3"/>
                <a:stretch>
                  <a:fillRect l="-1086" t="-1975" r="-1448"/>
                </a:stretch>
              </a:blipFill>
            </p:spPr>
            <p:txBody>
              <a:bodyPr/>
              <a:lstStyle/>
              <a:p>
                <a:r>
                  <a:rPr lang="en-US">
                    <a:noFill/>
                  </a:rPr>
                  <a:t> </a:t>
                </a:r>
              </a:p>
            </p:txBody>
          </p:sp>
        </mc:Fallback>
      </mc:AlternateContent>
      <p:sp>
        <p:nvSpPr>
          <p:cNvPr id="4" name="Date Placeholder 5">
            <a:extLst>
              <a:ext uri="{FF2B5EF4-FFF2-40B4-BE49-F238E27FC236}">
                <a16:creationId xmlns:a16="http://schemas.microsoft.com/office/drawing/2014/main" id="{8EF95826-8B40-E720-CCAE-A0A4B0ABFC25}"/>
              </a:ext>
            </a:extLst>
          </p:cNvPr>
          <p:cNvSpPr>
            <a:spLocks noGrp="1"/>
          </p:cNvSpPr>
          <p:nvPr>
            <p:ph type="dt" sz="half" idx="10"/>
          </p:nvPr>
        </p:nvSpPr>
        <p:spPr>
          <a:xfrm>
            <a:off x="838200" y="6356350"/>
            <a:ext cx="2743200" cy="365125"/>
          </a:xfrm>
        </p:spPr>
        <p:txBody>
          <a:bodyPr/>
          <a:lstStyle/>
          <a:p>
            <a:fld id="{5980A7FF-4760-2742-A750-375B8EE39F7B}" type="datetime6">
              <a:rPr lang="en-US" smtClean="0"/>
              <a:t>December 24</a:t>
            </a:fld>
            <a:endParaRPr lang="en-US" dirty="0"/>
          </a:p>
        </p:txBody>
      </p:sp>
      <p:sp>
        <p:nvSpPr>
          <p:cNvPr id="5" name="Footer Placeholder 3">
            <a:extLst>
              <a:ext uri="{FF2B5EF4-FFF2-40B4-BE49-F238E27FC236}">
                <a16:creationId xmlns:a16="http://schemas.microsoft.com/office/drawing/2014/main" id="{E54A62C1-2983-8066-C8E3-CEC97FA8D98D}"/>
              </a:ext>
            </a:extLst>
          </p:cNvPr>
          <p:cNvSpPr>
            <a:spLocks noGrp="1"/>
          </p:cNvSpPr>
          <p:nvPr>
            <p:ph type="ftr" sz="quarter" idx="11"/>
          </p:nvPr>
        </p:nvSpPr>
        <p:spPr>
          <a:xfrm>
            <a:off x="4038600" y="6356350"/>
            <a:ext cx="4114800" cy="365125"/>
          </a:xfrm>
        </p:spPr>
        <p:txBody>
          <a:bodyPr/>
          <a:lstStyle/>
          <a:p>
            <a:r>
              <a:rPr lang="en-US" dirty="0"/>
              <a:t>Daniel Valmassei</a:t>
            </a:r>
          </a:p>
        </p:txBody>
      </p:sp>
      <p:sp>
        <p:nvSpPr>
          <p:cNvPr id="11" name="Slide Number Placeholder 10">
            <a:extLst>
              <a:ext uri="{FF2B5EF4-FFF2-40B4-BE49-F238E27FC236}">
                <a16:creationId xmlns:a16="http://schemas.microsoft.com/office/drawing/2014/main" id="{E96D2D7C-24CE-1030-DC29-D71B4B28CF7B}"/>
              </a:ext>
            </a:extLst>
          </p:cNvPr>
          <p:cNvSpPr>
            <a:spLocks noGrp="1"/>
          </p:cNvSpPr>
          <p:nvPr>
            <p:ph type="sldNum" sz="quarter" idx="12"/>
          </p:nvPr>
        </p:nvSpPr>
        <p:spPr/>
        <p:txBody>
          <a:bodyPr/>
          <a:lstStyle/>
          <a:p>
            <a:fld id="{EBF50451-7432-8844-82E4-77CA03F723CA}" type="slidenum">
              <a:rPr lang="en-US" smtClean="0"/>
              <a:t>5</a:t>
            </a:fld>
            <a:endParaRPr lang="en-US"/>
          </a:p>
        </p:txBody>
      </p:sp>
      <p:pic>
        <p:nvPicPr>
          <p:cNvPr id="12" name="Picture 2" descr="Q-weak: A Search for New Physics">
            <a:extLst>
              <a:ext uri="{FF2B5EF4-FFF2-40B4-BE49-F238E27FC236}">
                <a16:creationId xmlns:a16="http://schemas.microsoft.com/office/drawing/2014/main" id="{1F897EAA-4EEC-03ED-6399-65E9E62EC8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43" y="3922364"/>
            <a:ext cx="3530600" cy="127000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75E68276-DBF3-FDA2-19AA-B56F660215F6}"/>
              </a:ext>
            </a:extLst>
          </p:cNvPr>
          <p:cNvGrpSpPr/>
          <p:nvPr/>
        </p:nvGrpSpPr>
        <p:grpSpPr>
          <a:xfrm>
            <a:off x="8971567" y="3769582"/>
            <a:ext cx="2919990" cy="2254599"/>
            <a:chOff x="6533500" y="3922364"/>
            <a:chExt cx="2919990" cy="2254599"/>
          </a:xfrm>
        </p:grpSpPr>
        <p:pic>
          <p:nvPicPr>
            <p:cNvPr id="13" name="Picture 6" descr="P3100025.JPG">
              <a:extLst>
                <a:ext uri="{FF2B5EF4-FFF2-40B4-BE49-F238E27FC236}">
                  <a16:creationId xmlns:a16="http://schemas.microsoft.com/office/drawing/2014/main" id="{5219B2AF-AC42-E97A-E4BA-5FFA12952B03}"/>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33500" y="3922364"/>
              <a:ext cx="2919990" cy="2254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015943BF-3DA7-03E5-6347-6865B37824BB}"/>
                </a:ext>
              </a:extLst>
            </p:cNvPr>
            <p:cNvSpPr/>
            <p:nvPr/>
          </p:nvSpPr>
          <p:spPr>
            <a:xfrm>
              <a:off x="6533500" y="5753066"/>
              <a:ext cx="2919990" cy="42327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t>Q</a:t>
              </a:r>
              <a:r>
                <a:rPr lang="en-US" sz="1800" baseline="-25000" dirty="0" err="1"/>
                <a:t>weak</a:t>
              </a:r>
              <a:r>
                <a:rPr lang="en-US" sz="1800" dirty="0"/>
                <a:t> Diffuse Beam Monitors</a:t>
              </a:r>
              <a:r>
                <a:rPr lang="en-US" sz="1800" baseline="-25000" dirty="0"/>
                <a:t> </a:t>
              </a:r>
              <a:endParaRPr lang="en-US" dirty="0"/>
            </a:p>
          </p:txBody>
        </p:sp>
      </p:grpSp>
      <p:pic>
        <p:nvPicPr>
          <p:cNvPr id="15" name="Picture 14" descr="Hall_AC_Collaboration_July_2015_final 21.pdf">
            <a:extLst>
              <a:ext uri="{FF2B5EF4-FFF2-40B4-BE49-F238E27FC236}">
                <a16:creationId xmlns:a16="http://schemas.microsoft.com/office/drawing/2014/main" id="{15EA7923-305C-0804-BF14-751223A6B41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59548" t="7416" b="49851"/>
          <a:stretch/>
        </p:blipFill>
        <p:spPr>
          <a:xfrm>
            <a:off x="4472153" y="3606207"/>
            <a:ext cx="3247694" cy="2570756"/>
          </a:xfrm>
          <a:prstGeom prst="rect">
            <a:avLst/>
          </a:prstGeom>
        </p:spPr>
      </p:pic>
      <p:grpSp>
        <p:nvGrpSpPr>
          <p:cNvPr id="20" name="Group 19">
            <a:extLst>
              <a:ext uri="{FF2B5EF4-FFF2-40B4-BE49-F238E27FC236}">
                <a16:creationId xmlns:a16="http://schemas.microsoft.com/office/drawing/2014/main" id="{14000EFB-78C3-8228-057A-B6032F1FD7ED}"/>
              </a:ext>
            </a:extLst>
          </p:cNvPr>
          <p:cNvGrpSpPr>
            <a:grpSpLocks noChangeAspect="1"/>
          </p:cNvGrpSpPr>
          <p:nvPr/>
        </p:nvGrpSpPr>
        <p:grpSpPr>
          <a:xfrm>
            <a:off x="2249710" y="6304309"/>
            <a:ext cx="2663379" cy="469209"/>
            <a:chOff x="1263121" y="4232994"/>
            <a:chExt cx="10352173" cy="1823748"/>
          </a:xfrm>
        </p:grpSpPr>
        <p:grpSp>
          <p:nvGrpSpPr>
            <p:cNvPr id="21" name="Group 20">
              <a:extLst>
                <a:ext uri="{FF2B5EF4-FFF2-40B4-BE49-F238E27FC236}">
                  <a16:creationId xmlns:a16="http://schemas.microsoft.com/office/drawing/2014/main" id="{34965C70-9DDC-7D82-93FE-18E7AB1FB353}"/>
                </a:ext>
              </a:extLst>
            </p:cNvPr>
            <p:cNvGrpSpPr>
              <a:grpSpLocks noChangeAspect="1"/>
            </p:cNvGrpSpPr>
            <p:nvPr/>
          </p:nvGrpSpPr>
          <p:grpSpPr>
            <a:xfrm>
              <a:off x="1263121" y="4549200"/>
              <a:ext cx="6991985" cy="1175440"/>
              <a:chOff x="442900" y="5257800"/>
              <a:chExt cx="8270672" cy="1390403"/>
            </a:xfrm>
          </p:grpSpPr>
          <p:pic>
            <p:nvPicPr>
              <p:cNvPr id="23" name="Picture 1">
                <a:extLst>
                  <a:ext uri="{FF2B5EF4-FFF2-40B4-BE49-F238E27FC236}">
                    <a16:creationId xmlns:a16="http://schemas.microsoft.com/office/drawing/2014/main" id="{CD2AB67E-D484-81B2-9277-77FCBBF1974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24016" y="5257800"/>
                <a:ext cx="4389556" cy="137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4" name="Picture 4">
                <a:extLst>
                  <a:ext uri="{FF2B5EF4-FFF2-40B4-BE49-F238E27FC236}">
                    <a16:creationId xmlns:a16="http://schemas.microsoft.com/office/drawing/2014/main" id="{73573ACD-058F-FE18-025B-84DDD764DE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900" y="5257800"/>
                <a:ext cx="1371603" cy="137160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DOE Logo">
                <a:extLst>
                  <a:ext uri="{FF2B5EF4-FFF2-40B4-BE49-F238E27FC236}">
                    <a16:creationId xmlns:a16="http://schemas.microsoft.com/office/drawing/2014/main" id="{7B5AC32B-298A-4A7A-B803-B48BCB4DF3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86563" y="5276603"/>
                <a:ext cx="1371600" cy="1371600"/>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4" descr="Virginia Tech Logo Horizontal transparent PNG - StickPNG">
              <a:extLst>
                <a:ext uri="{FF2B5EF4-FFF2-40B4-BE49-F238E27FC236}">
                  <a16:creationId xmlns:a16="http://schemas.microsoft.com/office/drawing/2014/main" id="{3F6C716A-EC56-06D1-7E2C-08DBEF1A787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53400" y="4232994"/>
              <a:ext cx="3461894" cy="1823748"/>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itle 7">
            <a:extLst>
              <a:ext uri="{FF2B5EF4-FFF2-40B4-BE49-F238E27FC236}">
                <a16:creationId xmlns:a16="http://schemas.microsoft.com/office/drawing/2014/main" id="{FF17073D-007C-0608-0ACD-2811AB6B179A}"/>
              </a:ext>
            </a:extLst>
          </p:cNvPr>
          <p:cNvSpPr>
            <a:spLocks noGrp="1"/>
          </p:cNvSpPr>
          <p:nvPr>
            <p:ph type="title"/>
          </p:nvPr>
        </p:nvSpPr>
        <p:spPr>
          <a:xfrm>
            <a:off x="838200" y="116647"/>
            <a:ext cx="10515600" cy="786679"/>
          </a:xfrm>
        </p:spPr>
        <p:txBody>
          <a:bodyPr/>
          <a:lstStyle/>
          <a:p>
            <a:r>
              <a:rPr lang="en-US" b="1" dirty="0"/>
              <a:t>An Example</a:t>
            </a:r>
          </a:p>
        </p:txBody>
      </p:sp>
      <p:sp>
        <p:nvSpPr>
          <p:cNvPr id="2" name="Rounded Rectangle 1">
            <a:extLst>
              <a:ext uri="{FF2B5EF4-FFF2-40B4-BE49-F238E27FC236}">
                <a16:creationId xmlns:a16="http://schemas.microsoft.com/office/drawing/2014/main" id="{E75A4442-71C8-B747-3586-8D1FA703B931}"/>
              </a:ext>
            </a:extLst>
          </p:cNvPr>
          <p:cNvSpPr/>
          <p:nvPr/>
        </p:nvSpPr>
        <p:spPr>
          <a:xfrm>
            <a:off x="4742478" y="3613150"/>
            <a:ext cx="2812648" cy="7227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Tungsten Shutter Blocking Octant 5 &amp; 1</a:t>
            </a:r>
          </a:p>
        </p:txBody>
      </p:sp>
      <p:sp>
        <p:nvSpPr>
          <p:cNvPr id="7" name="Rounded Rectangle 6">
            <a:extLst>
              <a:ext uri="{FF2B5EF4-FFF2-40B4-BE49-F238E27FC236}">
                <a16:creationId xmlns:a16="http://schemas.microsoft.com/office/drawing/2014/main" id="{B07A31FD-7E53-28C0-2215-839A4F5B0241}"/>
              </a:ext>
            </a:extLst>
          </p:cNvPr>
          <p:cNvSpPr/>
          <p:nvPr/>
        </p:nvSpPr>
        <p:spPr>
          <a:xfrm>
            <a:off x="5204143" y="5703539"/>
            <a:ext cx="1783714" cy="3329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Tungsten ”Plug”</a:t>
            </a:r>
          </a:p>
        </p:txBody>
      </p:sp>
    </p:spTree>
    <p:extLst>
      <p:ext uri="{BB962C8B-B14F-4D97-AF65-F5344CB8AC3E}">
        <p14:creationId xmlns:p14="http://schemas.microsoft.com/office/powerpoint/2010/main" val="666375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D7FD2-B22C-176A-8E4F-8780FA3FF5A9}"/>
              </a:ext>
            </a:extLst>
          </p:cNvPr>
          <p:cNvSpPr>
            <a:spLocks noGrp="1"/>
          </p:cNvSpPr>
          <p:nvPr>
            <p:ph type="title"/>
          </p:nvPr>
        </p:nvSpPr>
        <p:spPr/>
        <p:txBody>
          <a:bodyPr/>
          <a:lstStyle/>
          <a:p>
            <a:r>
              <a:rPr lang="en-US" b="1" dirty="0"/>
              <a:t>Scattered Beam Monitors</a:t>
            </a:r>
          </a:p>
        </p:txBody>
      </p:sp>
      <p:sp>
        <p:nvSpPr>
          <p:cNvPr id="3" name="Content Placeholder 2">
            <a:extLst>
              <a:ext uri="{FF2B5EF4-FFF2-40B4-BE49-F238E27FC236}">
                <a16:creationId xmlns:a16="http://schemas.microsoft.com/office/drawing/2014/main" id="{79D4674D-6CE7-867B-7EC6-82803549296D}"/>
              </a:ext>
            </a:extLst>
          </p:cNvPr>
          <p:cNvSpPr>
            <a:spLocks noGrp="1"/>
          </p:cNvSpPr>
          <p:nvPr>
            <p:ph idx="1"/>
          </p:nvPr>
        </p:nvSpPr>
        <p:spPr>
          <a:xfrm>
            <a:off x="838200" y="1049337"/>
            <a:ext cx="6026834" cy="5127626"/>
          </a:xfrm>
        </p:spPr>
        <p:txBody>
          <a:bodyPr/>
          <a:lstStyle/>
          <a:p>
            <a:r>
              <a:rPr lang="en-US" sz="1800" dirty="0">
                <a:effectLst/>
              </a:rPr>
              <a:t>Monitors for potential false asymmetries from re-scattered backgrounds</a:t>
            </a:r>
          </a:p>
          <a:p>
            <a:r>
              <a:rPr lang="en-US" sz="1800" dirty="0">
                <a:effectLst/>
              </a:rPr>
              <a:t>“Null” asymmetry monitors as a check of helicity-correlated beam</a:t>
            </a:r>
            <a:r>
              <a:rPr lang="en-US" sz="1800" dirty="0"/>
              <a:t> </a:t>
            </a:r>
            <a:r>
              <a:rPr lang="en-US" sz="1800" dirty="0">
                <a:effectLst/>
              </a:rPr>
              <a:t>correction procedure</a:t>
            </a:r>
          </a:p>
          <a:p>
            <a:pPr lvl="1"/>
            <a:r>
              <a:rPr lang="en-US" sz="1400" dirty="0"/>
              <a:t>LAM and SAM lie in high rate regions where the expected physics asymmetry is low</a:t>
            </a:r>
          </a:p>
          <a:p>
            <a:pPr lvl="1"/>
            <a:r>
              <a:rPr lang="en-US" sz="1400" dirty="0"/>
              <a:t>DBMs reside in regions where direct target and secondary signals are small </a:t>
            </a:r>
          </a:p>
        </p:txBody>
      </p:sp>
      <p:sp>
        <p:nvSpPr>
          <p:cNvPr id="4" name="Date Placeholder 5">
            <a:extLst>
              <a:ext uri="{FF2B5EF4-FFF2-40B4-BE49-F238E27FC236}">
                <a16:creationId xmlns:a16="http://schemas.microsoft.com/office/drawing/2014/main" id="{8EF95826-8B40-E720-CCAE-A0A4B0ABFC25}"/>
              </a:ext>
            </a:extLst>
          </p:cNvPr>
          <p:cNvSpPr>
            <a:spLocks noGrp="1"/>
          </p:cNvSpPr>
          <p:nvPr>
            <p:ph type="dt" sz="half" idx="10"/>
          </p:nvPr>
        </p:nvSpPr>
        <p:spPr>
          <a:xfrm>
            <a:off x="838200" y="6356350"/>
            <a:ext cx="2743200" cy="365125"/>
          </a:xfrm>
        </p:spPr>
        <p:txBody>
          <a:bodyPr/>
          <a:lstStyle/>
          <a:p>
            <a:fld id="{C000E508-0394-B749-BCBC-F9BBCD82EBCF}" type="datetime6">
              <a:rPr lang="en-US" smtClean="0"/>
              <a:t>December 24</a:t>
            </a:fld>
            <a:endParaRPr lang="en-US" dirty="0"/>
          </a:p>
        </p:txBody>
      </p:sp>
      <p:sp>
        <p:nvSpPr>
          <p:cNvPr id="5" name="Footer Placeholder 3">
            <a:extLst>
              <a:ext uri="{FF2B5EF4-FFF2-40B4-BE49-F238E27FC236}">
                <a16:creationId xmlns:a16="http://schemas.microsoft.com/office/drawing/2014/main" id="{E54A62C1-2983-8066-C8E3-CEC97FA8D98D}"/>
              </a:ext>
            </a:extLst>
          </p:cNvPr>
          <p:cNvSpPr>
            <a:spLocks noGrp="1"/>
          </p:cNvSpPr>
          <p:nvPr>
            <p:ph type="ftr" sz="quarter" idx="11"/>
          </p:nvPr>
        </p:nvSpPr>
        <p:spPr>
          <a:xfrm>
            <a:off x="4038600" y="6356350"/>
            <a:ext cx="4114800" cy="365125"/>
          </a:xfrm>
        </p:spPr>
        <p:txBody>
          <a:bodyPr/>
          <a:lstStyle/>
          <a:p>
            <a:r>
              <a:rPr lang="en-US" dirty="0"/>
              <a:t>Daniel Valmassei</a:t>
            </a:r>
          </a:p>
        </p:txBody>
      </p:sp>
      <p:sp>
        <p:nvSpPr>
          <p:cNvPr id="11" name="Slide Number Placeholder 10">
            <a:extLst>
              <a:ext uri="{FF2B5EF4-FFF2-40B4-BE49-F238E27FC236}">
                <a16:creationId xmlns:a16="http://schemas.microsoft.com/office/drawing/2014/main" id="{E96D2D7C-24CE-1030-DC29-D71B4B28CF7B}"/>
              </a:ext>
            </a:extLst>
          </p:cNvPr>
          <p:cNvSpPr>
            <a:spLocks noGrp="1"/>
          </p:cNvSpPr>
          <p:nvPr>
            <p:ph type="sldNum" sz="quarter" idx="12"/>
          </p:nvPr>
        </p:nvSpPr>
        <p:spPr/>
        <p:txBody>
          <a:bodyPr/>
          <a:lstStyle/>
          <a:p>
            <a:fld id="{EBF50451-7432-8844-82E4-77CA03F723CA}" type="slidenum">
              <a:rPr lang="en-US" smtClean="0"/>
              <a:t>6</a:t>
            </a:fld>
            <a:endParaRPr lang="en-US"/>
          </a:p>
        </p:txBody>
      </p:sp>
      <p:pic>
        <p:nvPicPr>
          <p:cNvPr id="13" name="Picture 12" descr="A graph of a mass spectrum&#10;&#10;Description automatically generated with medium confidence">
            <a:extLst>
              <a:ext uri="{FF2B5EF4-FFF2-40B4-BE49-F238E27FC236}">
                <a16:creationId xmlns:a16="http://schemas.microsoft.com/office/drawing/2014/main" id="{B2F3CD12-BC26-5261-9C3E-11D3F9A46FEE}"/>
              </a:ext>
            </a:extLst>
          </p:cNvPr>
          <p:cNvPicPr>
            <a:picLocks noChangeAspect="1"/>
          </p:cNvPicPr>
          <p:nvPr/>
        </p:nvPicPr>
        <p:blipFill>
          <a:blip r:embed="rId3"/>
          <a:stretch>
            <a:fillRect/>
          </a:stretch>
        </p:blipFill>
        <p:spPr>
          <a:xfrm>
            <a:off x="406192" y="3429000"/>
            <a:ext cx="3601760" cy="2630024"/>
          </a:xfrm>
          <a:prstGeom prst="rect">
            <a:avLst/>
          </a:prstGeom>
        </p:spPr>
      </p:pic>
      <p:grpSp>
        <p:nvGrpSpPr>
          <p:cNvPr id="14" name="Group 13">
            <a:extLst>
              <a:ext uri="{FF2B5EF4-FFF2-40B4-BE49-F238E27FC236}">
                <a16:creationId xmlns:a16="http://schemas.microsoft.com/office/drawing/2014/main" id="{BEEF120A-B5A7-3F72-A2E2-F18D0EF81C9C}"/>
              </a:ext>
            </a:extLst>
          </p:cNvPr>
          <p:cNvGrpSpPr>
            <a:grpSpLocks noChangeAspect="1"/>
          </p:cNvGrpSpPr>
          <p:nvPr/>
        </p:nvGrpSpPr>
        <p:grpSpPr>
          <a:xfrm>
            <a:off x="2249710" y="6304309"/>
            <a:ext cx="2663379" cy="469209"/>
            <a:chOff x="1263121" y="4232994"/>
            <a:chExt cx="10352173" cy="1823748"/>
          </a:xfrm>
        </p:grpSpPr>
        <p:grpSp>
          <p:nvGrpSpPr>
            <p:cNvPr id="15" name="Group 14">
              <a:extLst>
                <a:ext uri="{FF2B5EF4-FFF2-40B4-BE49-F238E27FC236}">
                  <a16:creationId xmlns:a16="http://schemas.microsoft.com/office/drawing/2014/main" id="{FE3E8C54-4ECB-F1E9-F478-AE662D93AA6F}"/>
                </a:ext>
              </a:extLst>
            </p:cNvPr>
            <p:cNvGrpSpPr>
              <a:grpSpLocks noChangeAspect="1"/>
            </p:cNvGrpSpPr>
            <p:nvPr/>
          </p:nvGrpSpPr>
          <p:grpSpPr>
            <a:xfrm>
              <a:off x="1263121" y="4549200"/>
              <a:ext cx="6991985" cy="1175440"/>
              <a:chOff x="442900" y="5257800"/>
              <a:chExt cx="8270672" cy="1390403"/>
            </a:xfrm>
          </p:grpSpPr>
          <p:pic>
            <p:nvPicPr>
              <p:cNvPr id="17" name="Picture 1">
                <a:extLst>
                  <a:ext uri="{FF2B5EF4-FFF2-40B4-BE49-F238E27FC236}">
                    <a16:creationId xmlns:a16="http://schemas.microsoft.com/office/drawing/2014/main" id="{841BA845-4B3E-6487-08E1-08112DD7B4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4016" y="5257800"/>
                <a:ext cx="4389556" cy="137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8" name="Picture 4">
                <a:extLst>
                  <a:ext uri="{FF2B5EF4-FFF2-40B4-BE49-F238E27FC236}">
                    <a16:creationId xmlns:a16="http://schemas.microsoft.com/office/drawing/2014/main" id="{D1ABF2AA-546E-C157-9FE3-EB6C6D37A6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900" y="5257800"/>
                <a:ext cx="1371603" cy="137160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DOE Logo">
                <a:extLst>
                  <a:ext uri="{FF2B5EF4-FFF2-40B4-BE49-F238E27FC236}">
                    <a16:creationId xmlns:a16="http://schemas.microsoft.com/office/drawing/2014/main" id="{59EDCD31-E617-5EBB-1ACA-D140C683BA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6563" y="5276603"/>
                <a:ext cx="1371600" cy="1371600"/>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4" descr="Virginia Tech Logo Horizontal transparent PNG - StickPNG">
              <a:extLst>
                <a:ext uri="{FF2B5EF4-FFF2-40B4-BE49-F238E27FC236}">
                  <a16:creationId xmlns:a16="http://schemas.microsoft.com/office/drawing/2014/main" id="{4AED4072-E249-AF37-B822-64D869B9C4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3400" y="4232994"/>
              <a:ext cx="3461894" cy="1823748"/>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descr="A diagram of a machine&#10;&#10;Description automatically generated">
            <a:extLst>
              <a:ext uri="{FF2B5EF4-FFF2-40B4-BE49-F238E27FC236}">
                <a16:creationId xmlns:a16="http://schemas.microsoft.com/office/drawing/2014/main" id="{FF4ACD99-2157-51BE-8E7D-07461CBB0776}"/>
              </a:ext>
            </a:extLst>
          </p:cNvPr>
          <p:cNvPicPr>
            <a:picLocks noChangeAspect="1"/>
          </p:cNvPicPr>
          <p:nvPr/>
        </p:nvPicPr>
        <p:blipFill>
          <a:blip r:embed="rId8"/>
          <a:stretch>
            <a:fillRect/>
          </a:stretch>
        </p:blipFill>
        <p:spPr>
          <a:xfrm>
            <a:off x="8358312" y="3613150"/>
            <a:ext cx="3642602" cy="2543608"/>
          </a:xfrm>
          <a:prstGeom prst="rect">
            <a:avLst/>
          </a:prstGeom>
        </p:spPr>
      </p:pic>
      <p:pic>
        <p:nvPicPr>
          <p:cNvPr id="7" name="Picture 6">
            <a:extLst>
              <a:ext uri="{FF2B5EF4-FFF2-40B4-BE49-F238E27FC236}">
                <a16:creationId xmlns:a16="http://schemas.microsoft.com/office/drawing/2014/main" id="{E3D63341-EECD-86A7-DB61-BC6FF6347354}"/>
              </a:ext>
            </a:extLst>
          </p:cNvPr>
          <p:cNvPicPr>
            <a:picLocks noChangeAspect="1"/>
          </p:cNvPicPr>
          <p:nvPr/>
        </p:nvPicPr>
        <p:blipFill>
          <a:blip r:embed="rId9"/>
          <a:stretch>
            <a:fillRect/>
          </a:stretch>
        </p:blipFill>
        <p:spPr>
          <a:xfrm>
            <a:off x="4292529" y="3350247"/>
            <a:ext cx="3606941" cy="2787530"/>
          </a:xfrm>
          <a:prstGeom prst="rect">
            <a:avLst/>
          </a:prstGeom>
        </p:spPr>
      </p:pic>
      <p:grpSp>
        <p:nvGrpSpPr>
          <p:cNvPr id="22" name="Group 21">
            <a:extLst>
              <a:ext uri="{FF2B5EF4-FFF2-40B4-BE49-F238E27FC236}">
                <a16:creationId xmlns:a16="http://schemas.microsoft.com/office/drawing/2014/main" id="{300B0CD1-E88A-0273-5C9C-00E32C821F02}"/>
              </a:ext>
            </a:extLst>
          </p:cNvPr>
          <p:cNvGrpSpPr/>
          <p:nvPr/>
        </p:nvGrpSpPr>
        <p:grpSpPr>
          <a:xfrm>
            <a:off x="10717268" y="1717472"/>
            <a:ext cx="1283646" cy="1711528"/>
            <a:chOff x="10773906" y="4788574"/>
            <a:chExt cx="1011902" cy="1349203"/>
          </a:xfrm>
        </p:grpSpPr>
        <p:pic>
          <p:nvPicPr>
            <p:cNvPr id="9" name="Picture 8">
              <a:extLst>
                <a:ext uri="{FF2B5EF4-FFF2-40B4-BE49-F238E27FC236}">
                  <a16:creationId xmlns:a16="http://schemas.microsoft.com/office/drawing/2014/main" id="{096625AA-F79E-A934-6F07-B2844B105E78}"/>
                </a:ext>
              </a:extLst>
            </p:cNvPr>
            <p:cNvPicPr>
              <a:picLocks noChangeAspect="1"/>
            </p:cNvPicPr>
            <p:nvPr/>
          </p:nvPicPr>
          <p:blipFill>
            <a:blip r:embed="rId10"/>
            <a:stretch>
              <a:fillRect/>
            </a:stretch>
          </p:blipFill>
          <p:spPr>
            <a:xfrm>
              <a:off x="10773906" y="4788574"/>
              <a:ext cx="1011902" cy="1349203"/>
            </a:xfrm>
            <a:prstGeom prst="rect">
              <a:avLst/>
            </a:prstGeom>
          </p:spPr>
        </p:pic>
        <p:sp>
          <p:nvSpPr>
            <p:cNvPr id="10" name="TextBox 9">
              <a:extLst>
                <a:ext uri="{FF2B5EF4-FFF2-40B4-BE49-F238E27FC236}">
                  <a16:creationId xmlns:a16="http://schemas.microsoft.com/office/drawing/2014/main" id="{FD2C7D65-D658-97B4-EEBB-0F58E33AFCB9}"/>
                </a:ext>
              </a:extLst>
            </p:cNvPr>
            <p:cNvSpPr txBox="1"/>
            <p:nvPr/>
          </p:nvSpPr>
          <p:spPr>
            <a:xfrm>
              <a:off x="10773906" y="5943680"/>
              <a:ext cx="1011902" cy="194097"/>
            </a:xfrm>
            <a:prstGeom prst="rect">
              <a:avLst/>
            </a:prstGeom>
            <a:solidFill>
              <a:schemeClr val="accent1"/>
            </a:solidFill>
          </p:spPr>
          <p:txBody>
            <a:bodyPr wrap="square" rtlCol="0">
              <a:spAutoFit/>
            </a:bodyPr>
            <a:lstStyle/>
            <a:p>
              <a:pPr algn="ctr"/>
              <a:r>
                <a:rPr lang="en-US" sz="1000" dirty="0"/>
                <a:t>SAM @ MAMI</a:t>
              </a:r>
            </a:p>
          </p:txBody>
        </p:sp>
      </p:grpSp>
      <p:grpSp>
        <p:nvGrpSpPr>
          <p:cNvPr id="21" name="Group 20">
            <a:extLst>
              <a:ext uri="{FF2B5EF4-FFF2-40B4-BE49-F238E27FC236}">
                <a16:creationId xmlns:a16="http://schemas.microsoft.com/office/drawing/2014/main" id="{B660E9C2-FDB0-EE75-A57B-4722D7466FDE}"/>
              </a:ext>
            </a:extLst>
          </p:cNvPr>
          <p:cNvGrpSpPr/>
          <p:nvPr/>
        </p:nvGrpSpPr>
        <p:grpSpPr>
          <a:xfrm>
            <a:off x="6969849" y="955367"/>
            <a:ext cx="1283647" cy="1711528"/>
            <a:chOff x="8113634" y="3773205"/>
            <a:chExt cx="1283647" cy="1711528"/>
          </a:xfrm>
        </p:grpSpPr>
        <p:pic>
          <p:nvPicPr>
            <p:cNvPr id="8" name="Picture 7" descr="A machine with a black base&#10;&#10;Description automatically generated with medium confidence">
              <a:extLst>
                <a:ext uri="{FF2B5EF4-FFF2-40B4-BE49-F238E27FC236}">
                  <a16:creationId xmlns:a16="http://schemas.microsoft.com/office/drawing/2014/main" id="{5F41CBD3-08AF-4BBD-C39D-0E26A15D7CFC}"/>
                </a:ext>
              </a:extLst>
            </p:cNvPr>
            <p:cNvPicPr>
              <a:picLocks noChangeAspect="1"/>
            </p:cNvPicPr>
            <p:nvPr/>
          </p:nvPicPr>
          <p:blipFill>
            <a:blip r:embed="rId11"/>
            <a:stretch>
              <a:fillRect/>
            </a:stretch>
          </p:blipFill>
          <p:spPr>
            <a:xfrm rot="5400000">
              <a:off x="7899693" y="3987146"/>
              <a:ext cx="1711528" cy="1283646"/>
            </a:xfrm>
            <a:prstGeom prst="rect">
              <a:avLst/>
            </a:prstGeom>
          </p:spPr>
        </p:pic>
        <p:sp>
          <p:nvSpPr>
            <p:cNvPr id="20" name="TextBox 19">
              <a:extLst>
                <a:ext uri="{FF2B5EF4-FFF2-40B4-BE49-F238E27FC236}">
                  <a16:creationId xmlns:a16="http://schemas.microsoft.com/office/drawing/2014/main" id="{57C4CF5A-CB12-238D-1735-19ACECD1F662}"/>
                </a:ext>
              </a:extLst>
            </p:cNvPr>
            <p:cNvSpPr txBox="1"/>
            <p:nvPr/>
          </p:nvSpPr>
          <p:spPr>
            <a:xfrm>
              <a:off x="8113635" y="5238512"/>
              <a:ext cx="1283646" cy="246221"/>
            </a:xfrm>
            <a:prstGeom prst="rect">
              <a:avLst/>
            </a:prstGeom>
            <a:solidFill>
              <a:schemeClr val="accent1"/>
            </a:solidFill>
          </p:spPr>
          <p:txBody>
            <a:bodyPr wrap="square" rtlCol="0">
              <a:spAutoFit/>
            </a:bodyPr>
            <a:lstStyle/>
            <a:p>
              <a:pPr algn="ctr"/>
              <a:r>
                <a:rPr lang="en-US" sz="1000" dirty="0"/>
                <a:t>LAM</a:t>
              </a:r>
            </a:p>
          </p:txBody>
        </p:sp>
      </p:grpSp>
      <p:grpSp>
        <p:nvGrpSpPr>
          <p:cNvPr id="28" name="Group 27">
            <a:extLst>
              <a:ext uri="{FF2B5EF4-FFF2-40B4-BE49-F238E27FC236}">
                <a16:creationId xmlns:a16="http://schemas.microsoft.com/office/drawing/2014/main" id="{13A54C8A-313A-5020-F91D-38AF755152A9}"/>
              </a:ext>
            </a:extLst>
          </p:cNvPr>
          <p:cNvGrpSpPr/>
          <p:nvPr/>
        </p:nvGrpSpPr>
        <p:grpSpPr>
          <a:xfrm>
            <a:off x="8843556" y="1075056"/>
            <a:ext cx="1283648" cy="2282726"/>
            <a:chOff x="8843556" y="1075056"/>
            <a:chExt cx="1283648" cy="2282726"/>
          </a:xfrm>
        </p:grpSpPr>
        <p:pic>
          <p:nvPicPr>
            <p:cNvPr id="25" name="Picture 24" descr="A screenshot of a computer&#10;&#10;Description automatically generated">
              <a:extLst>
                <a:ext uri="{FF2B5EF4-FFF2-40B4-BE49-F238E27FC236}">
                  <a16:creationId xmlns:a16="http://schemas.microsoft.com/office/drawing/2014/main" id="{8E9E77CE-BA0E-1B34-763F-843BDBF2B27C}"/>
                </a:ext>
              </a:extLst>
            </p:cNvPr>
            <p:cNvPicPr>
              <a:picLocks noChangeAspect="1"/>
            </p:cNvPicPr>
            <p:nvPr/>
          </p:nvPicPr>
          <p:blipFill>
            <a:blip r:embed="rId12"/>
            <a:stretch>
              <a:fillRect/>
            </a:stretch>
          </p:blipFill>
          <p:spPr>
            <a:xfrm>
              <a:off x="8843557" y="1075056"/>
              <a:ext cx="1283647" cy="2282726"/>
            </a:xfrm>
            <a:prstGeom prst="rect">
              <a:avLst/>
            </a:prstGeom>
          </p:spPr>
        </p:pic>
        <p:sp>
          <p:nvSpPr>
            <p:cNvPr id="26" name="TextBox 25">
              <a:extLst>
                <a:ext uri="{FF2B5EF4-FFF2-40B4-BE49-F238E27FC236}">
                  <a16:creationId xmlns:a16="http://schemas.microsoft.com/office/drawing/2014/main" id="{94756665-0665-7370-3C3B-69581014CC44}"/>
                </a:ext>
              </a:extLst>
            </p:cNvPr>
            <p:cNvSpPr txBox="1"/>
            <p:nvPr/>
          </p:nvSpPr>
          <p:spPr>
            <a:xfrm>
              <a:off x="8843556" y="1075056"/>
              <a:ext cx="1283646" cy="246221"/>
            </a:xfrm>
            <a:prstGeom prst="rect">
              <a:avLst/>
            </a:prstGeom>
            <a:solidFill>
              <a:schemeClr val="accent1"/>
            </a:solidFill>
          </p:spPr>
          <p:txBody>
            <a:bodyPr wrap="square" rtlCol="0">
              <a:spAutoFit/>
            </a:bodyPr>
            <a:lstStyle/>
            <a:p>
              <a:pPr algn="ctr"/>
              <a:r>
                <a:rPr lang="en-US" sz="1000" dirty="0"/>
                <a:t>DBM</a:t>
              </a:r>
            </a:p>
          </p:txBody>
        </p:sp>
      </p:grpSp>
    </p:spTree>
    <p:extLst>
      <p:ext uri="{BB962C8B-B14F-4D97-AF65-F5344CB8AC3E}">
        <p14:creationId xmlns:p14="http://schemas.microsoft.com/office/powerpoint/2010/main" val="3703846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D7FD2-B22C-176A-8E4F-8780FA3FF5A9}"/>
              </a:ext>
            </a:extLst>
          </p:cNvPr>
          <p:cNvSpPr>
            <a:spLocks noGrp="1"/>
          </p:cNvSpPr>
          <p:nvPr>
            <p:ph type="title"/>
          </p:nvPr>
        </p:nvSpPr>
        <p:spPr/>
        <p:txBody>
          <a:bodyPr/>
          <a:lstStyle/>
          <a:p>
            <a:r>
              <a:rPr lang="en-US" b="1" dirty="0"/>
              <a:t>DBM Cosmic Stand Testing</a:t>
            </a:r>
          </a:p>
        </p:txBody>
      </p:sp>
      <p:sp>
        <p:nvSpPr>
          <p:cNvPr id="4" name="Date Placeholder 5">
            <a:extLst>
              <a:ext uri="{FF2B5EF4-FFF2-40B4-BE49-F238E27FC236}">
                <a16:creationId xmlns:a16="http://schemas.microsoft.com/office/drawing/2014/main" id="{8EF95826-8B40-E720-CCAE-A0A4B0ABFC25}"/>
              </a:ext>
            </a:extLst>
          </p:cNvPr>
          <p:cNvSpPr>
            <a:spLocks noGrp="1"/>
          </p:cNvSpPr>
          <p:nvPr>
            <p:ph type="dt" sz="half" idx="10"/>
          </p:nvPr>
        </p:nvSpPr>
        <p:spPr>
          <a:xfrm>
            <a:off x="838200" y="6356350"/>
            <a:ext cx="2743200" cy="365125"/>
          </a:xfrm>
        </p:spPr>
        <p:txBody>
          <a:bodyPr/>
          <a:lstStyle/>
          <a:p>
            <a:fld id="{ED6A1C5F-A7A8-DA4C-86F0-0418B722D0E6}" type="datetime6">
              <a:rPr lang="en-US" smtClean="0"/>
              <a:t>December 24</a:t>
            </a:fld>
            <a:endParaRPr lang="en-US" dirty="0"/>
          </a:p>
        </p:txBody>
      </p:sp>
      <p:sp>
        <p:nvSpPr>
          <p:cNvPr id="5" name="Footer Placeholder 3">
            <a:extLst>
              <a:ext uri="{FF2B5EF4-FFF2-40B4-BE49-F238E27FC236}">
                <a16:creationId xmlns:a16="http://schemas.microsoft.com/office/drawing/2014/main" id="{E54A62C1-2983-8066-C8E3-CEC97FA8D98D}"/>
              </a:ext>
            </a:extLst>
          </p:cNvPr>
          <p:cNvSpPr>
            <a:spLocks noGrp="1"/>
          </p:cNvSpPr>
          <p:nvPr>
            <p:ph type="ftr" sz="quarter" idx="11"/>
          </p:nvPr>
        </p:nvSpPr>
        <p:spPr>
          <a:xfrm>
            <a:off x="4038600" y="6356350"/>
            <a:ext cx="4114800" cy="365125"/>
          </a:xfrm>
        </p:spPr>
        <p:txBody>
          <a:bodyPr/>
          <a:lstStyle/>
          <a:p>
            <a:r>
              <a:rPr lang="en-US" dirty="0"/>
              <a:t>Daniel Valmassei</a:t>
            </a:r>
          </a:p>
        </p:txBody>
      </p:sp>
      <p:sp>
        <p:nvSpPr>
          <p:cNvPr id="11" name="Slide Number Placeholder 10">
            <a:extLst>
              <a:ext uri="{FF2B5EF4-FFF2-40B4-BE49-F238E27FC236}">
                <a16:creationId xmlns:a16="http://schemas.microsoft.com/office/drawing/2014/main" id="{E96D2D7C-24CE-1030-DC29-D71B4B28CF7B}"/>
              </a:ext>
            </a:extLst>
          </p:cNvPr>
          <p:cNvSpPr>
            <a:spLocks noGrp="1"/>
          </p:cNvSpPr>
          <p:nvPr>
            <p:ph type="sldNum" sz="quarter" idx="12"/>
          </p:nvPr>
        </p:nvSpPr>
        <p:spPr/>
        <p:txBody>
          <a:bodyPr/>
          <a:lstStyle/>
          <a:p>
            <a:fld id="{EBF50451-7432-8844-82E4-77CA03F723CA}" type="slidenum">
              <a:rPr lang="en-US" smtClean="0"/>
              <a:t>7</a:t>
            </a:fld>
            <a:endParaRPr lang="en-US"/>
          </a:p>
        </p:txBody>
      </p:sp>
      <p:pic>
        <p:nvPicPr>
          <p:cNvPr id="14" name="Picture 13">
            <a:extLst>
              <a:ext uri="{FF2B5EF4-FFF2-40B4-BE49-F238E27FC236}">
                <a16:creationId xmlns:a16="http://schemas.microsoft.com/office/drawing/2014/main" id="{9AF70629-C874-BA6B-F27F-D799D2CEC6A0}"/>
              </a:ext>
            </a:extLst>
          </p:cNvPr>
          <p:cNvPicPr>
            <a:picLocks noChangeAspect="1"/>
          </p:cNvPicPr>
          <p:nvPr/>
        </p:nvPicPr>
        <p:blipFill>
          <a:blip r:embed="rId3"/>
          <a:stretch>
            <a:fillRect/>
          </a:stretch>
        </p:blipFill>
        <p:spPr>
          <a:xfrm>
            <a:off x="311630" y="1095580"/>
            <a:ext cx="6636084" cy="4666840"/>
          </a:xfrm>
          <a:prstGeom prst="rect">
            <a:avLst/>
          </a:prstGeom>
        </p:spPr>
      </p:pic>
      <p:grpSp>
        <p:nvGrpSpPr>
          <p:cNvPr id="13" name="Group 12">
            <a:extLst>
              <a:ext uri="{FF2B5EF4-FFF2-40B4-BE49-F238E27FC236}">
                <a16:creationId xmlns:a16="http://schemas.microsoft.com/office/drawing/2014/main" id="{B1C5F249-9A02-496B-13BE-88C8DB398790}"/>
              </a:ext>
            </a:extLst>
          </p:cNvPr>
          <p:cNvGrpSpPr>
            <a:grpSpLocks noChangeAspect="1"/>
          </p:cNvGrpSpPr>
          <p:nvPr/>
        </p:nvGrpSpPr>
        <p:grpSpPr>
          <a:xfrm>
            <a:off x="2249710" y="6304309"/>
            <a:ext cx="2663379" cy="469209"/>
            <a:chOff x="1263121" y="4232994"/>
            <a:chExt cx="10352173" cy="1823748"/>
          </a:xfrm>
        </p:grpSpPr>
        <p:grpSp>
          <p:nvGrpSpPr>
            <p:cNvPr id="15" name="Group 14">
              <a:extLst>
                <a:ext uri="{FF2B5EF4-FFF2-40B4-BE49-F238E27FC236}">
                  <a16:creationId xmlns:a16="http://schemas.microsoft.com/office/drawing/2014/main" id="{FCB9ACCC-C643-3D63-D6BF-DB28BDA53447}"/>
                </a:ext>
              </a:extLst>
            </p:cNvPr>
            <p:cNvGrpSpPr>
              <a:grpSpLocks noChangeAspect="1"/>
            </p:cNvGrpSpPr>
            <p:nvPr/>
          </p:nvGrpSpPr>
          <p:grpSpPr>
            <a:xfrm>
              <a:off x="1263121" y="4549200"/>
              <a:ext cx="6991985" cy="1175440"/>
              <a:chOff x="442900" y="5257800"/>
              <a:chExt cx="8270672" cy="1390403"/>
            </a:xfrm>
          </p:grpSpPr>
          <p:pic>
            <p:nvPicPr>
              <p:cNvPr id="17" name="Picture 1">
                <a:extLst>
                  <a:ext uri="{FF2B5EF4-FFF2-40B4-BE49-F238E27FC236}">
                    <a16:creationId xmlns:a16="http://schemas.microsoft.com/office/drawing/2014/main" id="{1C437E2D-1CFE-D05D-16C3-8873C4FB61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4016" y="5257800"/>
                <a:ext cx="4389556" cy="137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8" name="Picture 4">
                <a:extLst>
                  <a:ext uri="{FF2B5EF4-FFF2-40B4-BE49-F238E27FC236}">
                    <a16:creationId xmlns:a16="http://schemas.microsoft.com/office/drawing/2014/main" id="{9EC722A2-F2BF-D683-C2E1-7EBEF79DC9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900" y="5257800"/>
                <a:ext cx="1371603" cy="137160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DOE Logo">
                <a:extLst>
                  <a:ext uri="{FF2B5EF4-FFF2-40B4-BE49-F238E27FC236}">
                    <a16:creationId xmlns:a16="http://schemas.microsoft.com/office/drawing/2014/main" id="{F7ABC779-E08D-D57D-F7E9-7B9BF0E1E8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6563" y="5276603"/>
                <a:ext cx="1371600" cy="1371600"/>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4" descr="Virginia Tech Logo Horizontal transparent PNG - StickPNG">
              <a:extLst>
                <a:ext uri="{FF2B5EF4-FFF2-40B4-BE49-F238E27FC236}">
                  <a16:creationId xmlns:a16="http://schemas.microsoft.com/office/drawing/2014/main" id="{5471A24F-0FB2-BEB9-9207-927BB1204C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3400" y="4232994"/>
              <a:ext cx="3461894" cy="1823748"/>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23" descr="A graph of a tower&#10;&#10;Description automatically generated">
            <a:extLst>
              <a:ext uri="{FF2B5EF4-FFF2-40B4-BE49-F238E27FC236}">
                <a16:creationId xmlns:a16="http://schemas.microsoft.com/office/drawing/2014/main" id="{1C8B5EC7-9B36-8AF7-EAE6-03BD1D8C9F76}"/>
              </a:ext>
            </a:extLst>
          </p:cNvPr>
          <p:cNvPicPr>
            <a:picLocks noChangeAspect="1"/>
          </p:cNvPicPr>
          <p:nvPr/>
        </p:nvPicPr>
        <p:blipFill>
          <a:blip r:embed="rId8"/>
          <a:stretch>
            <a:fillRect/>
          </a:stretch>
        </p:blipFill>
        <p:spPr>
          <a:xfrm>
            <a:off x="4913088" y="903326"/>
            <a:ext cx="5648143" cy="3835559"/>
          </a:xfrm>
          <a:prstGeom prst="rect">
            <a:avLst/>
          </a:prstGeom>
        </p:spPr>
      </p:pic>
      <p:grpSp>
        <p:nvGrpSpPr>
          <p:cNvPr id="9" name="Group 8">
            <a:extLst>
              <a:ext uri="{FF2B5EF4-FFF2-40B4-BE49-F238E27FC236}">
                <a16:creationId xmlns:a16="http://schemas.microsoft.com/office/drawing/2014/main" id="{B8DDAFFA-01F3-7583-0854-7EE355622618}"/>
              </a:ext>
            </a:extLst>
          </p:cNvPr>
          <p:cNvGrpSpPr/>
          <p:nvPr/>
        </p:nvGrpSpPr>
        <p:grpSpPr>
          <a:xfrm>
            <a:off x="7989516" y="2902975"/>
            <a:ext cx="1909190" cy="3398538"/>
            <a:chOff x="9638797" y="2731585"/>
            <a:chExt cx="1909190" cy="3398538"/>
          </a:xfrm>
        </p:grpSpPr>
        <p:pic>
          <p:nvPicPr>
            <p:cNvPr id="7" name="Picture 6" descr="A black object with a metal frame&#10;&#10;Description automatically generated with medium confidence">
              <a:extLst>
                <a:ext uri="{FF2B5EF4-FFF2-40B4-BE49-F238E27FC236}">
                  <a16:creationId xmlns:a16="http://schemas.microsoft.com/office/drawing/2014/main" id="{CE7396F5-5526-287C-7596-BF3194446ABE}"/>
                </a:ext>
              </a:extLst>
            </p:cNvPr>
            <p:cNvPicPr>
              <a:picLocks noChangeAspect="1"/>
            </p:cNvPicPr>
            <p:nvPr/>
          </p:nvPicPr>
          <p:blipFill>
            <a:blip r:embed="rId9"/>
            <a:srcRect l="9559" t="11597" r="24440" b="1053"/>
            <a:stretch/>
          </p:blipFill>
          <p:spPr>
            <a:xfrm flipH="1">
              <a:off x="9638797" y="2731585"/>
              <a:ext cx="1891059" cy="3368985"/>
            </a:xfrm>
            <a:prstGeom prst="rect">
              <a:avLst/>
            </a:prstGeom>
            <a:scene3d>
              <a:camera prst="orthographicFront">
                <a:rot lat="0" lon="21599994" rev="0"/>
              </a:camera>
              <a:lightRig rig="threePt" dir="t"/>
            </a:scene3d>
          </p:spPr>
        </p:pic>
        <p:sp>
          <p:nvSpPr>
            <p:cNvPr id="8" name="TextBox 7">
              <a:extLst>
                <a:ext uri="{FF2B5EF4-FFF2-40B4-BE49-F238E27FC236}">
                  <a16:creationId xmlns:a16="http://schemas.microsoft.com/office/drawing/2014/main" id="{25C4C9C1-5ACE-D7FF-D953-25FE237ACCD0}"/>
                </a:ext>
              </a:extLst>
            </p:cNvPr>
            <p:cNvSpPr txBox="1"/>
            <p:nvPr/>
          </p:nvSpPr>
          <p:spPr>
            <a:xfrm>
              <a:off x="9638800" y="5853124"/>
              <a:ext cx="1909187" cy="276999"/>
            </a:xfrm>
            <a:prstGeom prst="rect">
              <a:avLst/>
            </a:prstGeom>
            <a:solidFill>
              <a:schemeClr val="accent1"/>
            </a:solidFill>
          </p:spPr>
          <p:txBody>
            <a:bodyPr wrap="square" rtlCol="0">
              <a:spAutoFit/>
            </a:bodyPr>
            <a:lstStyle/>
            <a:p>
              <a:pPr algn="ctr"/>
              <a:r>
                <a:rPr lang="en-US" sz="1200" dirty="0"/>
                <a:t>DBM</a:t>
              </a:r>
            </a:p>
          </p:txBody>
        </p:sp>
      </p:grpSp>
      <p:sp>
        <p:nvSpPr>
          <p:cNvPr id="3" name="Content Placeholder 2">
            <a:extLst>
              <a:ext uri="{FF2B5EF4-FFF2-40B4-BE49-F238E27FC236}">
                <a16:creationId xmlns:a16="http://schemas.microsoft.com/office/drawing/2014/main" id="{79D4674D-6CE7-867B-7EC6-82803549296D}"/>
              </a:ext>
            </a:extLst>
          </p:cNvPr>
          <p:cNvSpPr>
            <a:spLocks noGrp="1"/>
          </p:cNvSpPr>
          <p:nvPr>
            <p:ph idx="1"/>
          </p:nvPr>
        </p:nvSpPr>
        <p:spPr>
          <a:xfrm>
            <a:off x="1406345" y="4371851"/>
            <a:ext cx="2830551" cy="460787"/>
          </a:xfrm>
          <a:solidFill>
            <a:srgbClr val="92D050"/>
          </a:solidFill>
        </p:spPr>
        <p:txBody>
          <a:bodyPr>
            <a:normAutofit fontScale="92500"/>
          </a:bodyPr>
          <a:lstStyle/>
          <a:p>
            <a:pPr marL="0" indent="0" algn="ctr">
              <a:buNone/>
            </a:pPr>
            <a:r>
              <a:rPr lang="en-US" dirty="0"/>
              <a:t>60 PE/event (35%)</a:t>
            </a:r>
          </a:p>
        </p:txBody>
      </p:sp>
      <p:sp>
        <p:nvSpPr>
          <p:cNvPr id="10" name="Content Placeholder 2">
            <a:extLst>
              <a:ext uri="{FF2B5EF4-FFF2-40B4-BE49-F238E27FC236}">
                <a16:creationId xmlns:a16="http://schemas.microsoft.com/office/drawing/2014/main" id="{16DBB9C4-64E5-394F-5715-2C8A44DC11DF}"/>
              </a:ext>
            </a:extLst>
          </p:cNvPr>
          <p:cNvSpPr txBox="1">
            <a:spLocks/>
          </p:cNvSpPr>
          <p:nvPr/>
        </p:nvSpPr>
        <p:spPr>
          <a:xfrm>
            <a:off x="6796247" y="1908082"/>
            <a:ext cx="2830551" cy="460787"/>
          </a:xfrm>
          <a:prstGeom prst="rect">
            <a:avLst/>
          </a:prstGeom>
          <a:solidFill>
            <a:srgbClr val="92D050"/>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45 PE/event (31%)</a:t>
            </a:r>
          </a:p>
        </p:txBody>
      </p:sp>
      <p:sp>
        <p:nvSpPr>
          <p:cNvPr id="19" name="TextBox 18">
            <a:extLst>
              <a:ext uri="{FF2B5EF4-FFF2-40B4-BE49-F238E27FC236}">
                <a16:creationId xmlns:a16="http://schemas.microsoft.com/office/drawing/2014/main" id="{457A509E-6E33-C258-9D36-07B5F79B683C}"/>
              </a:ext>
            </a:extLst>
          </p:cNvPr>
          <p:cNvSpPr txBox="1"/>
          <p:nvPr/>
        </p:nvSpPr>
        <p:spPr>
          <a:xfrm rot="16200000">
            <a:off x="4770741" y="1519514"/>
            <a:ext cx="530915" cy="246221"/>
          </a:xfrm>
          <a:prstGeom prst="rect">
            <a:avLst/>
          </a:prstGeom>
          <a:noFill/>
        </p:spPr>
        <p:txBody>
          <a:bodyPr wrap="none" rtlCol="0">
            <a:spAutoFit/>
          </a:bodyPr>
          <a:lstStyle/>
          <a:p>
            <a:r>
              <a:rPr lang="en-US" sz="1000" dirty="0"/>
              <a:t>events</a:t>
            </a:r>
          </a:p>
        </p:txBody>
      </p:sp>
      <p:sp>
        <p:nvSpPr>
          <p:cNvPr id="20" name="TextBox 19">
            <a:extLst>
              <a:ext uri="{FF2B5EF4-FFF2-40B4-BE49-F238E27FC236}">
                <a16:creationId xmlns:a16="http://schemas.microsoft.com/office/drawing/2014/main" id="{24EE6097-6600-11C4-241B-60D7117BEFCB}"/>
              </a:ext>
            </a:extLst>
          </p:cNvPr>
          <p:cNvSpPr txBox="1"/>
          <p:nvPr/>
        </p:nvSpPr>
        <p:spPr>
          <a:xfrm rot="16200000">
            <a:off x="-835" y="1373421"/>
            <a:ext cx="530915" cy="246221"/>
          </a:xfrm>
          <a:prstGeom prst="rect">
            <a:avLst/>
          </a:prstGeom>
          <a:noFill/>
        </p:spPr>
        <p:txBody>
          <a:bodyPr wrap="none" rtlCol="0">
            <a:spAutoFit/>
          </a:bodyPr>
          <a:lstStyle/>
          <a:p>
            <a:r>
              <a:rPr lang="en-US" sz="1000" dirty="0"/>
              <a:t>events</a:t>
            </a:r>
          </a:p>
        </p:txBody>
      </p:sp>
      <p:sp>
        <p:nvSpPr>
          <p:cNvPr id="21" name="TextBox 20">
            <a:extLst>
              <a:ext uri="{FF2B5EF4-FFF2-40B4-BE49-F238E27FC236}">
                <a16:creationId xmlns:a16="http://schemas.microsoft.com/office/drawing/2014/main" id="{4334AD0A-C5AE-DA95-B98D-6246FE7EAD09}"/>
              </a:ext>
            </a:extLst>
          </p:cNvPr>
          <p:cNvSpPr txBox="1"/>
          <p:nvPr/>
        </p:nvSpPr>
        <p:spPr>
          <a:xfrm>
            <a:off x="7554439" y="4518685"/>
            <a:ext cx="362600" cy="246221"/>
          </a:xfrm>
          <a:prstGeom prst="rect">
            <a:avLst/>
          </a:prstGeom>
          <a:noFill/>
        </p:spPr>
        <p:txBody>
          <a:bodyPr wrap="none" rtlCol="0">
            <a:spAutoFit/>
          </a:bodyPr>
          <a:lstStyle/>
          <a:p>
            <a:r>
              <a:rPr lang="en-US" sz="1000" dirty="0"/>
              <a:t>PEs</a:t>
            </a:r>
          </a:p>
        </p:txBody>
      </p:sp>
      <p:grpSp>
        <p:nvGrpSpPr>
          <p:cNvPr id="6" name="Group 5">
            <a:extLst>
              <a:ext uri="{FF2B5EF4-FFF2-40B4-BE49-F238E27FC236}">
                <a16:creationId xmlns:a16="http://schemas.microsoft.com/office/drawing/2014/main" id="{E76BCEAF-78C6-24B3-61AA-7868D77487A2}"/>
              </a:ext>
            </a:extLst>
          </p:cNvPr>
          <p:cNvGrpSpPr/>
          <p:nvPr/>
        </p:nvGrpSpPr>
        <p:grpSpPr>
          <a:xfrm>
            <a:off x="9971184" y="2977791"/>
            <a:ext cx="1909186" cy="2788119"/>
            <a:chOff x="8843556" y="1075056"/>
            <a:chExt cx="1283648" cy="2282726"/>
          </a:xfrm>
        </p:grpSpPr>
        <p:pic>
          <p:nvPicPr>
            <p:cNvPr id="12" name="Picture 11" descr="A screenshot of a computer&#10;&#10;Description automatically generated">
              <a:extLst>
                <a:ext uri="{FF2B5EF4-FFF2-40B4-BE49-F238E27FC236}">
                  <a16:creationId xmlns:a16="http://schemas.microsoft.com/office/drawing/2014/main" id="{D4D3AAA4-94A3-5678-C981-E0C79297DFF0}"/>
                </a:ext>
              </a:extLst>
            </p:cNvPr>
            <p:cNvPicPr>
              <a:picLocks noChangeAspect="1"/>
            </p:cNvPicPr>
            <p:nvPr/>
          </p:nvPicPr>
          <p:blipFill>
            <a:blip r:embed="rId10"/>
            <a:stretch>
              <a:fillRect/>
            </a:stretch>
          </p:blipFill>
          <p:spPr>
            <a:xfrm>
              <a:off x="8843557" y="1075056"/>
              <a:ext cx="1283647" cy="2282726"/>
            </a:xfrm>
            <a:prstGeom prst="rect">
              <a:avLst/>
            </a:prstGeom>
          </p:spPr>
        </p:pic>
        <p:sp>
          <p:nvSpPr>
            <p:cNvPr id="23" name="TextBox 22">
              <a:extLst>
                <a:ext uri="{FF2B5EF4-FFF2-40B4-BE49-F238E27FC236}">
                  <a16:creationId xmlns:a16="http://schemas.microsoft.com/office/drawing/2014/main" id="{C6650251-368A-63E4-4042-9344631CB841}"/>
                </a:ext>
              </a:extLst>
            </p:cNvPr>
            <p:cNvSpPr txBox="1"/>
            <p:nvPr/>
          </p:nvSpPr>
          <p:spPr>
            <a:xfrm>
              <a:off x="8843556" y="1075056"/>
              <a:ext cx="1283646" cy="246221"/>
            </a:xfrm>
            <a:prstGeom prst="rect">
              <a:avLst/>
            </a:prstGeom>
            <a:solidFill>
              <a:schemeClr val="accent1"/>
            </a:solidFill>
          </p:spPr>
          <p:txBody>
            <a:bodyPr wrap="square" rtlCol="0">
              <a:spAutoFit/>
            </a:bodyPr>
            <a:lstStyle/>
            <a:p>
              <a:pPr algn="ctr"/>
              <a:r>
                <a:rPr lang="en-US" sz="1000" dirty="0"/>
                <a:t>DBM</a:t>
              </a:r>
            </a:p>
          </p:txBody>
        </p:sp>
      </p:grpSp>
    </p:spTree>
    <p:extLst>
      <p:ext uri="{BB962C8B-B14F-4D97-AF65-F5344CB8AC3E}">
        <p14:creationId xmlns:p14="http://schemas.microsoft.com/office/powerpoint/2010/main" val="2085846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graph with lines and numbers&#10;&#10;Description automatically generated">
            <a:extLst>
              <a:ext uri="{FF2B5EF4-FFF2-40B4-BE49-F238E27FC236}">
                <a16:creationId xmlns:a16="http://schemas.microsoft.com/office/drawing/2014/main" id="{A4333BD6-618C-DEDE-3FB3-F3FE83F0C228}"/>
              </a:ext>
            </a:extLst>
          </p:cNvPr>
          <p:cNvPicPr>
            <a:picLocks noChangeAspect="1"/>
          </p:cNvPicPr>
          <p:nvPr/>
        </p:nvPicPr>
        <p:blipFill>
          <a:blip r:embed="rId3"/>
          <a:stretch>
            <a:fillRect/>
          </a:stretch>
        </p:blipFill>
        <p:spPr>
          <a:xfrm>
            <a:off x="492574" y="1651634"/>
            <a:ext cx="3141108" cy="2244570"/>
          </a:xfrm>
          <a:prstGeom prst="rect">
            <a:avLst/>
          </a:prstGeom>
        </p:spPr>
      </p:pic>
      <p:pic>
        <p:nvPicPr>
          <p:cNvPr id="37" name="Picture 36" descr="A graph with numbers and lines&#10;&#10;Description automatically generated">
            <a:extLst>
              <a:ext uri="{FF2B5EF4-FFF2-40B4-BE49-F238E27FC236}">
                <a16:creationId xmlns:a16="http://schemas.microsoft.com/office/drawing/2014/main" id="{FB4CC332-6FFF-CD2A-A53A-F49172F7C881}"/>
              </a:ext>
            </a:extLst>
          </p:cNvPr>
          <p:cNvPicPr>
            <a:picLocks noChangeAspect="1"/>
          </p:cNvPicPr>
          <p:nvPr/>
        </p:nvPicPr>
        <p:blipFill>
          <a:blip r:embed="rId4"/>
          <a:stretch>
            <a:fillRect/>
          </a:stretch>
        </p:blipFill>
        <p:spPr>
          <a:xfrm>
            <a:off x="7789320" y="3229381"/>
            <a:ext cx="4310214" cy="2926993"/>
          </a:xfrm>
          <a:prstGeom prst="rect">
            <a:avLst/>
          </a:prstGeom>
        </p:spPr>
      </p:pic>
      <p:sp>
        <p:nvSpPr>
          <p:cNvPr id="17" name="Rectangle 16">
            <a:extLst>
              <a:ext uri="{FF2B5EF4-FFF2-40B4-BE49-F238E27FC236}">
                <a16:creationId xmlns:a16="http://schemas.microsoft.com/office/drawing/2014/main" id="{5C89A337-7149-762F-A291-0607B6E96ECF}"/>
              </a:ext>
            </a:extLst>
          </p:cNvPr>
          <p:cNvSpPr/>
          <p:nvPr/>
        </p:nvSpPr>
        <p:spPr>
          <a:xfrm>
            <a:off x="-1" y="-9265"/>
            <a:ext cx="12192001" cy="9144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5">
            <a:extLst>
              <a:ext uri="{FF2B5EF4-FFF2-40B4-BE49-F238E27FC236}">
                <a16:creationId xmlns:a16="http://schemas.microsoft.com/office/drawing/2014/main" id="{C2553C81-92C8-F3C8-2AF1-0FC87DADA545}"/>
              </a:ext>
            </a:extLst>
          </p:cNvPr>
          <p:cNvSpPr>
            <a:spLocks noGrp="1"/>
          </p:cNvSpPr>
          <p:nvPr>
            <p:ph type="dt" sz="half" idx="10"/>
          </p:nvPr>
        </p:nvSpPr>
        <p:spPr/>
        <p:txBody>
          <a:bodyPr/>
          <a:lstStyle/>
          <a:p>
            <a:fld id="{43D864AD-37CC-534E-9DED-A0E5EF792AEE}" type="datetime6">
              <a:rPr lang="en-US" smtClean="0"/>
              <a:t>December 24</a:t>
            </a:fld>
            <a:endParaRPr lang="en-US"/>
          </a:p>
        </p:txBody>
      </p:sp>
      <p:sp>
        <p:nvSpPr>
          <p:cNvPr id="4" name="Footer Placeholder 3">
            <a:extLst>
              <a:ext uri="{FF2B5EF4-FFF2-40B4-BE49-F238E27FC236}">
                <a16:creationId xmlns:a16="http://schemas.microsoft.com/office/drawing/2014/main" id="{BF71402E-9481-5349-C3AA-14B50A850389}"/>
              </a:ext>
            </a:extLst>
          </p:cNvPr>
          <p:cNvSpPr>
            <a:spLocks noGrp="1"/>
          </p:cNvSpPr>
          <p:nvPr>
            <p:ph type="ftr" sz="quarter" idx="11"/>
          </p:nvPr>
        </p:nvSpPr>
        <p:spPr/>
        <p:txBody>
          <a:bodyPr/>
          <a:lstStyle/>
          <a:p>
            <a:r>
              <a:rPr lang="en-US" dirty="0"/>
              <a:t>Daniel Valmassei</a:t>
            </a:r>
          </a:p>
        </p:txBody>
      </p:sp>
      <p:sp>
        <p:nvSpPr>
          <p:cNvPr id="5" name="Slide Number Placeholder 4">
            <a:extLst>
              <a:ext uri="{FF2B5EF4-FFF2-40B4-BE49-F238E27FC236}">
                <a16:creationId xmlns:a16="http://schemas.microsoft.com/office/drawing/2014/main" id="{BD02764C-57F5-CB9E-5026-28DF68ED8705}"/>
              </a:ext>
            </a:extLst>
          </p:cNvPr>
          <p:cNvSpPr>
            <a:spLocks noGrp="1"/>
          </p:cNvSpPr>
          <p:nvPr>
            <p:ph type="sldNum" sz="quarter" idx="12"/>
          </p:nvPr>
        </p:nvSpPr>
        <p:spPr/>
        <p:txBody>
          <a:bodyPr/>
          <a:lstStyle/>
          <a:p>
            <a:fld id="{EBF50451-7432-8844-82E4-77CA03F723CA}" type="slidenum">
              <a:rPr lang="en-US" smtClean="0"/>
              <a:t>8</a:t>
            </a:fld>
            <a:endParaRPr lang="en-US"/>
          </a:p>
        </p:txBody>
      </p:sp>
      <p:sp>
        <p:nvSpPr>
          <p:cNvPr id="18" name="Right Triangle 17">
            <a:extLst>
              <a:ext uri="{FF2B5EF4-FFF2-40B4-BE49-F238E27FC236}">
                <a16:creationId xmlns:a16="http://schemas.microsoft.com/office/drawing/2014/main" id="{84D6030A-74D7-6233-5081-9206ED4EE481}"/>
              </a:ext>
            </a:extLst>
          </p:cNvPr>
          <p:cNvSpPr>
            <a:spLocks noChangeAspect="1"/>
          </p:cNvSpPr>
          <p:nvPr/>
        </p:nvSpPr>
        <p:spPr>
          <a:xfrm rot="10800000">
            <a:off x="11277600" y="0"/>
            <a:ext cx="914400" cy="914400"/>
          </a:xfrm>
          <a:prstGeom prst="rtTriangle">
            <a:avLst/>
          </a:prstGeom>
          <a:solidFill>
            <a:schemeClr val="accent1">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2" name="Picture 41" descr="A picture containing cartoon, clipart, sketch, drawing&#10;&#10;Description automatically generated">
            <a:extLst>
              <a:ext uri="{FF2B5EF4-FFF2-40B4-BE49-F238E27FC236}">
                <a16:creationId xmlns:a16="http://schemas.microsoft.com/office/drawing/2014/main" id="{E15B7A28-FFB0-BFD9-515C-648228BC9BF4}"/>
              </a:ext>
            </a:extLst>
          </p:cNvPr>
          <p:cNvPicPr>
            <a:picLocks noChangeAspect="1"/>
          </p:cNvPicPr>
          <p:nvPr/>
        </p:nvPicPr>
        <p:blipFill>
          <a:blip r:embed="rId5"/>
          <a:stretch>
            <a:fillRect/>
          </a:stretch>
        </p:blipFill>
        <p:spPr>
          <a:xfrm rot="3262885">
            <a:off x="11276902" y="-308902"/>
            <a:ext cx="1015599" cy="1207088"/>
          </a:xfrm>
          <a:prstGeom prst="rect">
            <a:avLst/>
          </a:prstGeom>
        </p:spPr>
      </p:pic>
      <p:grpSp>
        <p:nvGrpSpPr>
          <p:cNvPr id="12" name="Group 11">
            <a:extLst>
              <a:ext uri="{FF2B5EF4-FFF2-40B4-BE49-F238E27FC236}">
                <a16:creationId xmlns:a16="http://schemas.microsoft.com/office/drawing/2014/main" id="{5C82E882-AFA7-0122-30B4-B32A817601D1}"/>
              </a:ext>
            </a:extLst>
          </p:cNvPr>
          <p:cNvGrpSpPr>
            <a:grpSpLocks noChangeAspect="1"/>
          </p:cNvGrpSpPr>
          <p:nvPr/>
        </p:nvGrpSpPr>
        <p:grpSpPr>
          <a:xfrm>
            <a:off x="2249710" y="6304309"/>
            <a:ext cx="2663379" cy="469209"/>
            <a:chOff x="1263121" y="4232994"/>
            <a:chExt cx="10352173" cy="1823748"/>
          </a:xfrm>
        </p:grpSpPr>
        <p:grpSp>
          <p:nvGrpSpPr>
            <p:cNvPr id="13" name="Group 12">
              <a:extLst>
                <a:ext uri="{FF2B5EF4-FFF2-40B4-BE49-F238E27FC236}">
                  <a16:creationId xmlns:a16="http://schemas.microsoft.com/office/drawing/2014/main" id="{1EDF7F5E-05A5-5DEA-5FEE-BD9CAF797D01}"/>
                </a:ext>
              </a:extLst>
            </p:cNvPr>
            <p:cNvGrpSpPr>
              <a:grpSpLocks noChangeAspect="1"/>
            </p:cNvGrpSpPr>
            <p:nvPr/>
          </p:nvGrpSpPr>
          <p:grpSpPr>
            <a:xfrm>
              <a:off x="1263121" y="4549200"/>
              <a:ext cx="6991985" cy="1175440"/>
              <a:chOff x="442900" y="5257800"/>
              <a:chExt cx="8270672" cy="1390403"/>
            </a:xfrm>
          </p:grpSpPr>
          <p:pic>
            <p:nvPicPr>
              <p:cNvPr id="15" name="Picture 1">
                <a:extLst>
                  <a:ext uri="{FF2B5EF4-FFF2-40B4-BE49-F238E27FC236}">
                    <a16:creationId xmlns:a16="http://schemas.microsoft.com/office/drawing/2014/main" id="{72B08685-BB9A-D21D-32D9-29F3A81C9BE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24016" y="5257800"/>
                <a:ext cx="4389556" cy="137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6" name="Picture 4">
                <a:extLst>
                  <a:ext uri="{FF2B5EF4-FFF2-40B4-BE49-F238E27FC236}">
                    <a16:creationId xmlns:a16="http://schemas.microsoft.com/office/drawing/2014/main" id="{5E1DC4AF-874B-D6BD-182B-82571F5EE7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900" y="5257800"/>
                <a:ext cx="1371603" cy="137160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DOE Logo">
                <a:extLst>
                  <a:ext uri="{FF2B5EF4-FFF2-40B4-BE49-F238E27FC236}">
                    <a16:creationId xmlns:a16="http://schemas.microsoft.com/office/drawing/2014/main" id="{AA9BD703-A8F1-6C45-3226-B4128F8714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6563" y="5276603"/>
                <a:ext cx="1371600" cy="1371600"/>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4" descr="Virginia Tech Logo Horizontal transparent PNG - StickPNG">
              <a:extLst>
                <a:ext uri="{FF2B5EF4-FFF2-40B4-BE49-F238E27FC236}">
                  <a16:creationId xmlns:a16="http://schemas.microsoft.com/office/drawing/2014/main" id="{E1C3168D-134A-AE7E-ADD1-DFC9FE23A7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53400" y="4232994"/>
              <a:ext cx="3461894" cy="1823748"/>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mc:Choice xmlns:a14="http://schemas.microsoft.com/office/drawing/2010/main" Requires="a14">
          <p:sp>
            <p:nvSpPr>
              <p:cNvPr id="7" name="Content Placeholder 6">
                <a:extLst>
                  <a:ext uri="{FF2B5EF4-FFF2-40B4-BE49-F238E27FC236}">
                    <a16:creationId xmlns:a16="http://schemas.microsoft.com/office/drawing/2014/main" id="{6A626CBA-699A-7E00-679E-F807AB43EC8C}"/>
                  </a:ext>
                </a:extLst>
              </p:cNvPr>
              <p:cNvSpPr>
                <a:spLocks noGrp="1"/>
              </p:cNvSpPr>
              <p:nvPr>
                <p:ph idx="1"/>
              </p:nvPr>
            </p:nvSpPr>
            <p:spPr>
              <a:xfrm>
                <a:off x="3552096" y="4571791"/>
                <a:ext cx="4074889" cy="1364068"/>
              </a:xfrm>
            </p:spPr>
            <p:txBody>
              <a:bodyPr>
                <a:normAutofit/>
              </a:bodyPr>
              <a:lstStyle/>
              <a:p>
                <a:r>
                  <a:rPr lang="en-US" sz="2000" dirty="0"/>
                  <a:t>16 x 20 x 6 mm </a:t>
                </a:r>
                <a14:m>
                  <m:oMath xmlns:m="http://schemas.openxmlformats.org/officeDocument/2006/math">
                    <m:sSub>
                      <m:sSubPr>
                        <m:ctrlPr>
                          <a:rPr lang="en-US" sz="2000" b="0" i="1" smtClean="0">
                            <a:latin typeface="Cambria Math" panose="02040503050406030204" pitchFamily="18" charset="0"/>
                          </a:rPr>
                        </m:ctrlPr>
                      </m:sSubPr>
                      <m:e>
                        <m:r>
                          <m:rPr>
                            <m:nor/>
                          </m:rPr>
                          <a:rPr lang="en-US" sz="2000" b="0" i="0" smtClean="0">
                            <a:latin typeface="Cambria Math" panose="02040503050406030204" pitchFamily="18" charset="0"/>
                          </a:rPr>
                          <m:t>SiO</m:t>
                        </m:r>
                      </m:e>
                      <m:sub>
                        <m:r>
                          <a:rPr lang="en-US" sz="2000" b="0" i="1" smtClean="0">
                            <a:latin typeface="Cambria Math" panose="02040503050406030204" pitchFamily="18" charset="0"/>
                          </a:rPr>
                          <m:t>2</m:t>
                        </m:r>
                      </m:sub>
                    </m:sSub>
                  </m:oMath>
                </a14:m>
                <a:r>
                  <a:rPr lang="en-US" sz="2000" dirty="0"/>
                  <a:t> radiator w/ 45° bevel</a:t>
                </a:r>
              </a:p>
              <a:p>
                <a:r>
                  <a:rPr lang="en-US" sz="2000" dirty="0"/>
                  <a:t>2” PMT w/ air-core light guide</a:t>
                </a:r>
              </a:p>
            </p:txBody>
          </p:sp>
        </mc:Choice>
        <mc:Fallback>
          <p:sp>
            <p:nvSpPr>
              <p:cNvPr id="7" name="Content Placeholder 6">
                <a:extLst>
                  <a:ext uri="{FF2B5EF4-FFF2-40B4-BE49-F238E27FC236}">
                    <a16:creationId xmlns:a16="http://schemas.microsoft.com/office/drawing/2014/main" id="{6A626CBA-699A-7E00-679E-F807AB43EC8C}"/>
                  </a:ext>
                </a:extLst>
              </p:cNvPr>
              <p:cNvSpPr>
                <a:spLocks noGrp="1" noRot="1" noChangeAspect="1" noMove="1" noResize="1" noEditPoints="1" noAdjustHandles="1" noChangeArrowheads="1" noChangeShapeType="1" noTextEdit="1"/>
              </p:cNvSpPr>
              <p:nvPr>
                <p:ph idx="1"/>
              </p:nvPr>
            </p:nvSpPr>
            <p:spPr>
              <a:xfrm>
                <a:off x="3552096" y="4571791"/>
                <a:ext cx="4074889" cy="1364068"/>
              </a:xfrm>
              <a:blipFill>
                <a:blip r:embed="rId10"/>
                <a:stretch>
                  <a:fillRect l="-1242" t="-5556"/>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5BE81958-C0C5-AD5F-68AB-CFED1C7A91F3}"/>
              </a:ext>
            </a:extLst>
          </p:cNvPr>
          <p:cNvPicPr>
            <a:picLocks noChangeAspect="1"/>
          </p:cNvPicPr>
          <p:nvPr/>
        </p:nvPicPr>
        <p:blipFill>
          <a:blip r:embed="rId11"/>
          <a:stretch>
            <a:fillRect/>
          </a:stretch>
        </p:blipFill>
        <p:spPr>
          <a:xfrm>
            <a:off x="7979858" y="1004416"/>
            <a:ext cx="3963115" cy="1443640"/>
          </a:xfrm>
          <a:prstGeom prst="rect">
            <a:avLst/>
          </a:prstGeom>
        </p:spPr>
      </p:pic>
      <p:pic>
        <p:nvPicPr>
          <p:cNvPr id="23" name="Picture 22">
            <a:extLst>
              <a:ext uri="{FF2B5EF4-FFF2-40B4-BE49-F238E27FC236}">
                <a16:creationId xmlns:a16="http://schemas.microsoft.com/office/drawing/2014/main" id="{B6946EC5-67CC-7409-3279-1ADE1C322CC9}"/>
              </a:ext>
            </a:extLst>
          </p:cNvPr>
          <p:cNvPicPr>
            <a:picLocks noChangeAspect="1"/>
          </p:cNvPicPr>
          <p:nvPr/>
        </p:nvPicPr>
        <p:blipFill>
          <a:blip r:embed="rId12"/>
          <a:stretch>
            <a:fillRect/>
          </a:stretch>
        </p:blipFill>
        <p:spPr>
          <a:xfrm>
            <a:off x="4872965" y="905135"/>
            <a:ext cx="2349444" cy="3132592"/>
          </a:xfrm>
          <a:prstGeom prst="rect">
            <a:avLst/>
          </a:prstGeom>
        </p:spPr>
      </p:pic>
      <p:sp>
        <p:nvSpPr>
          <p:cNvPr id="24" name="TextBox 23">
            <a:extLst>
              <a:ext uri="{FF2B5EF4-FFF2-40B4-BE49-F238E27FC236}">
                <a16:creationId xmlns:a16="http://schemas.microsoft.com/office/drawing/2014/main" id="{7E1F8E10-0AAA-CF71-85F9-9AC6361F1CB0}"/>
              </a:ext>
            </a:extLst>
          </p:cNvPr>
          <p:cNvSpPr txBox="1"/>
          <p:nvPr/>
        </p:nvSpPr>
        <p:spPr>
          <a:xfrm>
            <a:off x="2058291" y="2191214"/>
            <a:ext cx="1353256" cy="369332"/>
          </a:xfrm>
          <a:prstGeom prst="rect">
            <a:avLst/>
          </a:prstGeom>
          <a:solidFill>
            <a:srgbClr val="92D050"/>
          </a:solidFill>
        </p:spPr>
        <p:txBody>
          <a:bodyPr wrap="none" rtlCol="0">
            <a:spAutoFit/>
          </a:bodyPr>
          <a:lstStyle/>
          <a:p>
            <a:r>
              <a:rPr lang="en-US" dirty="0"/>
              <a:t>4.6 PE (33%)</a:t>
            </a:r>
          </a:p>
        </p:txBody>
      </p:sp>
      <p:sp>
        <p:nvSpPr>
          <p:cNvPr id="25" name="TextBox 24">
            <a:extLst>
              <a:ext uri="{FF2B5EF4-FFF2-40B4-BE49-F238E27FC236}">
                <a16:creationId xmlns:a16="http://schemas.microsoft.com/office/drawing/2014/main" id="{EE1B1BC1-666C-E529-8973-8F056B8069A8}"/>
              </a:ext>
            </a:extLst>
          </p:cNvPr>
          <p:cNvSpPr txBox="1"/>
          <p:nvPr/>
        </p:nvSpPr>
        <p:spPr>
          <a:xfrm>
            <a:off x="1246723" y="1430150"/>
            <a:ext cx="1455783" cy="307777"/>
          </a:xfrm>
          <a:prstGeom prst="rect">
            <a:avLst/>
          </a:prstGeom>
          <a:solidFill>
            <a:schemeClr val="bg1"/>
          </a:solidFill>
        </p:spPr>
        <p:txBody>
          <a:bodyPr wrap="none" rtlCol="0">
            <a:spAutoFit/>
          </a:bodyPr>
          <a:lstStyle/>
          <a:p>
            <a:r>
              <a:rPr lang="en-US" sz="1400" dirty="0"/>
              <a:t>SAM Cosmic Test</a:t>
            </a:r>
          </a:p>
        </p:txBody>
      </p:sp>
      <p:sp>
        <p:nvSpPr>
          <p:cNvPr id="26" name="TextBox 25">
            <a:extLst>
              <a:ext uri="{FF2B5EF4-FFF2-40B4-BE49-F238E27FC236}">
                <a16:creationId xmlns:a16="http://schemas.microsoft.com/office/drawing/2014/main" id="{8870420A-5B9F-1248-2A94-11996F1DA875}"/>
              </a:ext>
            </a:extLst>
          </p:cNvPr>
          <p:cNvSpPr txBox="1"/>
          <p:nvPr/>
        </p:nvSpPr>
        <p:spPr>
          <a:xfrm>
            <a:off x="4872965" y="3757746"/>
            <a:ext cx="2349444" cy="276999"/>
          </a:xfrm>
          <a:prstGeom prst="rect">
            <a:avLst/>
          </a:prstGeom>
          <a:solidFill>
            <a:schemeClr val="accent1"/>
          </a:solidFill>
        </p:spPr>
        <p:txBody>
          <a:bodyPr wrap="square" rtlCol="0">
            <a:spAutoFit/>
          </a:bodyPr>
          <a:lstStyle/>
          <a:p>
            <a:pPr algn="ctr"/>
            <a:r>
              <a:rPr lang="en-US" sz="1200" dirty="0"/>
              <a:t>SAM @ MAMI</a:t>
            </a:r>
          </a:p>
        </p:txBody>
      </p:sp>
      <p:sp>
        <p:nvSpPr>
          <p:cNvPr id="28" name="TextBox 27">
            <a:extLst>
              <a:ext uri="{FF2B5EF4-FFF2-40B4-BE49-F238E27FC236}">
                <a16:creationId xmlns:a16="http://schemas.microsoft.com/office/drawing/2014/main" id="{568A13D8-F84D-D6E3-41E4-874EB6EFD365}"/>
              </a:ext>
            </a:extLst>
          </p:cNvPr>
          <p:cNvSpPr txBox="1"/>
          <p:nvPr/>
        </p:nvSpPr>
        <p:spPr>
          <a:xfrm>
            <a:off x="7979857" y="2171057"/>
            <a:ext cx="2611943" cy="276999"/>
          </a:xfrm>
          <a:prstGeom prst="rect">
            <a:avLst/>
          </a:prstGeom>
          <a:solidFill>
            <a:schemeClr val="accent1"/>
          </a:solidFill>
        </p:spPr>
        <p:txBody>
          <a:bodyPr wrap="square" rtlCol="0">
            <a:spAutoFit/>
          </a:bodyPr>
          <a:lstStyle/>
          <a:p>
            <a:pPr algn="ctr"/>
            <a:r>
              <a:rPr lang="en-US" sz="1200" dirty="0"/>
              <a:t>SAM Geant4 Simulation</a:t>
            </a:r>
          </a:p>
        </p:txBody>
      </p:sp>
      <p:sp>
        <p:nvSpPr>
          <p:cNvPr id="29" name="TextBox 28">
            <a:extLst>
              <a:ext uri="{FF2B5EF4-FFF2-40B4-BE49-F238E27FC236}">
                <a16:creationId xmlns:a16="http://schemas.microsoft.com/office/drawing/2014/main" id="{8985468C-BB4F-5964-16CE-7F9892D7F190}"/>
              </a:ext>
            </a:extLst>
          </p:cNvPr>
          <p:cNvSpPr txBox="1"/>
          <p:nvPr/>
        </p:nvSpPr>
        <p:spPr>
          <a:xfrm>
            <a:off x="9285828" y="3174678"/>
            <a:ext cx="1150123" cy="276999"/>
          </a:xfrm>
          <a:prstGeom prst="rect">
            <a:avLst/>
          </a:prstGeom>
          <a:solidFill>
            <a:schemeClr val="bg1"/>
          </a:solidFill>
        </p:spPr>
        <p:txBody>
          <a:bodyPr wrap="none" rtlCol="0">
            <a:spAutoFit/>
          </a:bodyPr>
          <a:lstStyle/>
          <a:p>
            <a:r>
              <a:rPr lang="en-US" sz="1200" dirty="0"/>
              <a:t>SAM 1 GeV Sim</a:t>
            </a:r>
          </a:p>
        </p:txBody>
      </p:sp>
      <p:sp>
        <p:nvSpPr>
          <p:cNvPr id="32" name="TextBox 31">
            <a:extLst>
              <a:ext uri="{FF2B5EF4-FFF2-40B4-BE49-F238E27FC236}">
                <a16:creationId xmlns:a16="http://schemas.microsoft.com/office/drawing/2014/main" id="{94AFB3F5-B400-977A-A6BF-0766A7D41EB2}"/>
              </a:ext>
            </a:extLst>
          </p:cNvPr>
          <p:cNvSpPr txBox="1"/>
          <p:nvPr/>
        </p:nvSpPr>
        <p:spPr>
          <a:xfrm rot="16200000">
            <a:off x="170083" y="1951825"/>
            <a:ext cx="530915" cy="246221"/>
          </a:xfrm>
          <a:prstGeom prst="rect">
            <a:avLst/>
          </a:prstGeom>
          <a:noFill/>
        </p:spPr>
        <p:txBody>
          <a:bodyPr wrap="none" rtlCol="0">
            <a:spAutoFit/>
          </a:bodyPr>
          <a:lstStyle/>
          <a:p>
            <a:r>
              <a:rPr lang="en-US" sz="1000" dirty="0"/>
              <a:t>events</a:t>
            </a:r>
          </a:p>
        </p:txBody>
      </p:sp>
      <p:sp>
        <p:nvSpPr>
          <p:cNvPr id="35" name="TextBox 34">
            <a:extLst>
              <a:ext uri="{FF2B5EF4-FFF2-40B4-BE49-F238E27FC236}">
                <a16:creationId xmlns:a16="http://schemas.microsoft.com/office/drawing/2014/main" id="{0B03AA50-C1F6-9890-CCD5-7CE317362BB1}"/>
              </a:ext>
            </a:extLst>
          </p:cNvPr>
          <p:cNvSpPr txBox="1"/>
          <p:nvPr/>
        </p:nvSpPr>
        <p:spPr>
          <a:xfrm>
            <a:off x="2854238" y="3936880"/>
            <a:ext cx="901209" cy="246221"/>
          </a:xfrm>
          <a:prstGeom prst="rect">
            <a:avLst/>
          </a:prstGeom>
          <a:noFill/>
        </p:spPr>
        <p:txBody>
          <a:bodyPr wrap="none" rtlCol="0">
            <a:spAutoFit/>
          </a:bodyPr>
          <a:lstStyle/>
          <a:p>
            <a:r>
              <a:rPr lang="en-US" sz="1000" dirty="0"/>
              <a:t>QDC Channel</a:t>
            </a:r>
          </a:p>
        </p:txBody>
      </p:sp>
      <p:sp>
        <p:nvSpPr>
          <p:cNvPr id="36" name="TextBox 35">
            <a:extLst>
              <a:ext uri="{FF2B5EF4-FFF2-40B4-BE49-F238E27FC236}">
                <a16:creationId xmlns:a16="http://schemas.microsoft.com/office/drawing/2014/main" id="{FE146B12-7CB2-189D-618F-7E9EC86E458F}"/>
              </a:ext>
            </a:extLst>
          </p:cNvPr>
          <p:cNvSpPr txBox="1"/>
          <p:nvPr/>
        </p:nvSpPr>
        <p:spPr>
          <a:xfrm rot="16200000">
            <a:off x="7566224" y="3810518"/>
            <a:ext cx="530915" cy="246221"/>
          </a:xfrm>
          <a:prstGeom prst="rect">
            <a:avLst/>
          </a:prstGeom>
          <a:noFill/>
        </p:spPr>
        <p:txBody>
          <a:bodyPr wrap="none" rtlCol="0">
            <a:spAutoFit/>
          </a:bodyPr>
          <a:lstStyle/>
          <a:p>
            <a:r>
              <a:rPr lang="en-US" sz="1000" dirty="0"/>
              <a:t>events</a:t>
            </a:r>
          </a:p>
        </p:txBody>
      </p:sp>
      <p:sp>
        <p:nvSpPr>
          <p:cNvPr id="40" name="Title 7">
            <a:extLst>
              <a:ext uri="{FF2B5EF4-FFF2-40B4-BE49-F238E27FC236}">
                <a16:creationId xmlns:a16="http://schemas.microsoft.com/office/drawing/2014/main" id="{76DDA9B6-C863-174F-C22C-BC7F81645BE7}"/>
              </a:ext>
            </a:extLst>
          </p:cNvPr>
          <p:cNvSpPr>
            <a:spLocks noGrp="1"/>
          </p:cNvSpPr>
          <p:nvPr>
            <p:ph type="title"/>
          </p:nvPr>
        </p:nvSpPr>
        <p:spPr>
          <a:xfrm>
            <a:off x="838200" y="116647"/>
            <a:ext cx="10515600" cy="786679"/>
          </a:xfrm>
        </p:spPr>
        <p:txBody>
          <a:bodyPr/>
          <a:lstStyle/>
          <a:p>
            <a:r>
              <a:rPr lang="en-US" b="1" dirty="0"/>
              <a:t>Small Angle Monitors</a:t>
            </a:r>
          </a:p>
        </p:txBody>
      </p:sp>
      <p:sp>
        <p:nvSpPr>
          <p:cNvPr id="43" name="TextBox 42">
            <a:extLst>
              <a:ext uri="{FF2B5EF4-FFF2-40B4-BE49-F238E27FC236}">
                <a16:creationId xmlns:a16="http://schemas.microsoft.com/office/drawing/2014/main" id="{9D1C0A7D-4342-721D-89FA-036C9492AB88}"/>
              </a:ext>
            </a:extLst>
          </p:cNvPr>
          <p:cNvSpPr txBox="1"/>
          <p:nvPr/>
        </p:nvSpPr>
        <p:spPr>
          <a:xfrm>
            <a:off x="10192711" y="4392409"/>
            <a:ext cx="1353256" cy="369332"/>
          </a:xfrm>
          <a:prstGeom prst="rect">
            <a:avLst/>
          </a:prstGeom>
          <a:solidFill>
            <a:srgbClr val="92D050"/>
          </a:solidFill>
        </p:spPr>
        <p:txBody>
          <a:bodyPr wrap="none" rtlCol="0">
            <a:spAutoFit/>
          </a:bodyPr>
          <a:lstStyle/>
          <a:p>
            <a:r>
              <a:rPr lang="en-US" dirty="0"/>
              <a:t>5.5 PE (52%)</a:t>
            </a:r>
          </a:p>
        </p:txBody>
      </p:sp>
      <p:cxnSp>
        <p:nvCxnSpPr>
          <p:cNvPr id="39" name="Straight Arrow Connector 38">
            <a:extLst>
              <a:ext uri="{FF2B5EF4-FFF2-40B4-BE49-F238E27FC236}">
                <a16:creationId xmlns:a16="http://schemas.microsoft.com/office/drawing/2014/main" id="{D3D8AE12-8F61-E61E-8FCC-C14DEBE13E67}"/>
              </a:ext>
            </a:extLst>
          </p:cNvPr>
          <p:cNvCxnSpPr>
            <a:cxnSpLocks/>
          </p:cNvCxnSpPr>
          <p:nvPr/>
        </p:nvCxnSpPr>
        <p:spPr>
          <a:xfrm>
            <a:off x="8099611" y="1540649"/>
            <a:ext cx="0" cy="569714"/>
          </a:xfrm>
          <a:prstGeom prst="straightConnector1">
            <a:avLst/>
          </a:prstGeom>
          <a:ln w="38100">
            <a:solidFill>
              <a:srgbClr val="8EFA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3599C1FB-C275-3E7D-8F26-1AB7D71222D7}"/>
                  </a:ext>
                </a:extLst>
              </p:cNvPr>
              <p:cNvSpPr txBox="1"/>
              <p:nvPr/>
            </p:nvSpPr>
            <p:spPr>
              <a:xfrm>
                <a:off x="7905832" y="1254893"/>
                <a:ext cx="495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i="1" smtClean="0">
                              <a:solidFill>
                                <a:srgbClr val="8EFA00"/>
                              </a:solidFill>
                              <a:latin typeface="Cambria Math" panose="02040503050406030204" pitchFamily="18" charset="0"/>
                            </a:rPr>
                          </m:ctrlPr>
                        </m:sSupPr>
                        <m:e>
                          <m:r>
                            <a:rPr lang="en-US" b="0" i="1" smtClean="0">
                              <a:solidFill>
                                <a:srgbClr val="8EFA00"/>
                              </a:solidFill>
                              <a:latin typeface="Cambria Math" panose="02040503050406030204" pitchFamily="18" charset="0"/>
                            </a:rPr>
                            <m:t>𝑒</m:t>
                          </m:r>
                        </m:e>
                        <m:sup>
                          <m:r>
                            <a:rPr lang="en-US" b="0" i="1" smtClean="0">
                              <a:solidFill>
                                <a:srgbClr val="8EFA00"/>
                              </a:solidFill>
                              <a:latin typeface="Cambria Math" panose="02040503050406030204" pitchFamily="18" charset="0"/>
                            </a:rPr>
                            <m:t>−</m:t>
                          </m:r>
                        </m:sup>
                      </m:sSup>
                    </m:oMath>
                  </m:oMathPara>
                </a14:m>
                <a:endParaRPr lang="en-US" dirty="0">
                  <a:solidFill>
                    <a:srgbClr val="8EFA00"/>
                  </a:solidFill>
                </a:endParaRPr>
              </a:p>
            </p:txBody>
          </p:sp>
        </mc:Choice>
        <mc:Fallback xmlns="">
          <p:sp>
            <p:nvSpPr>
              <p:cNvPr id="44" name="TextBox 43">
                <a:extLst>
                  <a:ext uri="{FF2B5EF4-FFF2-40B4-BE49-F238E27FC236}">
                    <a16:creationId xmlns:a16="http://schemas.microsoft.com/office/drawing/2014/main" id="{3599C1FB-C275-3E7D-8F26-1AB7D71222D7}"/>
                  </a:ext>
                </a:extLst>
              </p:cNvPr>
              <p:cNvSpPr txBox="1">
                <a:spLocks noRot="1" noChangeAspect="1" noMove="1" noResize="1" noEditPoints="1" noAdjustHandles="1" noChangeArrowheads="1" noChangeShapeType="1" noTextEdit="1"/>
              </p:cNvSpPr>
              <p:nvPr/>
            </p:nvSpPr>
            <p:spPr>
              <a:xfrm>
                <a:off x="7905832" y="1254893"/>
                <a:ext cx="495136" cy="369332"/>
              </a:xfrm>
              <a:prstGeom prst="rect">
                <a:avLst/>
              </a:prstGeom>
              <a:blipFill>
                <a:blip r:embed="rId14"/>
                <a:stretch>
                  <a:fillRect/>
                </a:stretch>
              </a:blipFill>
            </p:spPr>
            <p:txBody>
              <a:bodyPr/>
              <a:lstStyle/>
              <a:p>
                <a:r>
                  <a:rPr lang="en-US">
                    <a:noFill/>
                  </a:rPr>
                  <a:t> </a:t>
                </a:r>
              </a:p>
            </p:txBody>
          </p:sp>
        </mc:Fallback>
      </mc:AlternateContent>
      <p:pic>
        <p:nvPicPr>
          <p:cNvPr id="3" name="Picture 2" descr="A clear plastic container with a white background&#10;&#10;Description automatically generated">
            <a:extLst>
              <a:ext uri="{FF2B5EF4-FFF2-40B4-BE49-F238E27FC236}">
                <a16:creationId xmlns:a16="http://schemas.microsoft.com/office/drawing/2014/main" id="{55F14B65-251F-884D-AF99-64B7F521F6EE}"/>
              </a:ext>
            </a:extLst>
          </p:cNvPr>
          <p:cNvPicPr>
            <a:picLocks noChangeAspect="1"/>
          </p:cNvPicPr>
          <p:nvPr/>
        </p:nvPicPr>
        <p:blipFill>
          <a:blip r:embed="rId15"/>
          <a:stretch>
            <a:fillRect/>
          </a:stretch>
        </p:blipFill>
        <p:spPr>
          <a:xfrm>
            <a:off x="558651" y="4349491"/>
            <a:ext cx="2455730" cy="1859158"/>
          </a:xfrm>
          <a:prstGeom prst="rect">
            <a:avLst/>
          </a:prstGeom>
        </p:spPr>
      </p:pic>
    </p:spTree>
    <p:extLst>
      <p:ext uri="{BB962C8B-B14F-4D97-AF65-F5344CB8AC3E}">
        <p14:creationId xmlns:p14="http://schemas.microsoft.com/office/powerpoint/2010/main" val="2787065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D7FD2-B22C-176A-8E4F-8780FA3FF5A9}"/>
              </a:ext>
            </a:extLst>
          </p:cNvPr>
          <p:cNvSpPr>
            <a:spLocks noGrp="1"/>
          </p:cNvSpPr>
          <p:nvPr>
            <p:ph type="title"/>
          </p:nvPr>
        </p:nvSpPr>
        <p:spPr/>
        <p:txBody>
          <a:bodyPr/>
          <a:lstStyle/>
          <a:p>
            <a:r>
              <a:rPr lang="en-US" b="1" dirty="0"/>
              <a:t>Large Angle Monitor</a:t>
            </a:r>
          </a:p>
        </p:txBody>
      </p:sp>
      <p:sp>
        <p:nvSpPr>
          <p:cNvPr id="4" name="Date Placeholder 5">
            <a:extLst>
              <a:ext uri="{FF2B5EF4-FFF2-40B4-BE49-F238E27FC236}">
                <a16:creationId xmlns:a16="http://schemas.microsoft.com/office/drawing/2014/main" id="{8EF95826-8B40-E720-CCAE-A0A4B0ABFC25}"/>
              </a:ext>
            </a:extLst>
          </p:cNvPr>
          <p:cNvSpPr>
            <a:spLocks noGrp="1"/>
          </p:cNvSpPr>
          <p:nvPr>
            <p:ph type="dt" sz="half" idx="10"/>
          </p:nvPr>
        </p:nvSpPr>
        <p:spPr>
          <a:xfrm>
            <a:off x="838200" y="6356350"/>
            <a:ext cx="2743200" cy="365125"/>
          </a:xfrm>
        </p:spPr>
        <p:txBody>
          <a:bodyPr/>
          <a:lstStyle/>
          <a:p>
            <a:fld id="{6B4B3E41-86CC-3D4C-9268-2B1E67610864}" type="datetime6">
              <a:rPr lang="en-US" smtClean="0"/>
              <a:t>December 24</a:t>
            </a:fld>
            <a:endParaRPr lang="en-US" dirty="0"/>
          </a:p>
        </p:txBody>
      </p:sp>
      <p:sp>
        <p:nvSpPr>
          <p:cNvPr id="5" name="Footer Placeholder 3">
            <a:extLst>
              <a:ext uri="{FF2B5EF4-FFF2-40B4-BE49-F238E27FC236}">
                <a16:creationId xmlns:a16="http://schemas.microsoft.com/office/drawing/2014/main" id="{E54A62C1-2983-8066-C8E3-CEC97FA8D98D}"/>
              </a:ext>
            </a:extLst>
          </p:cNvPr>
          <p:cNvSpPr>
            <a:spLocks noGrp="1"/>
          </p:cNvSpPr>
          <p:nvPr>
            <p:ph type="ftr" sz="quarter" idx="11"/>
          </p:nvPr>
        </p:nvSpPr>
        <p:spPr>
          <a:xfrm>
            <a:off x="4038600" y="6356350"/>
            <a:ext cx="4114800" cy="365125"/>
          </a:xfrm>
        </p:spPr>
        <p:txBody>
          <a:bodyPr/>
          <a:lstStyle/>
          <a:p>
            <a:r>
              <a:rPr lang="en-US" dirty="0"/>
              <a:t>Daniel Valmassei</a:t>
            </a:r>
          </a:p>
        </p:txBody>
      </p:sp>
      <p:sp>
        <p:nvSpPr>
          <p:cNvPr id="11" name="Slide Number Placeholder 10">
            <a:extLst>
              <a:ext uri="{FF2B5EF4-FFF2-40B4-BE49-F238E27FC236}">
                <a16:creationId xmlns:a16="http://schemas.microsoft.com/office/drawing/2014/main" id="{E96D2D7C-24CE-1030-DC29-D71B4B28CF7B}"/>
              </a:ext>
            </a:extLst>
          </p:cNvPr>
          <p:cNvSpPr>
            <a:spLocks noGrp="1"/>
          </p:cNvSpPr>
          <p:nvPr>
            <p:ph type="sldNum" sz="quarter" idx="12"/>
          </p:nvPr>
        </p:nvSpPr>
        <p:spPr/>
        <p:txBody>
          <a:bodyPr/>
          <a:lstStyle/>
          <a:p>
            <a:fld id="{EBF50451-7432-8844-82E4-77CA03F723CA}" type="slidenum">
              <a:rPr lang="en-US" smtClean="0"/>
              <a:t>9</a:t>
            </a:fld>
            <a:endParaRPr lang="en-US"/>
          </a:p>
        </p:txBody>
      </p:sp>
      <mc:AlternateContent xmlns:mc="http://schemas.openxmlformats.org/markup-compatibility/2006" xmlns:a14="http://schemas.microsoft.com/office/drawing/2010/main">
        <mc:Choice Requires="a14">
          <p:sp>
            <p:nvSpPr>
              <p:cNvPr id="14" name="Content Placeholder 13">
                <a:extLst>
                  <a:ext uri="{FF2B5EF4-FFF2-40B4-BE49-F238E27FC236}">
                    <a16:creationId xmlns:a16="http://schemas.microsoft.com/office/drawing/2014/main" id="{AD08306B-F81D-F792-299F-FDF61E6DC2E7}"/>
                  </a:ext>
                </a:extLst>
              </p:cNvPr>
              <p:cNvSpPr>
                <a:spLocks noGrp="1"/>
              </p:cNvSpPr>
              <p:nvPr>
                <p:ph idx="1"/>
              </p:nvPr>
            </p:nvSpPr>
            <p:spPr/>
            <p:txBody>
              <a:bodyPr/>
              <a:lstStyle/>
              <a:p>
                <a14:m>
                  <m:oMath xmlns:m="http://schemas.openxmlformats.org/officeDocument/2006/math">
                    <m:r>
                      <a:rPr lang="en-US" b="0" i="1" smtClean="0">
                        <a:latin typeface="Cambria Math" panose="02040503050406030204" pitchFamily="18" charset="0"/>
                      </a:rPr>
                      <m:t>25</m:t>
                    </m:r>
                    <m:r>
                      <a:rPr lang="en-US" b="0" i="1" smtClean="0">
                        <a:latin typeface="Cambria Math" panose="02040503050406030204" pitchFamily="18" charset="0"/>
                        <a:ea typeface="Cambria Math" panose="02040503050406030204" pitchFamily="18" charset="0"/>
                      </a:rPr>
                      <m:t>×16.5×1</m:t>
                    </m:r>
                    <m:sSup>
                      <m:sSupPr>
                        <m:ctrlPr>
                          <a:rPr lang="en-US" b="0" i="1" smtClean="0">
                            <a:latin typeface="Cambria Math" panose="02040503050406030204" pitchFamily="18" charset="0"/>
                            <a:ea typeface="Cambria Math" panose="02040503050406030204" pitchFamily="18" charset="0"/>
                          </a:rPr>
                        </m:ctrlPr>
                      </m:sSupPr>
                      <m:e>
                        <m:r>
                          <m:rPr>
                            <m:nor/>
                          </m:rPr>
                          <a:rPr lang="en-US" b="0" i="0" smtClean="0">
                            <a:latin typeface="Cambria Math" panose="02040503050406030204" pitchFamily="18" charset="0"/>
                            <a:ea typeface="Cambria Math" panose="02040503050406030204" pitchFamily="18" charset="0"/>
                          </a:rPr>
                          <m:t>cm</m:t>
                        </m:r>
                      </m:e>
                      <m:sup>
                        <m:r>
                          <a:rPr lang="en-US" b="0" i="1" smtClean="0">
                            <a:latin typeface="Cambria Math" panose="02040503050406030204" pitchFamily="18" charset="0"/>
                            <a:ea typeface="Cambria Math" panose="02040503050406030204" pitchFamily="18" charset="0"/>
                          </a:rPr>
                          <m:t>3</m:t>
                        </m:r>
                      </m:sup>
                    </m:sSup>
                  </m:oMath>
                </a14:m>
                <a:r>
                  <a:rPr lang="en-US" b="0" dirty="0">
                    <a:ea typeface="Cambria Math" panose="02040503050406030204" pitchFamily="18" charset="0"/>
                  </a:rPr>
                  <a:t>quartz radiators embedded between Pb collars in open sectors</a:t>
                </a:r>
              </a:p>
              <a:p>
                <a:r>
                  <a:rPr lang="en-US" dirty="0">
                    <a:ea typeface="Cambria Math" panose="02040503050406030204" pitchFamily="18" charset="0"/>
                  </a:rPr>
                  <a:t>2x 3-inch PMT</a:t>
                </a:r>
              </a:p>
              <a:p>
                <a:r>
                  <a:rPr lang="en-US" dirty="0">
                    <a:ea typeface="Cambria Math" panose="02040503050406030204" pitchFamily="18" charset="0"/>
                  </a:rPr>
                  <a:t>100% 3D printed housing</a:t>
                </a:r>
              </a:p>
            </p:txBody>
          </p:sp>
        </mc:Choice>
        <mc:Fallback xmlns="">
          <p:sp>
            <p:nvSpPr>
              <p:cNvPr id="14" name="Content Placeholder 13">
                <a:extLst>
                  <a:ext uri="{FF2B5EF4-FFF2-40B4-BE49-F238E27FC236}">
                    <a16:creationId xmlns:a16="http://schemas.microsoft.com/office/drawing/2014/main" id="{AD08306B-F81D-F792-299F-FDF61E6DC2E7}"/>
                  </a:ext>
                </a:extLst>
              </p:cNvPr>
              <p:cNvSpPr>
                <a:spLocks noGrp="1" noRot="1" noChangeAspect="1" noMove="1" noResize="1" noEditPoints="1" noAdjustHandles="1" noChangeArrowheads="1" noChangeShapeType="1" noTextEdit="1"/>
              </p:cNvSpPr>
              <p:nvPr>
                <p:ph idx="1"/>
              </p:nvPr>
            </p:nvSpPr>
            <p:spPr>
              <a:blipFill>
                <a:blip r:embed="rId3"/>
                <a:stretch>
                  <a:fillRect l="-1086" t="-1975"/>
                </a:stretch>
              </a:blipFill>
            </p:spPr>
            <p:txBody>
              <a:bodyPr/>
              <a:lstStyle/>
              <a:p>
                <a:r>
                  <a:rPr lang="en-US">
                    <a:noFill/>
                  </a:rPr>
                  <a:t> </a:t>
                </a:r>
              </a:p>
            </p:txBody>
          </p:sp>
        </mc:Fallback>
      </mc:AlternateContent>
      <p:pic>
        <p:nvPicPr>
          <p:cNvPr id="16" name="Picture 15" descr="A picture containing line, screenshot, art, parallel&#10;&#10;Description automatically generated">
            <a:extLst>
              <a:ext uri="{FF2B5EF4-FFF2-40B4-BE49-F238E27FC236}">
                <a16:creationId xmlns:a16="http://schemas.microsoft.com/office/drawing/2014/main" id="{38A8B796-66E4-F6C0-A2C1-E717B1E4B317}"/>
              </a:ext>
            </a:extLst>
          </p:cNvPr>
          <p:cNvPicPr>
            <a:picLocks noChangeAspect="1"/>
          </p:cNvPicPr>
          <p:nvPr/>
        </p:nvPicPr>
        <p:blipFill>
          <a:blip r:embed="rId4"/>
          <a:stretch>
            <a:fillRect/>
          </a:stretch>
        </p:blipFill>
        <p:spPr>
          <a:xfrm rot="10800000">
            <a:off x="5462884" y="3351252"/>
            <a:ext cx="748601" cy="2557016"/>
          </a:xfrm>
          <a:prstGeom prst="rect">
            <a:avLst/>
          </a:prstGeom>
        </p:spPr>
      </p:pic>
      <p:grpSp>
        <p:nvGrpSpPr>
          <p:cNvPr id="20" name="Group 19">
            <a:extLst>
              <a:ext uri="{FF2B5EF4-FFF2-40B4-BE49-F238E27FC236}">
                <a16:creationId xmlns:a16="http://schemas.microsoft.com/office/drawing/2014/main" id="{1C611C5E-B9A6-22CE-9904-CE6F96189783}"/>
              </a:ext>
            </a:extLst>
          </p:cNvPr>
          <p:cNvGrpSpPr/>
          <p:nvPr/>
        </p:nvGrpSpPr>
        <p:grpSpPr>
          <a:xfrm>
            <a:off x="3487217" y="3351252"/>
            <a:ext cx="1840910" cy="2658399"/>
            <a:chOff x="6444893" y="2743200"/>
            <a:chExt cx="2061154" cy="3065463"/>
          </a:xfrm>
        </p:grpSpPr>
        <p:pic>
          <p:nvPicPr>
            <p:cNvPr id="15" name="Picture 14" descr="A picture containing text, screenshot, diagram, font&#10;&#10;Description automatically generated">
              <a:extLst>
                <a:ext uri="{FF2B5EF4-FFF2-40B4-BE49-F238E27FC236}">
                  <a16:creationId xmlns:a16="http://schemas.microsoft.com/office/drawing/2014/main" id="{A7ACE943-6B2C-9AFF-6044-991FC44FA1FA}"/>
                </a:ext>
              </a:extLst>
            </p:cNvPr>
            <p:cNvPicPr>
              <a:picLocks noChangeAspect="1"/>
            </p:cNvPicPr>
            <p:nvPr/>
          </p:nvPicPr>
          <p:blipFill>
            <a:blip r:embed="rId5"/>
            <a:stretch>
              <a:fillRect/>
            </a:stretch>
          </p:blipFill>
          <p:spPr>
            <a:xfrm>
              <a:off x="6444893" y="2860107"/>
              <a:ext cx="1878981" cy="2948556"/>
            </a:xfrm>
            <a:prstGeom prst="rect">
              <a:avLst/>
            </a:prstGeom>
          </p:spPr>
        </p:pic>
        <p:sp>
          <p:nvSpPr>
            <p:cNvPr id="19" name="Rectangle 18">
              <a:extLst>
                <a:ext uri="{FF2B5EF4-FFF2-40B4-BE49-F238E27FC236}">
                  <a16:creationId xmlns:a16="http://schemas.microsoft.com/office/drawing/2014/main" id="{3D0C34FA-43FC-04BB-BD53-23CD4B350E2C}"/>
                </a:ext>
              </a:extLst>
            </p:cNvPr>
            <p:cNvSpPr/>
            <p:nvPr/>
          </p:nvSpPr>
          <p:spPr>
            <a:xfrm>
              <a:off x="7931888" y="2743200"/>
              <a:ext cx="574159" cy="685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Content Placeholder 6">
            <a:extLst>
              <a:ext uri="{FF2B5EF4-FFF2-40B4-BE49-F238E27FC236}">
                <a16:creationId xmlns:a16="http://schemas.microsoft.com/office/drawing/2014/main" id="{B580EB33-264C-371E-5192-0ADA5CCE327A}"/>
              </a:ext>
            </a:extLst>
          </p:cNvPr>
          <p:cNvPicPr>
            <a:picLocks noChangeAspect="1"/>
          </p:cNvPicPr>
          <p:nvPr/>
        </p:nvPicPr>
        <p:blipFill>
          <a:blip r:embed="rId6"/>
          <a:stretch>
            <a:fillRect/>
          </a:stretch>
        </p:blipFill>
        <p:spPr>
          <a:xfrm>
            <a:off x="9524326" y="1469323"/>
            <a:ext cx="2269994" cy="4949615"/>
          </a:xfrm>
          <a:prstGeom prst="rect">
            <a:avLst/>
          </a:prstGeom>
        </p:spPr>
      </p:pic>
      <p:sp>
        <p:nvSpPr>
          <p:cNvPr id="22" name="TextBox 21">
            <a:extLst>
              <a:ext uri="{FF2B5EF4-FFF2-40B4-BE49-F238E27FC236}">
                <a16:creationId xmlns:a16="http://schemas.microsoft.com/office/drawing/2014/main" id="{7C866655-0506-B587-419D-E164B11D78D4}"/>
              </a:ext>
            </a:extLst>
          </p:cNvPr>
          <p:cNvSpPr txBox="1"/>
          <p:nvPr/>
        </p:nvSpPr>
        <p:spPr>
          <a:xfrm>
            <a:off x="9524326" y="5237604"/>
            <a:ext cx="1078052" cy="369332"/>
          </a:xfrm>
          <a:prstGeom prst="rect">
            <a:avLst/>
          </a:prstGeom>
          <a:noFill/>
        </p:spPr>
        <p:txBody>
          <a:bodyPr wrap="square" rtlCol="0">
            <a:spAutoFit/>
          </a:bodyPr>
          <a:lstStyle/>
          <a:p>
            <a:r>
              <a:rPr lang="en-US" dirty="0">
                <a:highlight>
                  <a:srgbClr val="FF0000"/>
                </a:highlight>
              </a:rPr>
              <a:t>Pb collars</a:t>
            </a:r>
          </a:p>
        </p:txBody>
      </p:sp>
      <p:cxnSp>
        <p:nvCxnSpPr>
          <p:cNvPr id="23" name="Straight Arrow Connector 22">
            <a:extLst>
              <a:ext uri="{FF2B5EF4-FFF2-40B4-BE49-F238E27FC236}">
                <a16:creationId xmlns:a16="http://schemas.microsoft.com/office/drawing/2014/main" id="{EA0450BB-0082-53B7-FCF8-4243607CC7F7}"/>
              </a:ext>
            </a:extLst>
          </p:cNvPr>
          <p:cNvCxnSpPr>
            <a:cxnSpLocks/>
          </p:cNvCxnSpPr>
          <p:nvPr/>
        </p:nvCxnSpPr>
        <p:spPr>
          <a:xfrm flipV="1">
            <a:off x="10063352" y="4797766"/>
            <a:ext cx="0" cy="43983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31DF1A6-4EE3-5513-C3B2-79A2331E9301}"/>
              </a:ext>
            </a:extLst>
          </p:cNvPr>
          <p:cNvCxnSpPr>
            <a:cxnSpLocks/>
          </p:cNvCxnSpPr>
          <p:nvPr/>
        </p:nvCxnSpPr>
        <p:spPr>
          <a:xfrm flipV="1">
            <a:off x="10063352" y="4739892"/>
            <a:ext cx="124689" cy="49771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8E587F2-3EEF-433F-CB08-3C86CC97751A}"/>
              </a:ext>
            </a:extLst>
          </p:cNvPr>
          <p:cNvSpPr txBox="1"/>
          <p:nvPr/>
        </p:nvSpPr>
        <p:spPr>
          <a:xfrm>
            <a:off x="9524326" y="1829618"/>
            <a:ext cx="1001877" cy="369332"/>
          </a:xfrm>
          <a:prstGeom prst="rect">
            <a:avLst/>
          </a:prstGeom>
          <a:noFill/>
        </p:spPr>
        <p:txBody>
          <a:bodyPr wrap="square" rtlCol="0">
            <a:spAutoFit/>
          </a:bodyPr>
          <a:lstStyle/>
          <a:p>
            <a:r>
              <a:rPr lang="en-US" dirty="0">
                <a:highlight>
                  <a:srgbClr val="FF0000"/>
                </a:highlight>
              </a:rPr>
              <a:t>Al flange</a:t>
            </a:r>
          </a:p>
        </p:txBody>
      </p:sp>
      <p:cxnSp>
        <p:nvCxnSpPr>
          <p:cNvPr id="26" name="Straight Arrow Connector 25">
            <a:extLst>
              <a:ext uri="{FF2B5EF4-FFF2-40B4-BE49-F238E27FC236}">
                <a16:creationId xmlns:a16="http://schemas.microsoft.com/office/drawing/2014/main" id="{C779DA0A-46DA-075A-77FC-1E6C1CB66A5F}"/>
              </a:ext>
            </a:extLst>
          </p:cNvPr>
          <p:cNvCxnSpPr>
            <a:cxnSpLocks/>
          </p:cNvCxnSpPr>
          <p:nvPr/>
        </p:nvCxnSpPr>
        <p:spPr>
          <a:xfrm flipH="1">
            <a:off x="9810899" y="2187674"/>
            <a:ext cx="252453" cy="63082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6047868-6879-8F9C-C085-BCDF27D91A4A}"/>
              </a:ext>
            </a:extLst>
          </p:cNvPr>
          <p:cNvSpPr txBox="1"/>
          <p:nvPr/>
        </p:nvSpPr>
        <p:spPr>
          <a:xfrm>
            <a:off x="10669135" y="3470727"/>
            <a:ext cx="702436" cy="369332"/>
          </a:xfrm>
          <a:prstGeom prst="rect">
            <a:avLst/>
          </a:prstGeom>
          <a:noFill/>
        </p:spPr>
        <p:txBody>
          <a:bodyPr wrap="square" rtlCol="0">
            <a:spAutoFit/>
          </a:bodyPr>
          <a:lstStyle/>
          <a:p>
            <a:r>
              <a:rPr lang="en-US" dirty="0">
                <a:highlight>
                  <a:srgbClr val="FF0000"/>
                </a:highlight>
              </a:rPr>
              <a:t>LAMs</a:t>
            </a:r>
          </a:p>
        </p:txBody>
      </p:sp>
      <p:cxnSp>
        <p:nvCxnSpPr>
          <p:cNvPr id="28" name="Straight Arrow Connector 27">
            <a:extLst>
              <a:ext uri="{FF2B5EF4-FFF2-40B4-BE49-F238E27FC236}">
                <a16:creationId xmlns:a16="http://schemas.microsoft.com/office/drawing/2014/main" id="{B42BE182-BB8B-8000-C40A-4940AB53969F}"/>
              </a:ext>
            </a:extLst>
          </p:cNvPr>
          <p:cNvCxnSpPr>
            <a:stCxn id="27" idx="1"/>
          </p:cNvCxnSpPr>
          <p:nvPr/>
        </p:nvCxnSpPr>
        <p:spPr>
          <a:xfrm flipH="1" flipV="1">
            <a:off x="10419534" y="3617148"/>
            <a:ext cx="249601" cy="21651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E197A78-C4D5-07F8-5615-A4BE40E57019}"/>
              </a:ext>
            </a:extLst>
          </p:cNvPr>
          <p:cNvCxnSpPr>
            <a:stCxn id="27" idx="1"/>
          </p:cNvCxnSpPr>
          <p:nvPr/>
        </p:nvCxnSpPr>
        <p:spPr>
          <a:xfrm flipH="1" flipV="1">
            <a:off x="10188041" y="2911092"/>
            <a:ext cx="481094" cy="92257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422A875-9DC4-0548-45FC-F5EC421D37F5}"/>
              </a:ext>
            </a:extLst>
          </p:cNvPr>
          <p:cNvCxnSpPr>
            <a:stCxn id="27" idx="1"/>
          </p:cNvCxnSpPr>
          <p:nvPr/>
        </p:nvCxnSpPr>
        <p:spPr>
          <a:xfrm flipH="1">
            <a:off x="10188041" y="3833665"/>
            <a:ext cx="481094" cy="59193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3" name="Picture 2" descr="A machine with a black base&#10;&#10;Description automatically generated with medium confidence">
            <a:extLst>
              <a:ext uri="{FF2B5EF4-FFF2-40B4-BE49-F238E27FC236}">
                <a16:creationId xmlns:a16="http://schemas.microsoft.com/office/drawing/2014/main" id="{0FEF5101-355E-D4D0-56A8-E3D399A0D75E}"/>
              </a:ext>
            </a:extLst>
          </p:cNvPr>
          <p:cNvPicPr>
            <a:picLocks noChangeAspect="1"/>
          </p:cNvPicPr>
          <p:nvPr/>
        </p:nvPicPr>
        <p:blipFill>
          <a:blip r:embed="rId7"/>
          <a:stretch>
            <a:fillRect/>
          </a:stretch>
        </p:blipFill>
        <p:spPr>
          <a:xfrm rot="5400000">
            <a:off x="463091" y="3462350"/>
            <a:ext cx="2911200" cy="2183401"/>
          </a:xfrm>
          <a:prstGeom prst="rect">
            <a:avLst/>
          </a:prstGeom>
        </p:spPr>
      </p:pic>
      <p:grpSp>
        <p:nvGrpSpPr>
          <p:cNvPr id="12" name="Group 11">
            <a:extLst>
              <a:ext uri="{FF2B5EF4-FFF2-40B4-BE49-F238E27FC236}">
                <a16:creationId xmlns:a16="http://schemas.microsoft.com/office/drawing/2014/main" id="{4D64B9C1-C760-15C4-ADBA-146F4A47916B}"/>
              </a:ext>
            </a:extLst>
          </p:cNvPr>
          <p:cNvGrpSpPr>
            <a:grpSpLocks noChangeAspect="1"/>
          </p:cNvGrpSpPr>
          <p:nvPr/>
        </p:nvGrpSpPr>
        <p:grpSpPr>
          <a:xfrm>
            <a:off x="2249710" y="6304309"/>
            <a:ext cx="2663379" cy="469209"/>
            <a:chOff x="1263121" y="4232994"/>
            <a:chExt cx="10352173" cy="1823748"/>
          </a:xfrm>
        </p:grpSpPr>
        <p:grpSp>
          <p:nvGrpSpPr>
            <p:cNvPr id="13" name="Group 12">
              <a:extLst>
                <a:ext uri="{FF2B5EF4-FFF2-40B4-BE49-F238E27FC236}">
                  <a16:creationId xmlns:a16="http://schemas.microsoft.com/office/drawing/2014/main" id="{848F30C6-03C5-6F99-B93F-889AD023598C}"/>
                </a:ext>
              </a:extLst>
            </p:cNvPr>
            <p:cNvGrpSpPr>
              <a:grpSpLocks noChangeAspect="1"/>
            </p:cNvGrpSpPr>
            <p:nvPr/>
          </p:nvGrpSpPr>
          <p:grpSpPr>
            <a:xfrm>
              <a:off x="1263121" y="4549200"/>
              <a:ext cx="6991985" cy="1175440"/>
              <a:chOff x="442900" y="5257800"/>
              <a:chExt cx="8270672" cy="1390403"/>
            </a:xfrm>
          </p:grpSpPr>
          <p:pic>
            <p:nvPicPr>
              <p:cNvPr id="31" name="Picture 1">
                <a:extLst>
                  <a:ext uri="{FF2B5EF4-FFF2-40B4-BE49-F238E27FC236}">
                    <a16:creationId xmlns:a16="http://schemas.microsoft.com/office/drawing/2014/main" id="{5A51148D-6D02-760B-C3B9-1A8E438C388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24016" y="5257800"/>
                <a:ext cx="4389556" cy="137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2" name="Picture 4">
                <a:extLst>
                  <a:ext uri="{FF2B5EF4-FFF2-40B4-BE49-F238E27FC236}">
                    <a16:creationId xmlns:a16="http://schemas.microsoft.com/office/drawing/2014/main" id="{22D3273A-5BF6-87E8-C373-D24A983B0E5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2900" y="5257800"/>
                <a:ext cx="1371603" cy="137160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DOE Logo">
                <a:extLst>
                  <a:ext uri="{FF2B5EF4-FFF2-40B4-BE49-F238E27FC236}">
                    <a16:creationId xmlns:a16="http://schemas.microsoft.com/office/drawing/2014/main" id="{48A6F27F-7BD6-4657-ED8D-222F7285B0D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86563" y="5276603"/>
                <a:ext cx="1371600" cy="1371600"/>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4" descr="Virginia Tech Logo Horizontal transparent PNG - StickPNG">
              <a:extLst>
                <a:ext uri="{FF2B5EF4-FFF2-40B4-BE49-F238E27FC236}">
                  <a16:creationId xmlns:a16="http://schemas.microsoft.com/office/drawing/2014/main" id="{05697074-44BE-19F9-9127-E058C4A1371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53400" y="4232994"/>
              <a:ext cx="3461894" cy="1823748"/>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Content Placeholder 23" descr="A black line and a white rectangular object&#10;&#10;Description automatically generated">
            <a:extLst>
              <a:ext uri="{FF2B5EF4-FFF2-40B4-BE49-F238E27FC236}">
                <a16:creationId xmlns:a16="http://schemas.microsoft.com/office/drawing/2014/main" id="{D84FF0C1-79DB-57F0-EB40-A67F70169A32}"/>
              </a:ext>
            </a:extLst>
          </p:cNvPr>
          <p:cNvPicPr>
            <a:picLocks noChangeAspect="1"/>
          </p:cNvPicPr>
          <p:nvPr/>
        </p:nvPicPr>
        <p:blipFill>
          <a:blip r:embed="rId12"/>
          <a:stretch>
            <a:fillRect/>
          </a:stretch>
        </p:blipFill>
        <p:spPr>
          <a:xfrm>
            <a:off x="6756842" y="2778021"/>
            <a:ext cx="2495593" cy="3172968"/>
          </a:xfrm>
          <a:prstGeom prst="rect">
            <a:avLst/>
          </a:prstGeom>
        </p:spPr>
      </p:pic>
    </p:spTree>
    <p:extLst>
      <p:ext uri="{BB962C8B-B14F-4D97-AF65-F5344CB8AC3E}">
        <p14:creationId xmlns:p14="http://schemas.microsoft.com/office/powerpoint/2010/main" val="1574916320"/>
      </p:ext>
    </p:extLst>
  </p:cSld>
  <p:clrMapOvr>
    <a:masterClrMapping/>
  </p:clrMapOvr>
</p:sld>
</file>

<file path=ppt/theme/theme1.xml><?xml version="1.0" encoding="utf-8"?>
<a:theme xmlns:a="http://schemas.openxmlformats.org/drawingml/2006/main" name="Moller3.0">
  <a:themeElements>
    <a:clrScheme name="Moller">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ller3.0" id="{05127077-F0D6-924B-B20F-5A26E4B79A1B}" vid="{6FA48F6C-EAE9-9D4F-B833-6D3F071327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Moller3.0</Template>
  <TotalTime>66843</TotalTime>
  <Words>2911</Words>
  <Application>Microsoft Macintosh PowerPoint</Application>
  <PresentationFormat>Widescreen</PresentationFormat>
  <Paragraphs>373</Paragraphs>
  <Slides>28</Slides>
  <Notes>21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Aptos</vt:lpstr>
      <vt:lpstr>Arial</vt:lpstr>
      <vt:lpstr>Calibri</vt:lpstr>
      <vt:lpstr>Calibri Light</vt:lpstr>
      <vt:lpstr>Cambria Math</vt:lpstr>
      <vt:lpstr>Times New Roman</vt:lpstr>
      <vt:lpstr>Moller3.0</vt:lpstr>
      <vt:lpstr>Scattered Beam Monitors</vt:lpstr>
      <vt:lpstr>The MOLLER Experiment</vt:lpstr>
      <vt:lpstr>PowerPoint Presentation</vt:lpstr>
      <vt:lpstr>The MOLLER Apparatus</vt:lpstr>
      <vt:lpstr>An Example</vt:lpstr>
      <vt:lpstr>Scattered Beam Monitors</vt:lpstr>
      <vt:lpstr>DBM Cosmic Stand Testing</vt:lpstr>
      <vt:lpstr>Small Angle Monitors</vt:lpstr>
      <vt:lpstr>Large Angle Monitor</vt:lpstr>
      <vt:lpstr>LAM Cosmic Stand Testing (Two PMT Sum)</vt:lpstr>
      <vt:lpstr>Large Angle Monitor</vt:lpstr>
      <vt:lpstr>Large Angle Monitor</vt:lpstr>
      <vt:lpstr>Production</vt:lpstr>
      <vt:lpstr>Production</vt:lpstr>
      <vt:lpstr>Thank you!</vt:lpstr>
      <vt:lpstr>Backup Slides</vt:lpstr>
      <vt:lpstr>Yield Summary</vt:lpstr>
      <vt:lpstr>Measurement Technique</vt:lpstr>
      <vt:lpstr>ET 9305KB Single PE Measurement</vt:lpstr>
      <vt:lpstr>PowerPoint Presentation</vt:lpstr>
      <vt:lpstr>Diffuse Beam Monitor</vt:lpstr>
      <vt:lpstr>Large Angle Monitor</vt:lpstr>
      <vt:lpstr>PowerPoint Presentation</vt:lpstr>
      <vt:lpstr>Large Angle Monitor</vt:lpstr>
      <vt:lpstr>Large Angle Monitor (single PMT)</vt:lpstr>
      <vt:lpstr>Large Angle Monitor</vt:lpstr>
      <vt:lpstr>Small Angle Monitors</vt:lpstr>
      <vt:lpstr>Small Angle Monitor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Scattered Beam Monitors and Scanning Detectors</dc:title>
  <dc:creator>Valmassei, Daniel</dc:creator>
  <cp:lastModifiedBy>Valmassei, Daniel</cp:lastModifiedBy>
  <cp:revision>91</cp:revision>
  <dcterms:created xsi:type="dcterms:W3CDTF">2024-04-17T21:48:56Z</dcterms:created>
  <dcterms:modified xsi:type="dcterms:W3CDTF">2024-12-13T12:10:51Z</dcterms:modified>
</cp:coreProperties>
</file>