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60" r:id="rId4"/>
    <p:sldId id="258"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0"/>
    <p:restoredTop sz="93959"/>
  </p:normalViewPr>
  <p:slideViewPr>
    <p:cSldViewPr snapToGrid="0">
      <p:cViewPr>
        <p:scale>
          <a:sx n="100" d="100"/>
          <a:sy n="100" d="100"/>
        </p:scale>
        <p:origin x="-368"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4/4/25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1944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4/4/25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1897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4/4/25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96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4/4/25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9042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4/4/25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05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4/4/25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591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4/4/25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478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4/4/25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990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4/4/25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2642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4/4/25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65035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4/4/25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37316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4/4/25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387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Wavy 3D art">
            <a:extLst>
              <a:ext uri="{FF2B5EF4-FFF2-40B4-BE49-F238E27FC236}">
                <a16:creationId xmlns:a16="http://schemas.microsoft.com/office/drawing/2014/main" id="{3613653C-EF75-FC91-130C-ABA901665321}"/>
              </a:ext>
            </a:extLst>
          </p:cNvPr>
          <p:cNvPicPr>
            <a:picLocks noChangeAspect="1"/>
          </p:cNvPicPr>
          <p:nvPr/>
        </p:nvPicPr>
        <p:blipFill>
          <a:blip r:embed="rId2"/>
          <a:srcRect t="20450" b="6969"/>
          <a:stretch/>
        </p:blipFill>
        <p:spPr>
          <a:xfrm>
            <a:off x="67412" y="0"/>
            <a:ext cx="12191979" cy="6857990"/>
          </a:xfrm>
          <a:prstGeom prst="rect">
            <a:avLst/>
          </a:prstGeom>
        </p:spPr>
      </p:pic>
      <p:sp>
        <p:nvSpPr>
          <p:cNvPr id="11" name="Rectangle 10">
            <a:extLst>
              <a:ext uri="{FF2B5EF4-FFF2-40B4-BE49-F238E27FC236}">
                <a16:creationId xmlns:a16="http://schemas.microsoft.com/office/drawing/2014/main" id="{05DEC45B-BA77-21C0-3869-05DE7C92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152940"/>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139D86BF-9B2A-9EAB-279F-7F9575469356}"/>
              </a:ext>
            </a:extLst>
          </p:cNvPr>
          <p:cNvSpPr>
            <a:spLocks noGrp="1"/>
          </p:cNvSpPr>
          <p:nvPr>
            <p:ph type="ctrTitle"/>
          </p:nvPr>
        </p:nvSpPr>
        <p:spPr>
          <a:xfrm>
            <a:off x="-87043" y="146674"/>
            <a:ext cx="10441999" cy="870008"/>
          </a:xfrm>
        </p:spPr>
        <p:txBody>
          <a:bodyPr anchor="ctr">
            <a:noAutofit/>
          </a:bodyPr>
          <a:lstStyle/>
          <a:p>
            <a:r>
              <a:rPr lang="en-US" sz="4800" b="0" i="0" dirty="0">
                <a:solidFill>
                  <a:schemeClr val="bg1"/>
                </a:solidFill>
                <a:effectLst/>
                <a:latin typeface="Arial" panose="020B0604020202020204" pitchFamily="34" charset="0"/>
                <a:cs typeface="Arial" panose="020B0604020202020204" pitchFamily="34" charset="0"/>
              </a:rPr>
              <a:t> A Simple Model to Explain A Photon</a:t>
            </a:r>
            <a:endParaRPr lang="en-US" sz="48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A173173-6753-B819-9D24-B59DD94562CB}"/>
              </a:ext>
            </a:extLst>
          </p:cNvPr>
          <p:cNvSpPr>
            <a:spLocks noGrp="1"/>
          </p:cNvSpPr>
          <p:nvPr>
            <p:ph type="subTitle" idx="1"/>
          </p:nvPr>
        </p:nvSpPr>
        <p:spPr>
          <a:xfrm>
            <a:off x="182739" y="5630927"/>
            <a:ext cx="6292201" cy="999231"/>
          </a:xfrm>
        </p:spPr>
        <p:txBody>
          <a:bodyPr anchor="ctr">
            <a:normAutofit fontScale="25000" lnSpcReduction="20000"/>
          </a:bodyPr>
          <a:lstStyle/>
          <a:p>
            <a:endParaRPr lang="en-US" sz="8000" dirty="0">
              <a:solidFill>
                <a:schemeClr val="bg1"/>
              </a:solidFill>
            </a:endParaRPr>
          </a:p>
          <a:p>
            <a:pPr>
              <a:lnSpc>
                <a:spcPct val="120000"/>
              </a:lnSpc>
            </a:pPr>
            <a:r>
              <a:rPr lang="en-US" sz="8000" dirty="0">
                <a:solidFill>
                  <a:schemeClr val="bg1"/>
                </a:solidFill>
              </a:rPr>
              <a:t>Maajida  Murdock</a:t>
            </a:r>
          </a:p>
          <a:p>
            <a:pPr>
              <a:lnSpc>
                <a:spcPct val="120000"/>
              </a:lnSpc>
            </a:pPr>
            <a:r>
              <a:rPr lang="en-US" sz="8000" dirty="0">
                <a:solidFill>
                  <a:schemeClr val="bg1"/>
                </a:solidFill>
              </a:rPr>
              <a:t>Randallstown High School</a:t>
            </a:r>
          </a:p>
          <a:p>
            <a:pPr>
              <a:lnSpc>
                <a:spcPct val="120000"/>
              </a:lnSpc>
            </a:pPr>
            <a:r>
              <a:rPr lang="en-US" sz="8000" dirty="0">
                <a:solidFill>
                  <a:schemeClr val="bg1"/>
                </a:solidFill>
              </a:rPr>
              <a:t>Morgan State. University</a:t>
            </a:r>
          </a:p>
          <a:p>
            <a:endParaRPr lang="en-US" sz="8000" dirty="0">
              <a:solidFill>
                <a:schemeClr val="bg1"/>
              </a:solidFill>
            </a:endParaRPr>
          </a:p>
          <a:p>
            <a:endParaRPr lang="en-US" sz="1600" dirty="0">
              <a:solidFill>
                <a:srgbClr val="FFFFFF"/>
              </a:solidFill>
            </a:endParaRPr>
          </a:p>
          <a:p>
            <a:endParaRPr lang="en-US" sz="1600" dirty="0">
              <a:solidFill>
                <a:srgbClr val="FFFFFF"/>
              </a:solidFill>
            </a:endParaRPr>
          </a:p>
        </p:txBody>
      </p:sp>
      <p:cxnSp>
        <p:nvCxnSpPr>
          <p:cNvPr id="13" name="Straight Connector 12">
            <a:extLst>
              <a:ext uri="{FF2B5EF4-FFF2-40B4-BE49-F238E27FC236}">
                <a16:creationId xmlns:a16="http://schemas.microsoft.com/office/drawing/2014/main" id="{6E25B8EB-C8DD-E579-2093-D182FC5B0F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560574" y="576072"/>
            <a:ext cx="1152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E32E3B-5B45-8000-D933-4DD525095AEA}"/>
              </a:ext>
            </a:extLst>
          </p:cNvPr>
          <p:cNvSpPr txBox="1">
            <a:spLocks/>
          </p:cNvSpPr>
          <p:nvPr/>
        </p:nvSpPr>
        <p:spPr>
          <a:xfrm>
            <a:off x="4172258" y="1605059"/>
            <a:ext cx="3525868" cy="870008"/>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1600" dirty="0">
              <a:solidFill>
                <a:srgbClr val="FFFFFF"/>
              </a:solidFill>
            </a:endParaRPr>
          </a:p>
        </p:txBody>
      </p:sp>
      <p:pic>
        <p:nvPicPr>
          <p:cNvPr id="7" name="Picture 6" descr="A close up of a sign&#10;&#10;AI-generated content may be incorrect.">
            <a:extLst>
              <a:ext uri="{FF2B5EF4-FFF2-40B4-BE49-F238E27FC236}">
                <a16:creationId xmlns:a16="http://schemas.microsoft.com/office/drawing/2014/main" id="{A6EBFD48-0021-8248-DD48-3731A3D64D6F}"/>
              </a:ext>
            </a:extLst>
          </p:cNvPr>
          <p:cNvPicPr>
            <a:picLocks noChangeAspect="1"/>
          </p:cNvPicPr>
          <p:nvPr/>
        </p:nvPicPr>
        <p:blipFill>
          <a:blip r:embed="rId3"/>
          <a:stretch>
            <a:fillRect/>
          </a:stretch>
        </p:blipFill>
        <p:spPr>
          <a:xfrm>
            <a:off x="6203574" y="5744843"/>
            <a:ext cx="5913260" cy="999231"/>
          </a:xfrm>
          <a:prstGeom prst="rect">
            <a:avLst/>
          </a:prstGeom>
        </p:spPr>
      </p:pic>
    </p:spTree>
    <p:extLst>
      <p:ext uri="{BB962C8B-B14F-4D97-AF65-F5344CB8AC3E}">
        <p14:creationId xmlns:p14="http://schemas.microsoft.com/office/powerpoint/2010/main" val="222613151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FAE1-8AC6-4B49-8C25-667E8E2A3B1E}"/>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6DA967E8-5CFB-B283-6F88-8B5A8328A92F}"/>
              </a:ext>
            </a:extLst>
          </p:cNvPr>
          <p:cNvSpPr>
            <a:spLocks noGrp="1"/>
          </p:cNvSpPr>
          <p:nvPr>
            <p:ph idx="1"/>
          </p:nvPr>
        </p:nvSpPr>
        <p:spPr>
          <a:xfrm>
            <a:off x="640079" y="2197537"/>
            <a:ext cx="10890928" cy="3566160"/>
          </a:xfrm>
        </p:spPr>
        <p:txBody>
          <a:bodyPr>
            <a:noAutofit/>
          </a:bodyPr>
          <a:lstStyle/>
          <a:p>
            <a:r>
              <a:rPr lang="en-US" sz="2400" b="0" i="0" dirty="0">
                <a:effectLst/>
                <a:latin typeface="Roboto" panose="02000000000000000000" pitchFamily="2" charset="0"/>
              </a:rPr>
              <a:t>I will present a model that illustrates the behavior of photons for K-12 students. The model of the photon I used combines both the 'wave' and 'particle' nature of light. We will incorporate a hands-on activity using pipe cleaners to represent the wave properties, while play dough will symbolize energy. We will share our experiences teaching this model and highlight some observations we made with students in grades 6 to 12. Additionally, we will demonstrate how this model utilizes the matching photon properties and discuss its limitations.</a:t>
            </a:r>
            <a:endParaRPr lang="en-US" sz="2400" dirty="0"/>
          </a:p>
        </p:txBody>
      </p:sp>
    </p:spTree>
    <p:extLst>
      <p:ext uri="{BB962C8B-B14F-4D97-AF65-F5344CB8AC3E}">
        <p14:creationId xmlns:p14="http://schemas.microsoft.com/office/powerpoint/2010/main" val="5823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C54D6B30-467B-1D09-09DC-169A4247F0D9}"/>
              </a:ext>
            </a:extLst>
          </p:cNvPr>
          <p:cNvSpPr>
            <a:spLocks noGrp="1"/>
          </p:cNvSpPr>
          <p:nvPr>
            <p:ph type="title"/>
          </p:nvPr>
        </p:nvSpPr>
        <p:spPr>
          <a:xfrm>
            <a:off x="109166" y="2710903"/>
            <a:ext cx="4124557" cy="2573521"/>
          </a:xfrm>
        </p:spPr>
        <p:txBody>
          <a:bodyPr vert="horz" lIns="91440" tIns="45720" rIns="91440" bIns="45720" rtlCol="0" anchor="t">
            <a:normAutofit fontScale="90000"/>
          </a:bodyPr>
          <a:lstStyle/>
          <a:p>
            <a:r>
              <a:rPr lang="en-US" sz="5800" b="1" kern="1200" dirty="0">
                <a:solidFill>
                  <a:schemeClr val="tx1"/>
                </a:solidFill>
                <a:latin typeface="+mj-lt"/>
                <a:ea typeface="+mj-ea"/>
                <a:cs typeface="+mj-cs"/>
              </a:rPr>
              <a:t>Art </a:t>
            </a:r>
            <a:br>
              <a:rPr lang="en-US" sz="5800" b="1" kern="1200" dirty="0">
                <a:solidFill>
                  <a:schemeClr val="tx1"/>
                </a:solidFill>
                <a:latin typeface="+mj-lt"/>
                <a:ea typeface="+mj-ea"/>
                <a:cs typeface="+mj-cs"/>
              </a:rPr>
            </a:br>
            <a:r>
              <a:rPr lang="en-US" sz="5800" b="1" kern="1200" dirty="0">
                <a:solidFill>
                  <a:schemeClr val="tx1"/>
                </a:solidFill>
                <a:latin typeface="+mj-lt"/>
                <a:ea typeface="+mj-ea"/>
                <a:cs typeface="+mj-cs"/>
              </a:rPr>
              <a:t>Picture:</a:t>
            </a:r>
            <a:br>
              <a:rPr lang="en-US" sz="5800" b="1" kern="1200" dirty="0">
                <a:solidFill>
                  <a:schemeClr val="tx1"/>
                </a:solidFill>
                <a:latin typeface="+mj-lt"/>
                <a:ea typeface="+mj-ea"/>
                <a:cs typeface="+mj-cs"/>
              </a:rPr>
            </a:br>
            <a:br>
              <a:rPr lang="en-US" sz="5800" b="1" kern="1200" dirty="0">
                <a:solidFill>
                  <a:schemeClr val="tx1"/>
                </a:solidFill>
                <a:latin typeface="+mj-lt"/>
                <a:ea typeface="+mj-ea"/>
                <a:cs typeface="+mj-cs"/>
              </a:rPr>
            </a:br>
            <a:r>
              <a:rPr lang="en-US" sz="5800" b="1" kern="1200" dirty="0">
                <a:solidFill>
                  <a:schemeClr val="tx1"/>
                </a:solidFill>
                <a:latin typeface="+mj-lt"/>
                <a:ea typeface="+mj-ea"/>
                <a:cs typeface="+mj-cs"/>
              </a:rPr>
              <a:t>Two image/</a:t>
            </a:r>
            <a:br>
              <a:rPr lang="en-US" sz="5800" b="1" kern="1200" dirty="0">
                <a:solidFill>
                  <a:schemeClr val="tx1"/>
                </a:solidFill>
                <a:latin typeface="+mj-lt"/>
                <a:ea typeface="+mj-ea"/>
                <a:cs typeface="+mj-cs"/>
              </a:rPr>
            </a:br>
            <a:r>
              <a:rPr lang="en-US" sz="5800" b="1" kern="1200" dirty="0">
                <a:solidFill>
                  <a:schemeClr val="tx1"/>
                </a:solidFill>
                <a:latin typeface="+mj-lt"/>
                <a:ea typeface="+mj-ea"/>
                <a:cs typeface="+mj-cs"/>
              </a:rPr>
              <a:t>One picture</a:t>
            </a:r>
          </a:p>
        </p:txBody>
      </p:sp>
      <p:cxnSp>
        <p:nvCxnSpPr>
          <p:cNvPr id="14" name="Straight Connector 13">
            <a:extLst>
              <a:ext uri="{FF2B5EF4-FFF2-40B4-BE49-F238E27FC236}">
                <a16:creationId xmlns:a16="http://schemas.microsoft.com/office/drawing/2014/main" id="{A2D508B3-A66C-833E-D929-8DC211635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088" y="4882722"/>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Content Placeholder 4" descr="A drawing of a person with a fur coat&#10;&#10;AI-generated content may be incorrect.">
            <a:extLst>
              <a:ext uri="{FF2B5EF4-FFF2-40B4-BE49-F238E27FC236}">
                <a16:creationId xmlns:a16="http://schemas.microsoft.com/office/drawing/2014/main" id="{871F3074-3614-EB0A-8D29-812931775D80}"/>
              </a:ext>
            </a:extLst>
          </p:cNvPr>
          <p:cNvPicPr>
            <a:picLocks noGrp="1" noChangeAspect="1"/>
          </p:cNvPicPr>
          <p:nvPr>
            <p:ph idx="1"/>
          </p:nvPr>
        </p:nvPicPr>
        <p:blipFill>
          <a:blip r:embed="rId2"/>
          <a:srcRect t="5912" r="1" b="21106"/>
          <a:stretch/>
        </p:blipFill>
        <p:spPr>
          <a:xfrm>
            <a:off x="4747840" y="0"/>
            <a:ext cx="6930043" cy="6857990"/>
          </a:xfrm>
          <a:prstGeom prst="rect">
            <a:avLst/>
          </a:prstGeom>
        </p:spPr>
      </p:pic>
      <p:sp>
        <p:nvSpPr>
          <p:cNvPr id="7" name="TextBox 6">
            <a:extLst>
              <a:ext uri="{FF2B5EF4-FFF2-40B4-BE49-F238E27FC236}">
                <a16:creationId xmlns:a16="http://schemas.microsoft.com/office/drawing/2014/main" id="{812639C7-A47E-B3CE-ADD0-5F49041134E5}"/>
              </a:ext>
            </a:extLst>
          </p:cNvPr>
          <p:cNvSpPr txBox="1"/>
          <p:nvPr/>
        </p:nvSpPr>
        <p:spPr>
          <a:xfrm>
            <a:off x="514117" y="563525"/>
            <a:ext cx="1276130"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7AF8F6AA-2DD6-23A7-12F4-23447FDE5810}"/>
              </a:ext>
            </a:extLst>
          </p:cNvPr>
          <p:cNvSpPr txBox="1"/>
          <p:nvPr/>
        </p:nvSpPr>
        <p:spPr>
          <a:xfrm>
            <a:off x="459725" y="465381"/>
            <a:ext cx="127613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9954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FCA9-B8C7-4588-9C36-728EDF29941E}"/>
              </a:ext>
            </a:extLst>
          </p:cNvPr>
          <p:cNvSpPr>
            <a:spLocks noGrp="1"/>
          </p:cNvSpPr>
          <p:nvPr>
            <p:ph type="title"/>
          </p:nvPr>
        </p:nvSpPr>
        <p:spPr/>
        <p:txBody>
          <a:bodyPr/>
          <a:lstStyle/>
          <a:p>
            <a:r>
              <a:rPr lang="en-US" b="0" dirty="0"/>
              <a:t>Materials</a:t>
            </a:r>
          </a:p>
        </p:txBody>
      </p:sp>
      <p:sp>
        <p:nvSpPr>
          <p:cNvPr id="3" name="Content Placeholder 2">
            <a:extLst>
              <a:ext uri="{FF2B5EF4-FFF2-40B4-BE49-F238E27FC236}">
                <a16:creationId xmlns:a16="http://schemas.microsoft.com/office/drawing/2014/main" id="{ED696FDD-7C8A-E6F7-FC41-BEC9193EB659}"/>
              </a:ext>
            </a:extLst>
          </p:cNvPr>
          <p:cNvSpPr>
            <a:spLocks noGrp="1"/>
          </p:cNvSpPr>
          <p:nvPr>
            <p:ph idx="1"/>
          </p:nvPr>
        </p:nvSpPr>
        <p:spPr>
          <a:xfrm>
            <a:off x="640080" y="2633472"/>
            <a:ext cx="10502841" cy="3566160"/>
          </a:xfrm>
        </p:spPr>
        <p:txBody>
          <a:bodyPr>
            <a:normAutofit/>
          </a:bodyPr>
          <a:lstStyle/>
          <a:p>
            <a:pPr>
              <a:buFont typeface="Wingdings" pitchFamily="2" charset="2"/>
              <a:buChar char="Ø"/>
            </a:pPr>
            <a:r>
              <a:rPr lang="en-US" sz="3600" dirty="0"/>
              <a:t>Pipe cleaners</a:t>
            </a:r>
          </a:p>
          <a:p>
            <a:pPr>
              <a:buFont typeface="Wingdings" pitchFamily="2" charset="2"/>
              <a:buChar char="Ø"/>
            </a:pPr>
            <a:r>
              <a:rPr lang="en-US" sz="3600" dirty="0"/>
              <a:t>Hair Beads</a:t>
            </a:r>
          </a:p>
          <a:p>
            <a:pPr>
              <a:buFont typeface="Wingdings" pitchFamily="2" charset="2"/>
              <a:buChar char="Ø"/>
            </a:pPr>
            <a:r>
              <a:rPr lang="en-US" sz="3600" dirty="0"/>
              <a:t>Tape</a:t>
            </a:r>
          </a:p>
          <a:p>
            <a:pPr>
              <a:buFont typeface="Wingdings" pitchFamily="2" charset="2"/>
              <a:buChar char="Ø"/>
            </a:pPr>
            <a:r>
              <a:rPr lang="en-US" sz="3600" dirty="0"/>
              <a:t>Graph Paper</a:t>
            </a:r>
          </a:p>
        </p:txBody>
      </p:sp>
      <p:pic>
        <p:nvPicPr>
          <p:cNvPr id="5" name="Picture 4" descr="A group of colorful pipe cleaners&#10;&#10;AI-generated content may be incorrect.">
            <a:extLst>
              <a:ext uri="{FF2B5EF4-FFF2-40B4-BE49-F238E27FC236}">
                <a16:creationId xmlns:a16="http://schemas.microsoft.com/office/drawing/2014/main" id="{DBBBB3DF-9719-22B6-C882-29287EACF2DC}"/>
              </a:ext>
            </a:extLst>
          </p:cNvPr>
          <p:cNvPicPr>
            <a:picLocks noChangeAspect="1"/>
          </p:cNvPicPr>
          <p:nvPr/>
        </p:nvPicPr>
        <p:blipFill>
          <a:blip r:embed="rId2"/>
          <a:stretch>
            <a:fillRect/>
          </a:stretch>
        </p:blipFill>
        <p:spPr>
          <a:xfrm>
            <a:off x="4649486" y="1703277"/>
            <a:ext cx="1360791" cy="1888229"/>
          </a:xfrm>
          <a:prstGeom prst="rect">
            <a:avLst/>
          </a:prstGeom>
        </p:spPr>
      </p:pic>
      <p:pic>
        <p:nvPicPr>
          <p:cNvPr id="7" name="Picture 6" descr="A pile of colorful beads&#10;&#10;AI-generated content may be incorrect.">
            <a:extLst>
              <a:ext uri="{FF2B5EF4-FFF2-40B4-BE49-F238E27FC236}">
                <a16:creationId xmlns:a16="http://schemas.microsoft.com/office/drawing/2014/main" id="{EA3D2DF0-B3B2-4BE0-63BD-AF79C57DEB54}"/>
              </a:ext>
            </a:extLst>
          </p:cNvPr>
          <p:cNvPicPr>
            <a:picLocks noChangeAspect="1"/>
          </p:cNvPicPr>
          <p:nvPr/>
        </p:nvPicPr>
        <p:blipFill>
          <a:blip r:embed="rId3"/>
          <a:stretch>
            <a:fillRect/>
          </a:stretch>
        </p:blipFill>
        <p:spPr>
          <a:xfrm>
            <a:off x="6416286" y="2468881"/>
            <a:ext cx="1359288" cy="1343042"/>
          </a:xfrm>
          <a:prstGeom prst="rect">
            <a:avLst/>
          </a:prstGeom>
        </p:spPr>
      </p:pic>
      <p:pic>
        <p:nvPicPr>
          <p:cNvPr id="9" name="Picture 8" descr="A group of rolls of tape&#10;&#10;AI-generated content may be incorrect.">
            <a:extLst>
              <a:ext uri="{FF2B5EF4-FFF2-40B4-BE49-F238E27FC236}">
                <a16:creationId xmlns:a16="http://schemas.microsoft.com/office/drawing/2014/main" id="{9C4135BD-D53C-AC9D-8C6A-05992A3C524B}"/>
              </a:ext>
            </a:extLst>
          </p:cNvPr>
          <p:cNvPicPr>
            <a:picLocks noChangeAspect="1"/>
          </p:cNvPicPr>
          <p:nvPr/>
        </p:nvPicPr>
        <p:blipFill>
          <a:blip r:embed="rId4"/>
          <a:stretch>
            <a:fillRect/>
          </a:stretch>
        </p:blipFill>
        <p:spPr>
          <a:xfrm>
            <a:off x="4649486" y="4126441"/>
            <a:ext cx="2736521" cy="1260282"/>
          </a:xfrm>
          <a:prstGeom prst="rect">
            <a:avLst/>
          </a:prstGeom>
        </p:spPr>
      </p:pic>
      <p:pic>
        <p:nvPicPr>
          <p:cNvPr id="11" name="Picture 10" descr="A white paper with a black border&#10;&#10;AI-generated content may be incorrect.">
            <a:extLst>
              <a:ext uri="{FF2B5EF4-FFF2-40B4-BE49-F238E27FC236}">
                <a16:creationId xmlns:a16="http://schemas.microsoft.com/office/drawing/2014/main" id="{7CF2E852-1FD3-BD11-553E-A3568E724A9A}"/>
              </a:ext>
            </a:extLst>
          </p:cNvPr>
          <p:cNvPicPr>
            <a:picLocks noChangeAspect="1"/>
          </p:cNvPicPr>
          <p:nvPr/>
        </p:nvPicPr>
        <p:blipFill>
          <a:blip r:embed="rId5"/>
          <a:stretch>
            <a:fillRect/>
          </a:stretch>
        </p:blipFill>
        <p:spPr>
          <a:xfrm>
            <a:off x="7672651" y="3787224"/>
            <a:ext cx="1304556" cy="1599499"/>
          </a:xfrm>
          <a:prstGeom prst="rect">
            <a:avLst/>
          </a:prstGeom>
        </p:spPr>
      </p:pic>
    </p:spTree>
    <p:extLst>
      <p:ext uri="{BB962C8B-B14F-4D97-AF65-F5344CB8AC3E}">
        <p14:creationId xmlns:p14="http://schemas.microsoft.com/office/powerpoint/2010/main" val="335053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E910-74D2-7D78-FB4B-3DB212759827}"/>
              </a:ext>
            </a:extLst>
          </p:cNvPr>
          <p:cNvSpPr>
            <a:spLocks noGrp="1"/>
          </p:cNvSpPr>
          <p:nvPr>
            <p:ph type="title"/>
          </p:nvPr>
        </p:nvSpPr>
        <p:spPr>
          <a:xfrm>
            <a:off x="1180215" y="1371601"/>
            <a:ext cx="8447566" cy="276446"/>
          </a:xfrm>
        </p:spPr>
        <p:txBody>
          <a:bodyPr>
            <a:normAutofit fontScale="90000"/>
          </a:bodyPr>
          <a:lstStyle/>
          <a:p>
            <a:r>
              <a:rPr lang="en-US" dirty="0"/>
              <a:t>The simple model of the nature of a photon combines both the “waviness” and “</a:t>
            </a:r>
            <a:r>
              <a:rPr lang="en-US" dirty="0" err="1"/>
              <a:t>bulletiness</a:t>
            </a:r>
            <a:r>
              <a:rPr lang="en-US" dirty="0"/>
              <a:t>”</a:t>
            </a:r>
          </a:p>
        </p:txBody>
      </p:sp>
      <p:pic>
        <p:nvPicPr>
          <p:cNvPr id="1026" name="Picture 2" descr="Large preview thumbnail-2">
            <a:extLst>
              <a:ext uri="{FF2B5EF4-FFF2-40B4-BE49-F238E27FC236}">
                <a16:creationId xmlns:a16="http://schemas.microsoft.com/office/drawing/2014/main" id="{98F1D936-2C0A-EE49-7A9D-BC6DD1C9B2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7805" y="3429000"/>
            <a:ext cx="3944645" cy="2964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hite paper with white crayons and tape on it&#10;&#10;AI-generated content may be incorrect.">
            <a:extLst>
              <a:ext uri="{FF2B5EF4-FFF2-40B4-BE49-F238E27FC236}">
                <a16:creationId xmlns:a16="http://schemas.microsoft.com/office/drawing/2014/main" id="{71A98C49-F6CE-58AB-D267-1E876B90DE9D}"/>
              </a:ext>
            </a:extLst>
          </p:cNvPr>
          <p:cNvPicPr>
            <a:picLocks noChangeAspect="1"/>
          </p:cNvPicPr>
          <p:nvPr/>
        </p:nvPicPr>
        <p:blipFill>
          <a:blip r:embed="rId3"/>
          <a:stretch>
            <a:fillRect/>
          </a:stretch>
        </p:blipFill>
        <p:spPr>
          <a:xfrm>
            <a:off x="5437785" y="3206342"/>
            <a:ext cx="5190345" cy="3409434"/>
          </a:xfrm>
          <a:prstGeom prst="rect">
            <a:avLst/>
          </a:prstGeom>
        </p:spPr>
      </p:pic>
      <p:pic>
        <p:nvPicPr>
          <p:cNvPr id="6" name="Picture 5" descr="A white paper with white crayons and tape on it&#10;&#10;AI-generated content may be incorrect.">
            <a:extLst>
              <a:ext uri="{FF2B5EF4-FFF2-40B4-BE49-F238E27FC236}">
                <a16:creationId xmlns:a16="http://schemas.microsoft.com/office/drawing/2014/main" id="{6C130D36-E9B8-EC6F-0AAA-2FBF9183884E}"/>
              </a:ext>
            </a:extLst>
          </p:cNvPr>
          <p:cNvPicPr>
            <a:picLocks noChangeAspect="1"/>
          </p:cNvPicPr>
          <p:nvPr/>
        </p:nvPicPr>
        <p:blipFill>
          <a:blip r:embed="rId3"/>
          <a:stretch>
            <a:fillRect/>
          </a:stretch>
        </p:blipFill>
        <p:spPr>
          <a:xfrm>
            <a:off x="6095999" y="3336252"/>
            <a:ext cx="3873919" cy="2544700"/>
          </a:xfrm>
          <a:prstGeom prst="rect">
            <a:avLst/>
          </a:prstGeom>
        </p:spPr>
      </p:pic>
    </p:spTree>
    <p:extLst>
      <p:ext uri="{BB962C8B-B14F-4D97-AF65-F5344CB8AC3E}">
        <p14:creationId xmlns:p14="http://schemas.microsoft.com/office/powerpoint/2010/main" val="25827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2918F-E749-67F8-7A4D-A5B89FA20E25}"/>
              </a:ext>
            </a:extLst>
          </p:cNvPr>
          <p:cNvSpPr>
            <a:spLocks noGrp="1"/>
          </p:cNvSpPr>
          <p:nvPr>
            <p:ph idx="1"/>
          </p:nvPr>
        </p:nvSpPr>
        <p:spPr>
          <a:xfrm>
            <a:off x="1007072" y="1966807"/>
            <a:ext cx="10780349" cy="1125279"/>
          </a:xfrm>
        </p:spPr>
        <p:txBody>
          <a:bodyPr>
            <a:normAutofit/>
          </a:bodyPr>
          <a:lstStyle/>
          <a:p>
            <a:pPr marL="0" indent="0">
              <a:buNone/>
            </a:pPr>
            <a:endParaRPr lang="en-US" sz="2800" dirty="0"/>
          </a:p>
          <a:p>
            <a:endParaRPr lang="en-US" sz="2800" dirty="0"/>
          </a:p>
          <a:p>
            <a:endParaRPr lang="en-US" sz="2800" dirty="0"/>
          </a:p>
        </p:txBody>
      </p:sp>
      <p:graphicFrame>
        <p:nvGraphicFramePr>
          <p:cNvPr id="8" name="Table 7">
            <a:extLst>
              <a:ext uri="{FF2B5EF4-FFF2-40B4-BE49-F238E27FC236}">
                <a16:creationId xmlns:a16="http://schemas.microsoft.com/office/drawing/2014/main" id="{7D5F10C5-6B88-FDEC-D0ED-F041195C2757}"/>
              </a:ext>
            </a:extLst>
          </p:cNvPr>
          <p:cNvGraphicFramePr>
            <a:graphicFrameLocks noGrp="1"/>
          </p:cNvGraphicFramePr>
          <p:nvPr>
            <p:extLst>
              <p:ext uri="{D42A27DB-BD31-4B8C-83A1-F6EECF244321}">
                <p14:modId xmlns:p14="http://schemas.microsoft.com/office/powerpoint/2010/main" val="1695678010"/>
              </p:ext>
            </p:extLst>
          </p:nvPr>
        </p:nvGraphicFramePr>
        <p:xfrm>
          <a:off x="713085" y="0"/>
          <a:ext cx="11393721" cy="6921497"/>
        </p:xfrm>
        <a:graphic>
          <a:graphicData uri="http://schemas.openxmlformats.org/drawingml/2006/table">
            <a:tbl>
              <a:tblPr firstRow="1" bandRow="1">
                <a:tableStyleId>{5C22544A-7EE6-4342-B048-85BDC9FD1C3A}</a:tableStyleId>
              </a:tblPr>
              <a:tblGrid>
                <a:gridCol w="3273478">
                  <a:extLst>
                    <a:ext uri="{9D8B030D-6E8A-4147-A177-3AD203B41FA5}">
                      <a16:colId xmlns:a16="http://schemas.microsoft.com/office/drawing/2014/main" val="2098752512"/>
                    </a:ext>
                  </a:extLst>
                </a:gridCol>
                <a:gridCol w="2683784">
                  <a:extLst>
                    <a:ext uri="{9D8B030D-6E8A-4147-A177-3AD203B41FA5}">
                      <a16:colId xmlns:a16="http://schemas.microsoft.com/office/drawing/2014/main" val="2252409611"/>
                    </a:ext>
                  </a:extLst>
                </a:gridCol>
                <a:gridCol w="5436459">
                  <a:extLst>
                    <a:ext uri="{9D8B030D-6E8A-4147-A177-3AD203B41FA5}">
                      <a16:colId xmlns:a16="http://schemas.microsoft.com/office/drawing/2014/main" val="3128728071"/>
                    </a:ext>
                  </a:extLst>
                </a:gridCol>
              </a:tblGrid>
              <a:tr h="429173">
                <a:tc>
                  <a:txBody>
                    <a:bodyPr/>
                    <a:lstStyle/>
                    <a:p>
                      <a:r>
                        <a:rPr lang="en-US" dirty="0"/>
                        <a:t>Model Observation</a:t>
                      </a:r>
                    </a:p>
                  </a:txBody>
                  <a:tcPr/>
                </a:tc>
                <a:tc>
                  <a:txBody>
                    <a:bodyPr/>
                    <a:lstStyle/>
                    <a:p>
                      <a:r>
                        <a:rPr lang="en-US" dirty="0"/>
                        <a:t>Photon Property</a:t>
                      </a:r>
                    </a:p>
                  </a:txBody>
                  <a:tcPr/>
                </a:tc>
                <a:tc>
                  <a:txBody>
                    <a:bodyPr/>
                    <a:lstStyle/>
                    <a:p>
                      <a:r>
                        <a:rPr lang="en-US" dirty="0"/>
                        <a:t>Limitation</a:t>
                      </a:r>
                    </a:p>
                  </a:txBody>
                  <a:tcPr/>
                </a:tc>
                <a:extLst>
                  <a:ext uri="{0D108BD9-81ED-4DB2-BD59-A6C34878D82A}">
                    <a16:rowId xmlns:a16="http://schemas.microsoft.com/office/drawing/2014/main" val="1365352156"/>
                  </a:ext>
                </a:extLst>
              </a:tr>
              <a:tr h="1280244">
                <a:tc>
                  <a:txBody>
                    <a:bodyPr/>
                    <a:lstStyle/>
                    <a:p>
                      <a:r>
                        <a:rPr lang="en-US" dirty="0"/>
                        <a:t>The pipe cleaner has a wave shape</a:t>
                      </a:r>
                    </a:p>
                  </a:txBody>
                  <a:tcPr/>
                </a:tc>
                <a:tc>
                  <a:txBody>
                    <a:bodyPr/>
                    <a:lstStyle/>
                    <a:p>
                      <a:r>
                        <a:rPr lang="en-US" dirty="0"/>
                        <a:t>Photons have a waviness</a:t>
                      </a:r>
                    </a:p>
                  </a:txBody>
                  <a:tcPr/>
                </a:tc>
                <a:tc>
                  <a:txBody>
                    <a:bodyPr/>
                    <a:lstStyle/>
                    <a:p>
                      <a:pPr marL="285750" indent="-285750">
                        <a:buFont typeface="Arial" panose="020B0604020202020204" pitchFamily="34" charset="0"/>
                        <a:buChar char="•"/>
                      </a:pPr>
                      <a:r>
                        <a:rPr lang="en-US" dirty="0"/>
                        <a:t>Photon waviness while similar to classical waves</a:t>
                      </a:r>
                    </a:p>
                    <a:p>
                      <a:pPr marL="285750" indent="-285750">
                        <a:buFont typeface="Arial" panose="020B0604020202020204" pitchFamily="34" charset="0"/>
                        <a:buChar char="•"/>
                      </a:pPr>
                      <a:r>
                        <a:rPr lang="en-US" dirty="0"/>
                        <a:t>Instead the waviness is a description of the probability of interaction with a photon</a:t>
                      </a:r>
                    </a:p>
                    <a:p>
                      <a:endParaRPr lang="en-US" dirty="0"/>
                    </a:p>
                  </a:txBody>
                  <a:tcPr/>
                </a:tc>
                <a:extLst>
                  <a:ext uri="{0D108BD9-81ED-4DB2-BD59-A6C34878D82A}">
                    <a16:rowId xmlns:a16="http://schemas.microsoft.com/office/drawing/2014/main" val="1167841675"/>
                  </a:ext>
                </a:extLst>
              </a:tr>
              <a:tr h="2162842">
                <a:tc>
                  <a:txBody>
                    <a:bodyPr/>
                    <a:lstStyle/>
                    <a:p>
                      <a:r>
                        <a:rPr lang="en-US" dirty="0"/>
                        <a:t>Hair Bead has a mass</a:t>
                      </a:r>
                    </a:p>
                  </a:txBody>
                  <a:tcPr/>
                </a:tc>
                <a:tc>
                  <a:txBody>
                    <a:bodyPr/>
                    <a:lstStyle/>
                    <a:p>
                      <a:r>
                        <a:rPr lang="en-US" dirty="0"/>
                        <a:t>Photons have </a:t>
                      </a:r>
                      <a:r>
                        <a:rPr lang="en-US" dirty="0" err="1"/>
                        <a:t>bulletiness</a:t>
                      </a:r>
                      <a:endParaRPr lang="en-US" dirty="0"/>
                    </a:p>
                  </a:txBody>
                  <a:tcPr/>
                </a:tc>
                <a:tc>
                  <a:txBody>
                    <a:bodyPr/>
                    <a:lstStyle/>
                    <a:p>
                      <a:pPr marL="285750" indent="-285750">
                        <a:buFont typeface="Arial" panose="020B0604020202020204" pitchFamily="34" charset="0"/>
                        <a:buChar char="•"/>
                      </a:pPr>
                      <a:r>
                        <a:rPr lang="en-US" dirty="0"/>
                        <a:t>Photon </a:t>
                      </a:r>
                      <a:r>
                        <a:rPr lang="en-US" dirty="0" err="1"/>
                        <a:t>bulletiness</a:t>
                      </a:r>
                      <a:r>
                        <a:rPr lang="en-US" dirty="0"/>
                        <a:t> is not contained in a localized position</a:t>
                      </a:r>
                    </a:p>
                    <a:p>
                      <a:pPr marL="285750" indent="-285750">
                        <a:buFont typeface="Arial" panose="020B0604020202020204" pitchFamily="34" charset="0"/>
                        <a:buChar char="•"/>
                      </a:pPr>
                      <a:r>
                        <a:rPr lang="en-US" dirty="0"/>
                        <a:t>Photon </a:t>
                      </a:r>
                      <a:r>
                        <a:rPr lang="en-US" dirty="0" err="1"/>
                        <a:t>bulletiness</a:t>
                      </a:r>
                      <a:r>
                        <a:rPr lang="en-US" dirty="0"/>
                        <a:t> is related to photon momentum</a:t>
                      </a:r>
                    </a:p>
                    <a:p>
                      <a:pPr marL="285750" indent="-285750">
                        <a:buFont typeface="Arial" panose="020B0604020202020204" pitchFamily="34" charset="0"/>
                        <a:buChar char="•"/>
                      </a:pPr>
                      <a:r>
                        <a:rPr lang="en-US" dirty="0"/>
                        <a:t>Photons have no rest mass</a:t>
                      </a:r>
                    </a:p>
                    <a:p>
                      <a:pPr marL="285750" indent="-285750">
                        <a:buFont typeface="Arial" panose="020B0604020202020204" pitchFamily="34" charset="0"/>
                        <a:buChar char="•"/>
                      </a:pPr>
                      <a:r>
                        <a:rPr lang="en-US" dirty="0"/>
                        <a:t>Photon momentum is completely defined by their energy</a:t>
                      </a:r>
                    </a:p>
                    <a:p>
                      <a:pPr marL="285750" indent="-285750">
                        <a:buFont typeface="Arial" panose="020B0604020202020204" pitchFamily="34" charset="0"/>
                        <a:buChar char="•"/>
                      </a:pPr>
                      <a:r>
                        <a:rPr lang="en-US" dirty="0"/>
                        <a:t>Photon’s energy is related to the frequency</a:t>
                      </a:r>
                    </a:p>
                  </a:txBody>
                  <a:tcPr/>
                </a:tc>
                <a:extLst>
                  <a:ext uri="{0D108BD9-81ED-4DB2-BD59-A6C34878D82A}">
                    <a16:rowId xmlns:a16="http://schemas.microsoft.com/office/drawing/2014/main" val="41711931"/>
                  </a:ext>
                </a:extLst>
              </a:tr>
              <a:tr h="1124678">
                <a:tc>
                  <a:txBody>
                    <a:bodyPr/>
                    <a:lstStyle/>
                    <a:p>
                      <a:r>
                        <a:rPr lang="en-US" dirty="0"/>
                        <a:t>The waviness and </a:t>
                      </a:r>
                      <a:r>
                        <a:rPr lang="en-US" dirty="0" err="1"/>
                        <a:t>bulletness</a:t>
                      </a:r>
                      <a:r>
                        <a:rPr lang="en-US" dirty="0"/>
                        <a:t> are inversely related</a:t>
                      </a:r>
                    </a:p>
                  </a:txBody>
                  <a:tcPr/>
                </a:tc>
                <a:tc>
                  <a:txBody>
                    <a:bodyPr/>
                    <a:lstStyle/>
                    <a:p>
                      <a:r>
                        <a:rPr lang="en-US" dirty="0"/>
                        <a:t>Increasing the wavelength of the photon decrease the photon energy</a:t>
                      </a:r>
                    </a:p>
                  </a:txBody>
                  <a:tcPr/>
                </a:tc>
                <a:tc>
                  <a:txBody>
                    <a:bodyPr/>
                    <a:lstStyle/>
                    <a:p>
                      <a:pPr marL="285750" indent="-285750">
                        <a:buFont typeface="Arial" panose="020B0604020202020204" pitchFamily="34" charset="0"/>
                        <a:buChar char="•"/>
                      </a:pPr>
                      <a:r>
                        <a:rPr lang="en-US" dirty="0"/>
                        <a:t>Student can visualize the inverse relation</a:t>
                      </a:r>
                    </a:p>
                    <a:p>
                      <a:pPr marL="285750" indent="-285750">
                        <a:buFont typeface="Arial" panose="020B0604020202020204" pitchFamily="34" charset="0"/>
                        <a:buChar char="•"/>
                      </a:pPr>
                      <a:r>
                        <a:rPr lang="en-US" dirty="0"/>
                        <a:t>Wavelength = 1/energy</a:t>
                      </a:r>
                    </a:p>
                  </a:txBody>
                  <a:tcPr/>
                </a:tc>
                <a:extLst>
                  <a:ext uri="{0D108BD9-81ED-4DB2-BD59-A6C34878D82A}">
                    <a16:rowId xmlns:a16="http://schemas.microsoft.com/office/drawing/2014/main" val="1579011339"/>
                  </a:ext>
                </a:extLst>
              </a:tr>
              <a:tr h="1643760">
                <a:tc>
                  <a:txBody>
                    <a:bodyPr/>
                    <a:lstStyle/>
                    <a:p>
                      <a:r>
                        <a:rPr lang="en-US" dirty="0"/>
                        <a:t>Models with the same wavelength can have a different amplitude</a:t>
                      </a:r>
                    </a:p>
                  </a:txBody>
                  <a:tcPr/>
                </a:tc>
                <a:tc>
                  <a:txBody>
                    <a:bodyPr/>
                    <a:lstStyle/>
                    <a:p>
                      <a:r>
                        <a:rPr lang="en-US" dirty="0"/>
                        <a:t>The amplitude of photon waviness is not related to the </a:t>
                      </a:r>
                      <a:r>
                        <a:rPr lang="en-US" dirty="0" err="1"/>
                        <a:t>bulletiness</a:t>
                      </a:r>
                      <a:endParaRPr lang="en-US" dirty="0"/>
                    </a:p>
                  </a:txBody>
                  <a:tcPr/>
                </a:tc>
                <a:tc>
                  <a:txBody>
                    <a:bodyPr/>
                    <a:lstStyle/>
                    <a:p>
                      <a:pPr marL="285750" indent="-285750">
                        <a:buFont typeface="Arial" panose="020B0604020202020204" pitchFamily="34" charset="0"/>
                        <a:buChar char="•"/>
                      </a:pPr>
                      <a:r>
                        <a:rPr lang="en-US" dirty="0"/>
                        <a:t>The students can choose the amplitude of the pipe cleaner.</a:t>
                      </a:r>
                    </a:p>
                    <a:p>
                      <a:pPr marL="285750" indent="-285750">
                        <a:buFont typeface="Arial" panose="020B0604020202020204" pitchFamily="34" charset="0"/>
                        <a:buChar char="•"/>
                      </a:pPr>
                      <a:r>
                        <a:rPr lang="en-US" dirty="0"/>
                        <a:t>Amplitude of the waviness does nor affect </a:t>
                      </a:r>
                      <a:r>
                        <a:rPr lang="en-US" dirty="0" err="1"/>
                        <a:t>th</a:t>
                      </a:r>
                      <a:r>
                        <a:rPr lang="en-US" dirty="0"/>
                        <a:t> model photon’s properties.</a:t>
                      </a:r>
                    </a:p>
                    <a:p>
                      <a:pPr marL="285750" indent="-285750">
                        <a:buFont typeface="Arial" panose="020B0604020202020204" pitchFamily="34" charset="0"/>
                        <a:buChar char="•"/>
                      </a:pPr>
                      <a:r>
                        <a:rPr lang="en-US" dirty="0"/>
                        <a:t>Larger the amplitude direct </a:t>
                      </a:r>
                      <a:r>
                        <a:rPr lang="en-US" dirty="0" err="1"/>
                        <a:t>propotion</a:t>
                      </a:r>
                      <a:r>
                        <a:rPr lang="en-US" dirty="0"/>
                        <a:t> to the probability</a:t>
                      </a:r>
                    </a:p>
                  </a:txBody>
                  <a:tcPr/>
                </a:tc>
                <a:extLst>
                  <a:ext uri="{0D108BD9-81ED-4DB2-BD59-A6C34878D82A}">
                    <a16:rowId xmlns:a16="http://schemas.microsoft.com/office/drawing/2014/main" val="2350968399"/>
                  </a:ext>
                </a:extLst>
              </a:tr>
            </a:tbl>
          </a:graphicData>
        </a:graphic>
      </p:graphicFrame>
    </p:spTree>
    <p:extLst>
      <p:ext uri="{BB962C8B-B14F-4D97-AF65-F5344CB8AC3E}">
        <p14:creationId xmlns:p14="http://schemas.microsoft.com/office/powerpoint/2010/main" val="352839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F42F-8E4F-C71D-8402-96F6DAE8A291}"/>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05A18C03-5FFE-8241-D743-9ECF602BF486}"/>
              </a:ext>
            </a:extLst>
          </p:cNvPr>
          <p:cNvSpPr>
            <a:spLocks noGrp="1"/>
          </p:cNvSpPr>
          <p:nvPr>
            <p:ph idx="1"/>
          </p:nvPr>
        </p:nvSpPr>
        <p:spPr/>
        <p:txBody>
          <a:bodyPr>
            <a:normAutofit/>
          </a:bodyPr>
          <a:lstStyle/>
          <a:p>
            <a:pPr marL="0" indent="0">
              <a:buNone/>
            </a:pPr>
            <a:r>
              <a:rPr lang="en-US" sz="3200" b="1" dirty="0"/>
              <a:t>Acknowledgment</a:t>
            </a:r>
          </a:p>
          <a:p>
            <a:pPr marL="0" indent="0">
              <a:buNone/>
            </a:pPr>
            <a:r>
              <a:rPr lang="en-US" sz="3200" dirty="0"/>
              <a:t>Walbrook Enoch free Pratt library, Baltimore MD</a:t>
            </a:r>
          </a:p>
          <a:p>
            <a:pPr marL="0" indent="0">
              <a:buNone/>
            </a:pPr>
            <a:r>
              <a:rPr lang="en-US" sz="3200" dirty="0"/>
              <a:t>The Einstein – The University of Western Australia</a:t>
            </a:r>
          </a:p>
          <a:p>
            <a:pPr marL="0" indent="0">
              <a:buNone/>
            </a:pPr>
            <a:r>
              <a:rPr lang="en-US" sz="3200" dirty="0" err="1"/>
              <a:t>Randallstowns</a:t>
            </a:r>
            <a:r>
              <a:rPr lang="en-US" sz="3200" dirty="0"/>
              <a:t> High School, BCPS Randallstown MD</a:t>
            </a:r>
          </a:p>
        </p:txBody>
      </p:sp>
    </p:spTree>
    <p:extLst>
      <p:ext uri="{BB962C8B-B14F-4D97-AF65-F5344CB8AC3E}">
        <p14:creationId xmlns:p14="http://schemas.microsoft.com/office/powerpoint/2010/main" val="3604131543"/>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320</TotalTime>
  <Words>340</Words>
  <Application>Microsoft Macintosh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Next LT Pro</vt:lpstr>
      <vt:lpstr>Grandview Display</vt:lpstr>
      <vt:lpstr>Roboto</vt:lpstr>
      <vt:lpstr>Wingdings</vt:lpstr>
      <vt:lpstr>DashVTI</vt:lpstr>
      <vt:lpstr> A Simple Model to Explain A Photon</vt:lpstr>
      <vt:lpstr>Abstract</vt:lpstr>
      <vt:lpstr>Art  Picture:  Two image/ One picture</vt:lpstr>
      <vt:lpstr>Materials</vt:lpstr>
      <vt:lpstr>The simple model of the nature of a photon combines both the “waviness” and “bulletiness”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Murdock, Maajida</dc:creator>
  <cp:lastModifiedBy>Murdock, Maajida</cp:lastModifiedBy>
  <cp:revision>2</cp:revision>
  <dcterms:created xsi:type="dcterms:W3CDTF">2025-04-05T03:02:14Z</dcterms:created>
  <dcterms:modified xsi:type="dcterms:W3CDTF">2025-04-05T08:22:44Z</dcterms:modified>
</cp:coreProperties>
</file>