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306" r:id="rId3"/>
    <p:sldId id="317" r:id="rId4"/>
    <p:sldId id="314" r:id="rId5"/>
    <p:sldId id="315" r:id="rId6"/>
    <p:sldId id="316" r:id="rId7"/>
    <p:sldId id="313" r:id="rId8"/>
    <p:sldId id="309" r:id="rId9"/>
    <p:sldId id="307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D009"/>
    <a:srgbClr val="006400"/>
    <a:srgbClr val="F2C400"/>
    <a:srgbClr val="007A00"/>
    <a:srgbClr val="008A00"/>
    <a:srgbClr val="009900"/>
    <a:srgbClr val="2E1700"/>
    <a:srgbClr val="221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6" autoAdjust="0"/>
    <p:restoredTop sz="94660"/>
  </p:normalViewPr>
  <p:slideViewPr>
    <p:cSldViewPr snapToGrid="0">
      <p:cViewPr>
        <p:scale>
          <a:sx n="71" d="100"/>
          <a:sy n="71" d="100"/>
        </p:scale>
        <p:origin x="48" y="5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1937C-7987-4A27-8C3C-1AB8A66764E0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EE567-D605-479E-B862-FFC3D18D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8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420C93-3C71-6551-F9AE-D80D6B16B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6EC10C-0E71-D345-5118-8769888FCB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112C52-96E9-7471-8A15-3599A2359E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C7761-34DB-3C72-98DC-D19F027698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C740D-7D75-4B7D-A654-355AC6126333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93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8546B-A039-D8EB-8CCB-B7138D8F1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8DDACB-AF0F-C294-2476-026A9BD4D9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06C2FB-DDFC-6A5B-69E0-DBD638375C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75F77-7A97-F205-2845-A72581C9FC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C740D-7D75-4B7D-A654-355AC6126333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596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1C5BF8-68DC-ADDD-99C7-093B3CA43A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1CC1F1-FF8C-B723-7AE2-D11370B2AE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BF8A8A-EC68-BA68-AC70-A5B9438819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7DCAA-634C-A7DC-CB8F-32EE8D15A0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C740D-7D75-4B7D-A654-355AC6126333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8466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C77D8-7C6F-62DC-3051-9A64949643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B01654-604A-EFE1-2331-F85D3CC14D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557B6F-FF1A-94AF-C99B-E89A43D848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BEF48-DDD3-ECAD-A6CA-EC477FE6EB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C740D-7D75-4B7D-A654-355AC6126333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8379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BBB4E-7209-BA51-F731-07A188F57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44BA3A-0D4F-E084-B85C-5386E3C6F1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95ADB1-07A0-D7AA-04FC-28939DB1A1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0C55BF-AAE6-FDB8-FA45-01A72834F1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C740D-7D75-4B7D-A654-355AC6126333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7931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B09258-404E-B44C-53FF-68152E2CA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CF2444-214B-5790-71DC-35C1812FD5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766046-1425-D289-F887-8961D96226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FFA43-09AA-FB39-6784-EE04C89356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C740D-7D75-4B7D-A654-355AC6126333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3877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89DB4-24B7-CB9E-2DA2-F55A39DFD6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B47206-AA76-950E-4F56-B8C3BB574A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2CF747-B27F-C4EE-67BD-B41BB0D6F1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6E6D58-3EF6-3B7D-F3CA-43A4BBE984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C740D-7D75-4B7D-A654-355AC6126333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291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D300F-4873-323C-D52B-957D5C990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A9A548-1E88-97A4-E2CF-6C7D091552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1BB635-9F85-32ED-0439-A344AF7B6D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78F66-7EA0-D151-7162-0C224AAD9E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C740D-7D75-4B7D-A654-355AC6126333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8287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C740D-7D75-4B7D-A654-355AC6126333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2350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581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822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572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287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158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038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567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412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294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68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678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4E9D7-150C-454F-9354-A23CEADF53AF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772CA-BB98-454A-BC19-54BB3386C18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801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" y="0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231530" y="228600"/>
            <a:ext cx="11728939" cy="6400800"/>
          </a:xfrm>
          <a:prstGeom prst="rect">
            <a:avLst/>
          </a:prstGeom>
          <a:solidFill>
            <a:schemeClr val="bg1"/>
          </a:solidFill>
          <a:ln w="889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177110" y="2188585"/>
            <a:ext cx="7837779" cy="2480830"/>
          </a:xfrm>
          <a:prstGeom prst="rect">
            <a:avLst/>
          </a:prstGeom>
          <a:solidFill>
            <a:schemeClr val="bg1"/>
          </a:solidFill>
          <a:ln w="114300" cmpd="thickThin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b="1" i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Aiding Student Learning Through Recorded Solution Videos </a:t>
            </a:r>
          </a:p>
          <a:p>
            <a:pPr algn="ctr"/>
            <a:endParaRPr lang="en-IN" sz="3600" b="1" i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Rebecca Grouchy</a:t>
            </a:r>
          </a:p>
        </p:txBody>
      </p:sp>
      <p:pic>
        <p:nvPicPr>
          <p:cNvPr id="5" name="Picture 2" descr="University of Virginia - 30 Most Affordable Master's in Civil Engineering  Online Programs of 2020 - Best Colleges Online">
            <a:extLst>
              <a:ext uri="{FF2B5EF4-FFF2-40B4-BE49-F238E27FC236}">
                <a16:creationId xmlns:a16="http://schemas.microsoft.com/office/drawing/2014/main" id="{3B950446-A7F6-EA99-FA41-71AF6427A4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59" t="31469" r="16608" b="38958"/>
          <a:stretch/>
        </p:blipFill>
        <p:spPr bwMode="auto">
          <a:xfrm>
            <a:off x="8250378" y="5600698"/>
            <a:ext cx="3512127" cy="87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659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" y="-5196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231523" y="223404"/>
            <a:ext cx="11728939" cy="6400800"/>
          </a:xfrm>
          <a:prstGeom prst="rect">
            <a:avLst/>
          </a:prstGeom>
          <a:solidFill>
            <a:schemeClr val="bg1"/>
          </a:solidFill>
          <a:ln w="889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7B1F2B-CE6D-AD4F-3A6E-02B28A3A31E6}"/>
              </a:ext>
            </a:extLst>
          </p:cNvPr>
          <p:cNvSpPr/>
          <p:nvPr/>
        </p:nvSpPr>
        <p:spPr>
          <a:xfrm>
            <a:off x="578420" y="1875752"/>
            <a:ext cx="110351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Thank You</a:t>
            </a:r>
            <a:endParaRPr lang="en-US" sz="4800" b="1" i="1" dirty="0">
              <a:ln w="9525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AE5DC8A-B2F0-68E0-3216-62D2C0F3C7C9}"/>
              </a:ext>
            </a:extLst>
          </p:cNvPr>
          <p:cNvSpPr txBox="1">
            <a:spLocks/>
          </p:cNvSpPr>
          <p:nvPr/>
        </p:nvSpPr>
        <p:spPr>
          <a:xfrm>
            <a:off x="4955242" y="2821049"/>
            <a:ext cx="2339788" cy="62020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69623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0C69BB-81B7-8B55-1124-DAC6DDCEA6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D6457C-BAD5-A959-333A-D1802F7D468D}"/>
              </a:ext>
            </a:extLst>
          </p:cNvPr>
          <p:cNvSpPr/>
          <p:nvPr/>
        </p:nvSpPr>
        <p:spPr>
          <a:xfrm>
            <a:off x="-7" y="-5196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75C031-24DB-38A0-039C-5AEAAD640E6D}"/>
              </a:ext>
            </a:extLst>
          </p:cNvPr>
          <p:cNvSpPr/>
          <p:nvPr/>
        </p:nvSpPr>
        <p:spPr>
          <a:xfrm>
            <a:off x="231523" y="200919"/>
            <a:ext cx="11728939" cy="6400800"/>
          </a:xfrm>
          <a:prstGeom prst="rect">
            <a:avLst/>
          </a:prstGeom>
          <a:solidFill>
            <a:schemeClr val="bg1"/>
          </a:solidFill>
          <a:ln w="889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60BFF2-BE04-FE25-59F3-B9E3C22F778A}"/>
              </a:ext>
            </a:extLst>
          </p:cNvPr>
          <p:cNvSpPr/>
          <p:nvPr/>
        </p:nvSpPr>
        <p:spPr>
          <a:xfrm>
            <a:off x="578421" y="379486"/>
            <a:ext cx="110351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Motivation</a:t>
            </a:r>
            <a:endParaRPr lang="en-US" sz="4800" b="1" i="1" dirty="0">
              <a:ln w="9525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1BA5F26C-6B1C-C2FD-AC1D-BEF3E104D19E}"/>
              </a:ext>
            </a:extLst>
          </p:cNvPr>
          <p:cNvSpPr txBox="1">
            <a:spLocks/>
          </p:cNvSpPr>
          <p:nvPr/>
        </p:nvSpPr>
        <p:spPr>
          <a:xfrm>
            <a:off x="1300792" y="1484259"/>
            <a:ext cx="4911749" cy="29062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Resources Provided</a:t>
            </a:r>
          </a:p>
          <a:p>
            <a:r>
              <a:rPr lang="en-US" dirty="0"/>
              <a:t>TA Led Office Hours</a:t>
            </a:r>
          </a:p>
          <a:p>
            <a:r>
              <a:rPr lang="en-US" dirty="0"/>
              <a:t>Professor Led Office Hours</a:t>
            </a:r>
          </a:p>
          <a:p>
            <a:r>
              <a:rPr lang="en-US" dirty="0"/>
              <a:t>Pre-Lecture Videos</a:t>
            </a:r>
          </a:p>
          <a:p>
            <a:r>
              <a:rPr lang="en-US" dirty="0"/>
              <a:t>In-class Demos and Recordings</a:t>
            </a:r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FD875709-9B19-5933-C415-F099D96D2033}"/>
              </a:ext>
            </a:extLst>
          </p:cNvPr>
          <p:cNvSpPr txBox="1">
            <a:spLocks/>
          </p:cNvSpPr>
          <p:nvPr/>
        </p:nvSpPr>
        <p:spPr>
          <a:xfrm>
            <a:off x="6444071" y="1484259"/>
            <a:ext cx="5315161" cy="24960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Why aren’t the resources used?</a:t>
            </a:r>
          </a:p>
          <a:p>
            <a:r>
              <a:rPr lang="en-US" dirty="0"/>
              <a:t>Time constraints</a:t>
            </a:r>
          </a:p>
          <a:p>
            <a:r>
              <a:rPr lang="en-US" dirty="0"/>
              <a:t>Schedule conflicts</a:t>
            </a:r>
          </a:p>
          <a:p>
            <a:r>
              <a:rPr lang="en-US" dirty="0"/>
              <a:t>Uncomfortable asking for help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0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50684-AA58-DFC5-3DE3-EA1A078B3C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DD7C66-DAAD-4ECA-C683-20387B4B7E70}"/>
              </a:ext>
            </a:extLst>
          </p:cNvPr>
          <p:cNvSpPr/>
          <p:nvPr/>
        </p:nvSpPr>
        <p:spPr>
          <a:xfrm>
            <a:off x="-7" y="-5196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A18CAC-9BB8-84D9-4B3E-88B225E4A3BF}"/>
              </a:ext>
            </a:extLst>
          </p:cNvPr>
          <p:cNvSpPr/>
          <p:nvPr/>
        </p:nvSpPr>
        <p:spPr>
          <a:xfrm>
            <a:off x="231523" y="200919"/>
            <a:ext cx="11728939" cy="6400800"/>
          </a:xfrm>
          <a:prstGeom prst="rect">
            <a:avLst/>
          </a:prstGeom>
          <a:solidFill>
            <a:schemeClr val="bg1"/>
          </a:solidFill>
          <a:ln w="889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2B20C2-578C-65CB-1E78-6BD47D96C392}"/>
              </a:ext>
            </a:extLst>
          </p:cNvPr>
          <p:cNvSpPr/>
          <p:nvPr/>
        </p:nvSpPr>
        <p:spPr>
          <a:xfrm>
            <a:off x="578421" y="379486"/>
            <a:ext cx="110351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Choosing Textbook Problems</a:t>
            </a:r>
            <a:endParaRPr lang="en-US" sz="4800" b="1" i="1" dirty="0">
              <a:ln w="9525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98E53A2E-D11C-C622-EBAF-2A22C629D4CA}"/>
              </a:ext>
            </a:extLst>
          </p:cNvPr>
          <p:cNvSpPr txBox="1">
            <a:spLocks/>
          </p:cNvSpPr>
          <p:nvPr/>
        </p:nvSpPr>
        <p:spPr>
          <a:xfrm>
            <a:off x="1673517" y="1681163"/>
            <a:ext cx="5157787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u="sng" dirty="0"/>
              <a:t>Assignments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97A9326A-E1FD-3209-BDCF-3EA9EA2DFC55}"/>
              </a:ext>
            </a:extLst>
          </p:cNvPr>
          <p:cNvSpPr txBox="1">
            <a:spLocks/>
          </p:cNvSpPr>
          <p:nvPr/>
        </p:nvSpPr>
        <p:spPr>
          <a:xfrm>
            <a:off x="1673517" y="2505075"/>
            <a:ext cx="5157787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Homework</a:t>
            </a:r>
          </a:p>
          <a:p>
            <a:r>
              <a:rPr lang="en-US" dirty="0"/>
              <a:t>Weekly Reports</a:t>
            </a:r>
          </a:p>
          <a:p>
            <a:r>
              <a:rPr lang="en-US" dirty="0"/>
              <a:t>Exam Prep/Study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618A2A2-1D53-D828-DC2B-F8300681A966}"/>
              </a:ext>
            </a:extLst>
          </p:cNvPr>
          <p:cNvSpPr txBox="1">
            <a:spLocks/>
          </p:cNvSpPr>
          <p:nvPr/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u="sng" dirty="0"/>
              <a:t>Resource Provided</a:t>
            </a:r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B1CA07E3-0B41-98EA-5B47-964B4467ED07}"/>
              </a:ext>
            </a:extLst>
          </p:cNvPr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Don’t know where to start?</a:t>
            </a:r>
          </a:p>
          <a:p>
            <a:r>
              <a:rPr lang="en-US"/>
              <a:t>Conceptual Questions</a:t>
            </a:r>
          </a:p>
          <a:p>
            <a:r>
              <a:rPr lang="en-US"/>
              <a:t>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4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982E8-95E1-CCD5-009B-CB14C52D0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DCB7EE-C218-3F07-B27C-9B7B1D42F230}"/>
              </a:ext>
            </a:extLst>
          </p:cNvPr>
          <p:cNvSpPr/>
          <p:nvPr/>
        </p:nvSpPr>
        <p:spPr>
          <a:xfrm>
            <a:off x="-7" y="-5196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4B8B890-2414-7A3C-1585-50BFD9098C28}"/>
              </a:ext>
            </a:extLst>
          </p:cNvPr>
          <p:cNvSpPr/>
          <p:nvPr/>
        </p:nvSpPr>
        <p:spPr>
          <a:xfrm>
            <a:off x="231523" y="200919"/>
            <a:ext cx="11728939" cy="6400800"/>
          </a:xfrm>
          <a:prstGeom prst="rect">
            <a:avLst/>
          </a:prstGeom>
          <a:solidFill>
            <a:schemeClr val="bg1"/>
          </a:solidFill>
          <a:ln w="889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C67384-5D74-FD95-0F26-F11C2AF23CE9}"/>
              </a:ext>
            </a:extLst>
          </p:cNvPr>
          <p:cNvSpPr/>
          <p:nvPr/>
        </p:nvSpPr>
        <p:spPr>
          <a:xfrm>
            <a:off x="578421" y="379486"/>
            <a:ext cx="110351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Don’t Know Where to Start?</a:t>
            </a:r>
            <a:endParaRPr lang="en-US" sz="4800" b="1" i="1" dirty="0">
              <a:ln w="9525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C6C93-45E5-3EC0-2589-D685FBE2DD0C}"/>
              </a:ext>
            </a:extLst>
          </p:cNvPr>
          <p:cNvSpPr txBox="1">
            <a:spLocks/>
          </p:cNvSpPr>
          <p:nvPr/>
        </p:nvSpPr>
        <p:spPr>
          <a:xfrm>
            <a:off x="-1279957" y="1546426"/>
            <a:ext cx="4521921" cy="46258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6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 descr="A close-up of a text&#10;&#10;AI-generated content may be incorrect.">
            <a:extLst>
              <a:ext uri="{FF2B5EF4-FFF2-40B4-BE49-F238E27FC236}">
                <a16:creationId xmlns:a16="http://schemas.microsoft.com/office/drawing/2014/main" id="{B61C8E82-BFAD-B85A-03BF-0C1C936AC1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11" y="5129025"/>
            <a:ext cx="3524276" cy="895357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B536278A-7C18-BB71-A903-26EA6FB04941}"/>
              </a:ext>
            </a:extLst>
          </p:cNvPr>
          <p:cNvGrpSpPr/>
          <p:nvPr/>
        </p:nvGrpSpPr>
        <p:grpSpPr>
          <a:xfrm>
            <a:off x="2943194" y="1281296"/>
            <a:ext cx="6305596" cy="3341626"/>
            <a:chOff x="2943194" y="1281296"/>
            <a:chExt cx="6305596" cy="3341626"/>
          </a:xfrm>
        </p:grpSpPr>
        <p:pic>
          <p:nvPicPr>
            <p:cNvPr id="9" name="Picture 8" descr="A diagram of a graph&#10;&#10;AI-generated content may be incorrect.">
              <a:extLst>
                <a:ext uri="{FF2B5EF4-FFF2-40B4-BE49-F238E27FC236}">
                  <a16:creationId xmlns:a16="http://schemas.microsoft.com/office/drawing/2014/main" id="{71DBA206-98A0-C810-65D1-B0153F463B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0772"/>
            <a:stretch/>
          </p:blipFill>
          <p:spPr>
            <a:xfrm>
              <a:off x="2943194" y="1281296"/>
              <a:ext cx="6305596" cy="648357"/>
            </a:xfrm>
            <a:prstGeom prst="rect">
              <a:avLst/>
            </a:prstGeom>
          </p:spPr>
        </p:pic>
        <p:pic>
          <p:nvPicPr>
            <p:cNvPr id="18" name="Picture 17" descr="A close-up of a person&#10;&#10;AI-generated content may be incorrect.">
              <a:extLst>
                <a:ext uri="{FF2B5EF4-FFF2-40B4-BE49-F238E27FC236}">
                  <a16:creationId xmlns:a16="http://schemas.microsoft.com/office/drawing/2014/main" id="{D1652746-28CB-28B7-BB84-A1276B7B4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7495" y="1974953"/>
              <a:ext cx="6076994" cy="2647969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1EFE359-5710-DA54-C729-1B350155020F}"/>
              </a:ext>
            </a:extLst>
          </p:cNvPr>
          <p:cNvGrpSpPr/>
          <p:nvPr/>
        </p:nvGrpSpPr>
        <p:grpSpPr>
          <a:xfrm>
            <a:off x="3997036" y="3023754"/>
            <a:ext cx="7278173" cy="3028950"/>
            <a:chOff x="3997036" y="3023754"/>
            <a:chExt cx="7278173" cy="3028950"/>
          </a:xfrm>
        </p:grpSpPr>
        <p:pic>
          <p:nvPicPr>
            <p:cNvPr id="4098" name="Picture 2" descr="A diagram of a triangle with red circles and lines&#10;&#10;Description automatically generated">
              <a:extLst>
                <a:ext uri="{FF2B5EF4-FFF2-40B4-BE49-F238E27FC236}">
                  <a16:creationId xmlns:a16="http://schemas.microsoft.com/office/drawing/2014/main" id="{F95365D8-0140-9867-3BAE-8E25B60A9C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1784" y="3023754"/>
              <a:ext cx="4543425" cy="3028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4" name="Connector: Curved 13">
              <a:extLst>
                <a:ext uri="{FF2B5EF4-FFF2-40B4-BE49-F238E27FC236}">
                  <a16:creationId xmlns:a16="http://schemas.microsoft.com/office/drawing/2014/main" id="{A489784B-486E-558E-20F1-6F9E6D479058}"/>
                </a:ext>
              </a:extLst>
            </p:cNvPr>
            <p:cNvCxnSpPr/>
            <p:nvPr/>
          </p:nvCxnSpPr>
          <p:spPr>
            <a:xfrm flipV="1">
              <a:off x="3997036" y="3803073"/>
              <a:ext cx="2793423" cy="1963882"/>
            </a:xfrm>
            <a:prstGeom prst="curvedConnector3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7337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19597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-0.20612 0.0025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9FBD6-08C2-2A14-6CA3-8043BC658D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85E67A-B6B0-F59C-5B79-7FDC083AB623}"/>
              </a:ext>
            </a:extLst>
          </p:cNvPr>
          <p:cNvSpPr/>
          <p:nvPr/>
        </p:nvSpPr>
        <p:spPr>
          <a:xfrm>
            <a:off x="-7" y="-5196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6A3ECC-F652-423F-B075-8E1B94484E47}"/>
              </a:ext>
            </a:extLst>
          </p:cNvPr>
          <p:cNvSpPr/>
          <p:nvPr/>
        </p:nvSpPr>
        <p:spPr>
          <a:xfrm>
            <a:off x="231523" y="200919"/>
            <a:ext cx="11728939" cy="6400800"/>
          </a:xfrm>
          <a:prstGeom prst="rect">
            <a:avLst/>
          </a:prstGeom>
          <a:solidFill>
            <a:schemeClr val="bg1"/>
          </a:solidFill>
          <a:ln w="889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5AE317-A9DB-027E-1450-A3F05E78C251}"/>
              </a:ext>
            </a:extLst>
          </p:cNvPr>
          <p:cNvSpPr/>
          <p:nvPr/>
        </p:nvSpPr>
        <p:spPr>
          <a:xfrm>
            <a:off x="578421" y="379486"/>
            <a:ext cx="110351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Don’t Know Where to Start?</a:t>
            </a:r>
            <a:endParaRPr lang="en-US" sz="4800" b="1" i="1" dirty="0">
              <a:ln w="9525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4967D-D2B8-5C32-913A-40BA55B09B89}"/>
              </a:ext>
            </a:extLst>
          </p:cNvPr>
          <p:cNvSpPr txBox="1">
            <a:spLocks/>
          </p:cNvSpPr>
          <p:nvPr/>
        </p:nvSpPr>
        <p:spPr>
          <a:xfrm>
            <a:off x="-1279957" y="1546426"/>
            <a:ext cx="4521921" cy="46258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6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6E3A9E-47EE-BE0B-3A15-25EABA5EB231}"/>
              </a:ext>
            </a:extLst>
          </p:cNvPr>
          <p:cNvGrpSpPr/>
          <p:nvPr/>
        </p:nvGrpSpPr>
        <p:grpSpPr>
          <a:xfrm>
            <a:off x="1111774" y="1259214"/>
            <a:ext cx="6305596" cy="4733463"/>
            <a:chOff x="2943194" y="1281296"/>
            <a:chExt cx="6305596" cy="473346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1468400-4ED4-6D1A-3D1F-EA981D7FD9C5}"/>
                </a:ext>
              </a:extLst>
            </p:cNvPr>
            <p:cNvGrpSpPr/>
            <p:nvPr/>
          </p:nvGrpSpPr>
          <p:grpSpPr>
            <a:xfrm>
              <a:off x="2943194" y="1281296"/>
              <a:ext cx="6305596" cy="3117796"/>
              <a:chOff x="2943194" y="1281296"/>
              <a:chExt cx="6305596" cy="3117796"/>
            </a:xfrm>
          </p:grpSpPr>
          <p:pic>
            <p:nvPicPr>
              <p:cNvPr id="9" name="Picture 8" descr="A diagram of a graph&#10;&#10;AI-generated content may be incorrect.">
                <a:extLst>
                  <a:ext uri="{FF2B5EF4-FFF2-40B4-BE49-F238E27FC236}">
                    <a16:creationId xmlns:a16="http://schemas.microsoft.com/office/drawing/2014/main" id="{8EA5668E-BDB8-3CD0-A00C-D224065C65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7208"/>
              <a:stretch/>
            </p:blipFill>
            <p:spPr>
              <a:xfrm>
                <a:off x="2943194" y="1281296"/>
                <a:ext cx="6305596" cy="1105735"/>
              </a:xfrm>
              <a:prstGeom prst="rect">
                <a:avLst/>
              </a:prstGeom>
            </p:spPr>
          </p:pic>
          <p:pic>
            <p:nvPicPr>
              <p:cNvPr id="7" name="Picture 6" descr="A diagram of a graph&#10;&#10;AI-generated content may be incorrect.">
                <a:extLst>
                  <a:ext uri="{FF2B5EF4-FFF2-40B4-BE49-F238E27FC236}">
                    <a16:creationId xmlns:a16="http://schemas.microsoft.com/office/drawing/2014/main" id="{F7578754-8BA1-2B42-8BFF-A7991704FB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698" t="38906" r="6035" b="8525"/>
              <a:stretch/>
            </p:blipFill>
            <p:spPr>
              <a:xfrm>
                <a:off x="2943194" y="2626525"/>
                <a:ext cx="2412961" cy="1772567"/>
              </a:xfrm>
              <a:prstGeom prst="rect">
                <a:avLst/>
              </a:prstGeom>
            </p:spPr>
          </p:pic>
        </p:grpSp>
        <p:pic>
          <p:nvPicPr>
            <p:cNvPr id="12" name="Picture 11" descr="A close-up of a question&#10;&#10;AI-generated content may be incorrect.">
              <a:extLst>
                <a:ext uri="{FF2B5EF4-FFF2-40B4-BE49-F238E27FC236}">
                  <a16:creationId xmlns:a16="http://schemas.microsoft.com/office/drawing/2014/main" id="{9042385D-7138-66EF-D36E-47CDB33DB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6018" y="4986051"/>
              <a:ext cx="3610001" cy="1028708"/>
            </a:xfrm>
            <a:prstGeom prst="rect">
              <a:avLst/>
            </a:prstGeom>
          </p:spPr>
        </p:pic>
      </p:grpSp>
      <p:pic>
        <p:nvPicPr>
          <p:cNvPr id="6146" name="Picture 2" descr="A diagram of a diagram with circles and a red circle&#10;&#10;Description automatically generated">
            <a:extLst>
              <a:ext uri="{FF2B5EF4-FFF2-40B4-BE49-F238E27FC236}">
                <a16:creationId xmlns:a16="http://schemas.microsoft.com/office/drawing/2014/main" id="{5E112A82-2449-0B59-773A-EBE5639DB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333" y="2929189"/>
            <a:ext cx="4533900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B3C56107-17BA-2016-53CE-94256D619ED8}"/>
              </a:ext>
            </a:extLst>
          </p:cNvPr>
          <p:cNvCxnSpPr/>
          <p:nvPr/>
        </p:nvCxnSpPr>
        <p:spPr>
          <a:xfrm flipV="1">
            <a:off x="4472854" y="3522806"/>
            <a:ext cx="2793423" cy="1963882"/>
          </a:xfrm>
          <a:prstGeom prst="curvedConnector3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150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3F8E65-C45C-6F0F-8439-1772DA298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5437EC-2E70-D2FA-5A7D-B08DE9BD505A}"/>
              </a:ext>
            </a:extLst>
          </p:cNvPr>
          <p:cNvSpPr/>
          <p:nvPr/>
        </p:nvSpPr>
        <p:spPr>
          <a:xfrm>
            <a:off x="-7" y="-5196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CFDB4E-9B39-C535-111D-173930FD8EF0}"/>
              </a:ext>
            </a:extLst>
          </p:cNvPr>
          <p:cNvSpPr/>
          <p:nvPr/>
        </p:nvSpPr>
        <p:spPr>
          <a:xfrm>
            <a:off x="231523" y="200919"/>
            <a:ext cx="11728939" cy="6400800"/>
          </a:xfrm>
          <a:prstGeom prst="rect">
            <a:avLst/>
          </a:prstGeom>
          <a:solidFill>
            <a:schemeClr val="bg1"/>
          </a:solidFill>
          <a:ln w="889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635F20-6C81-508C-18E2-8BA76122FF49}"/>
              </a:ext>
            </a:extLst>
          </p:cNvPr>
          <p:cNvSpPr/>
          <p:nvPr/>
        </p:nvSpPr>
        <p:spPr>
          <a:xfrm>
            <a:off x="578421" y="379486"/>
            <a:ext cx="110351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Stop To Think: Help with Weekly Reports</a:t>
            </a:r>
            <a:endParaRPr lang="en-US" sz="4800" b="1" i="1" dirty="0">
              <a:ln w="9525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8680F8-EF1B-9409-4795-79E59A13221D}"/>
              </a:ext>
            </a:extLst>
          </p:cNvPr>
          <p:cNvSpPr txBox="1">
            <a:spLocks/>
          </p:cNvSpPr>
          <p:nvPr/>
        </p:nvSpPr>
        <p:spPr>
          <a:xfrm>
            <a:off x="-1279957" y="1546426"/>
            <a:ext cx="4521921" cy="46258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6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77719A2-3C3B-A7F2-9B92-D33D39F0D643}"/>
              </a:ext>
            </a:extLst>
          </p:cNvPr>
          <p:cNvSpPr txBox="1">
            <a:spLocks/>
          </p:cNvSpPr>
          <p:nvPr/>
        </p:nvSpPr>
        <p:spPr>
          <a:xfrm>
            <a:off x="883487" y="1440772"/>
            <a:ext cx="5180014" cy="122478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Rank in order, from highest to lowest, the potentials 𝑉A to 𝑉E at the labeled points, noting any ties. Assume the wires are ideal.</a:t>
            </a:r>
            <a:endParaRPr lang="en-US" sz="2200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7844AAA4-1611-A611-F189-B309C1427FA0}"/>
              </a:ext>
            </a:extLst>
          </p:cNvPr>
          <p:cNvSpPr txBox="1">
            <a:spLocks/>
          </p:cNvSpPr>
          <p:nvPr/>
        </p:nvSpPr>
        <p:spPr>
          <a:xfrm>
            <a:off x="6356630" y="1440772"/>
            <a:ext cx="4995583" cy="17147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Redraw the circuits shown using standard circuit symbols with only right-angle corners. Clearly indicate direction of current flow and mark the circuit components.</a:t>
            </a:r>
            <a:endParaRPr lang="en-US" sz="2200" dirty="0"/>
          </a:p>
        </p:txBody>
      </p:sp>
      <p:pic>
        <p:nvPicPr>
          <p:cNvPr id="11" name="Picture 16">
            <a:extLst>
              <a:ext uri="{FF2B5EF4-FFF2-40B4-BE49-F238E27FC236}">
                <a16:creationId xmlns:a16="http://schemas.microsoft.com/office/drawing/2014/main" id="{376BA560-FB4F-3FCA-68B1-ADAF869F1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361" y="2792517"/>
            <a:ext cx="2853318" cy="243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0">
            <a:extLst>
              <a:ext uri="{FF2B5EF4-FFF2-40B4-BE49-F238E27FC236}">
                <a16:creationId xmlns:a16="http://schemas.microsoft.com/office/drawing/2014/main" id="{81D9B454-EB96-FF58-8CA4-B7E9E55AB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636" y="3406609"/>
            <a:ext cx="2353260" cy="181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58AC5F0-A72C-3A6D-C1BA-CB99F9A7A63A}"/>
              </a:ext>
            </a:extLst>
          </p:cNvPr>
          <p:cNvCxnSpPr>
            <a:cxnSpLocks/>
          </p:cNvCxnSpPr>
          <p:nvPr/>
        </p:nvCxnSpPr>
        <p:spPr>
          <a:xfrm>
            <a:off x="6063501" y="1440772"/>
            <a:ext cx="32499" cy="485245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43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8174E-770A-DAF9-449A-56450BA21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FB23D4-8E1F-4979-7E14-736838559F25}"/>
              </a:ext>
            </a:extLst>
          </p:cNvPr>
          <p:cNvSpPr/>
          <p:nvPr/>
        </p:nvSpPr>
        <p:spPr>
          <a:xfrm>
            <a:off x="-7" y="-5196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BFFEBF-5EB1-79A2-D83E-405107082D6B}"/>
              </a:ext>
            </a:extLst>
          </p:cNvPr>
          <p:cNvSpPr/>
          <p:nvPr/>
        </p:nvSpPr>
        <p:spPr>
          <a:xfrm>
            <a:off x="231523" y="200919"/>
            <a:ext cx="11728939" cy="6400800"/>
          </a:xfrm>
          <a:prstGeom prst="rect">
            <a:avLst/>
          </a:prstGeom>
          <a:solidFill>
            <a:schemeClr val="bg1"/>
          </a:solidFill>
          <a:ln w="889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CC1FF4-9609-DF58-311D-DFB02E429FBA}"/>
              </a:ext>
            </a:extLst>
          </p:cNvPr>
          <p:cNvSpPr/>
          <p:nvPr/>
        </p:nvSpPr>
        <p:spPr>
          <a:xfrm>
            <a:off x="578421" y="379486"/>
            <a:ext cx="110351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Exam Prep</a:t>
            </a:r>
            <a:endParaRPr lang="en-US" sz="4800" b="1" i="1" dirty="0">
              <a:ln w="9525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69A0E9AC-585D-4154-FCA1-E71E8B50B160}"/>
              </a:ext>
            </a:extLst>
          </p:cNvPr>
          <p:cNvSpPr txBox="1">
            <a:spLocks/>
          </p:cNvSpPr>
          <p:nvPr/>
        </p:nvSpPr>
        <p:spPr>
          <a:xfrm>
            <a:off x="839788" y="1681162"/>
            <a:ext cx="5157787" cy="9789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1. The two blocks in the figure are sliding down the incline. What is the tension in the massless string?</a:t>
            </a:r>
            <a:endParaRPr lang="en-US" sz="2200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FDEEF400-9FB8-4E68-48F3-BDA2482FEF80}"/>
              </a:ext>
            </a:extLst>
          </p:cNvPr>
          <p:cNvSpPr txBox="1">
            <a:spLocks/>
          </p:cNvSpPr>
          <p:nvPr/>
        </p:nvSpPr>
        <p:spPr>
          <a:xfrm>
            <a:off x="6095992" y="1368136"/>
            <a:ext cx="5183188" cy="149805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2. The coefficient of kinetic friction between the 2.0 kg block in figure and the table is 0.26. What is the acceleration of the 2.0 kg block?</a:t>
            </a:r>
          </a:p>
          <a:p>
            <a:endParaRPr lang="en-US" dirty="0"/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AC86EA0E-5EA7-0A6D-EF7C-171B5EBA9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657" y="3074705"/>
            <a:ext cx="2710939" cy="173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>
            <a:extLst>
              <a:ext uri="{FF2B5EF4-FFF2-40B4-BE49-F238E27FC236}">
                <a16:creationId xmlns:a16="http://schemas.microsoft.com/office/drawing/2014/main" id="{CFE6EBCB-9BDA-11D0-6F8F-69707CE36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80" y="2866188"/>
            <a:ext cx="2987338" cy="188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D9BA0DC-03B0-3FD1-BF37-FE51FF3A9B32}"/>
              </a:ext>
            </a:extLst>
          </p:cNvPr>
          <p:cNvCxnSpPr>
            <a:cxnSpLocks/>
          </p:cNvCxnSpPr>
          <p:nvPr/>
        </p:nvCxnSpPr>
        <p:spPr>
          <a:xfrm>
            <a:off x="5963978" y="1517125"/>
            <a:ext cx="32499" cy="485245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317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5F037D-1323-2E28-5A68-FAC5473C9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645D1D-1D80-6A6A-A892-289F40E80464}"/>
              </a:ext>
            </a:extLst>
          </p:cNvPr>
          <p:cNvSpPr/>
          <p:nvPr/>
        </p:nvSpPr>
        <p:spPr>
          <a:xfrm>
            <a:off x="-7" y="-5196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021777-5865-3B12-8D01-55B80C1BC182}"/>
              </a:ext>
            </a:extLst>
          </p:cNvPr>
          <p:cNvSpPr/>
          <p:nvPr/>
        </p:nvSpPr>
        <p:spPr>
          <a:xfrm>
            <a:off x="231523" y="200919"/>
            <a:ext cx="11728939" cy="6400800"/>
          </a:xfrm>
          <a:prstGeom prst="rect">
            <a:avLst/>
          </a:prstGeom>
          <a:solidFill>
            <a:schemeClr val="bg1"/>
          </a:solidFill>
          <a:ln w="889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4DF87B-3835-5873-44D3-0F964F5DEDE8}"/>
              </a:ext>
            </a:extLst>
          </p:cNvPr>
          <p:cNvSpPr/>
          <p:nvPr/>
        </p:nvSpPr>
        <p:spPr>
          <a:xfrm>
            <a:off x="578421" y="379486"/>
            <a:ext cx="110351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Pros to Video Solutions</a:t>
            </a:r>
            <a:endParaRPr lang="en-US" sz="4800" b="1" i="1" dirty="0">
              <a:ln w="9525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94C00-7014-AAB1-02B4-A9F479EA6D06}"/>
              </a:ext>
            </a:extLst>
          </p:cNvPr>
          <p:cNvSpPr txBox="1">
            <a:spLocks/>
          </p:cNvSpPr>
          <p:nvPr/>
        </p:nvSpPr>
        <p:spPr>
          <a:xfrm>
            <a:off x="839788" y="1563832"/>
            <a:ext cx="9873239" cy="46258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Vetted Solutions 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Immediate Access 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Watch Real Time Solutions 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(don’t have to decipher a static solution)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Inclusive and Equitable 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(people learn differently and at different rates)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Keeps students off homework help sites 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(wishful thinking?)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Supports TA learning 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Evergreen Content</a:t>
            </a: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608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2F63EF-EA16-DE3D-0999-F2C7413B4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7E1D305-2474-7D8C-15C4-ED2C0D9E3B4B}"/>
              </a:ext>
            </a:extLst>
          </p:cNvPr>
          <p:cNvSpPr/>
          <p:nvPr/>
        </p:nvSpPr>
        <p:spPr>
          <a:xfrm>
            <a:off x="-7" y="-5196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E2EA46-9E25-ED39-8AB9-B6D26309296C}"/>
              </a:ext>
            </a:extLst>
          </p:cNvPr>
          <p:cNvSpPr/>
          <p:nvPr/>
        </p:nvSpPr>
        <p:spPr>
          <a:xfrm>
            <a:off x="231523" y="200919"/>
            <a:ext cx="11728939" cy="6400800"/>
          </a:xfrm>
          <a:prstGeom prst="rect">
            <a:avLst/>
          </a:prstGeom>
          <a:solidFill>
            <a:schemeClr val="bg1"/>
          </a:solidFill>
          <a:ln w="889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007C3-3D4E-AAA0-107F-8F9B62022D14}"/>
              </a:ext>
            </a:extLst>
          </p:cNvPr>
          <p:cNvSpPr/>
          <p:nvPr/>
        </p:nvSpPr>
        <p:spPr>
          <a:xfrm>
            <a:off x="578421" y="379486"/>
            <a:ext cx="110351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Cons to Video Solutions</a:t>
            </a:r>
            <a:endParaRPr lang="en-US" sz="4800" b="1" i="1" dirty="0">
              <a:ln w="9525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468A5C2A-8E1D-A047-06FE-6B7554640FE5}"/>
              </a:ext>
            </a:extLst>
          </p:cNvPr>
          <p:cNvSpPr txBox="1">
            <a:spLocks/>
          </p:cNvSpPr>
          <p:nvPr/>
        </p:nvSpPr>
        <p:spPr>
          <a:xfrm>
            <a:off x="839788" y="1563832"/>
            <a:ext cx="9873239" cy="46258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Resource requirements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Tablets vs cell phones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TAs versus Instructor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Online Access for Students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Potentially encourages procrastination and lack of engagement</a:t>
            </a:r>
          </a:p>
        </p:txBody>
      </p:sp>
    </p:spTree>
    <p:extLst>
      <p:ext uri="{BB962C8B-B14F-4D97-AF65-F5344CB8AC3E}">
        <p14:creationId xmlns:p14="http://schemas.microsoft.com/office/powerpoint/2010/main" val="3899286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6603</TotalTime>
  <Words>278</Words>
  <Application>Microsoft Office PowerPoint</Application>
  <PresentationFormat>Widescreen</PresentationFormat>
  <Paragraphs>56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Bharathkumar Kulandaisamy</dc:creator>
  <cp:lastModifiedBy>Grouchy, Rebecca D. (yus6fy)</cp:lastModifiedBy>
  <cp:revision>227</cp:revision>
  <dcterms:created xsi:type="dcterms:W3CDTF">2016-08-20T21:18:26Z</dcterms:created>
  <dcterms:modified xsi:type="dcterms:W3CDTF">2025-04-05T18:39:39Z</dcterms:modified>
</cp:coreProperties>
</file>